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Nixie One"/>
      <p:regular r:id="rId22"/>
    </p:embeddedFont>
    <p:embeddedFont>
      <p:font typeface="Varela Round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NixieOne-regular.fntdata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VarelaRoun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bout.fb.com/news/2018/01/effect-social-media-democracy/" TargetMode="External"/><Relationship Id="rId3" Type="http://schemas.openxmlformats.org/officeDocument/2006/relationships/hyperlink" Target="https://about.fb.com/news/2022/04/what-the-research-on-social-medias-impact-on-democracy-and-daily-life-says-and-doesnt-say/" TargetMode="External"/><Relationship Id="rId4" Type="http://schemas.openxmlformats.org/officeDocument/2006/relationships/hyperlink" Target="https://carleton.ca/align/2018/millennials-voices-social-media-and-the-democratization-of-authority/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thanzuckerman.com/2018/05/30/six-or-seven-things-social-media-can-do-for-democracy/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apers.ssrn.com/sol3/papers.cfm?abstract_id=2795110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hedecisionlab.com/biases/negativity-bias" TargetMode="External"/><Relationship Id="rId3" Type="http://schemas.openxmlformats.org/officeDocument/2006/relationships/hyperlink" Target="https://www.bbc.com/future/article/20140728-why-is-all-the-news-bad" TargetMode="External"/><Relationship Id="rId4" Type="http://schemas.openxmlformats.org/officeDocument/2006/relationships/hyperlink" Target="https://www.theatlantic.com/magazine/archive/2019/12/social-media-democracy/600763/" TargetMode="External"/><Relationship Id="rId5" Type="http://schemas.openxmlformats.org/officeDocument/2006/relationships/hyperlink" Target="https://www.pnas.org/doi/10.1073/pnas.1618923114" TargetMode="External"/><Relationship Id="rId6" Type="http://schemas.openxmlformats.org/officeDocument/2006/relationships/hyperlink" Target="https://www.pewresearch.org/politics/2017/02/23/partisan-conflict-and-congressional-outreach/pdl-02-23-17_antipathy-new-00-02/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theatlantic.com/magazine/archive/2019/12/social-media-democracy/600763/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washingtonpost.com/technology/2022/01/04/facebook-election-misinformation-capitol-riot/" TargetMode="External"/><Relationship Id="rId3" Type="http://schemas.openxmlformats.org/officeDocument/2006/relationships/hyperlink" Target="https://www.theguardian.com/technology/2021/dec/06/rohingya-sue-facebook-myanmar-genocide-us-uk-legal-action-social-media-violence" TargetMode="External"/><Relationship Id="rId4" Type="http://schemas.openxmlformats.org/officeDocument/2006/relationships/hyperlink" Target="https://www.theguardian.com/technology/2022/feb/20/facebook-lets-vigilantes-in-ethiopia-incite-ethnic-killing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53a8f73644_0_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53a8f7364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https://www.intelligencesquaredus.org/debate/social-media-good-democracy/#/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53a8f73644_0_1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53a8f73644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https://about.fb.com/news/2018/01/effect-social-media-democracy/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https://about.fb.com/news/2022/04/what-the-research-on-social-medias-impact-on-democracy-and-daily-life-says-and-doesnt-say/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https://carleton.ca/align/2018/millennials-voices-social-media-and-the-democratization-of-authority/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53a8f73644_0_1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53a8f7364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https://ethanzuckerman.com/2018/05/30/six-or-seven-things-social-media-can-do-for-democracy/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53a8f73644_0_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53a8f7364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53a8f73644_0_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53a8f7364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lso assuming civic engagement is important to democracy lol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https://papers.ssrn.com/sol3/papers.cfm?abstract_id=2795110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53a8f73644_0_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53a8f7364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https://thedecisionlab.com/biases/negativity-bias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https://www.bbc.com/future/article/20140728-why-is-all-the-news-bad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https://www.theatlantic.com/magazine/archive/2019/12/social-media-democracy/600763/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https://www.pnas.org/doi/10.1073/pnas.1618923114</a:t>
            </a: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https://www.pewresearch.org/politics/2017/02/23/partisan-conflict-and-congressional-outreach/pdl-02-23-17_antipathy-new-00-02/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53a8f73644_0_9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53a8f7364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https://www.theatlantic.com/magazine/archive/2019/12/social-media-democracy/600763/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53a8f73644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53a8f7364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53a8f73644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53a8f7364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53a8f73644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53a8f7364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https://www.merriam-webster.com/dictionary/democracy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53a8f73644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53a8f7364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https://www.washingtonpost.com/technology/2022/01/04/facebook-election-misinformation-capitol-riot/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https://www.theguardian.com/technology/2021/dec/06/rohingya-sue-facebook-myanmar-genocide-us-uk-legal-action-social-media-violence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https://www.theguardian.com/technology/2022/feb/20/facebook-lets-vigilantes-in-ethiopia-incite-ethnic-killing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53a8f73644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53a8f7364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53a8f73644_0_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53a8f73644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53a8f73644_0_1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53a8f7364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752750" y="3465100"/>
            <a:ext cx="2284200" cy="2284200"/>
          </a:xfrm>
          <a:prstGeom prst="donut">
            <a:avLst>
              <a:gd fmla="val 11909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76550" y="4217275"/>
            <a:ext cx="1207800" cy="1207800"/>
          </a:xfrm>
          <a:prstGeom prst="donut">
            <a:avLst>
              <a:gd fmla="val 42915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244625" y="25419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13975" y="695900"/>
            <a:ext cx="871500" cy="8715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-164200" y="6861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8204500" y="3898800"/>
            <a:ext cx="447000" cy="447000"/>
          </a:xfrm>
          <a:prstGeom prst="donut">
            <a:avLst>
              <a:gd fmla="val 18608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100425" y="-196925"/>
            <a:ext cx="741600" cy="741600"/>
          </a:xfrm>
          <a:prstGeom prst="donut">
            <a:avLst>
              <a:gd fmla="val 37879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419100" y="6861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8333725" y="4482500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741750" y="4449750"/>
            <a:ext cx="397500" cy="397500"/>
          </a:xfrm>
          <a:prstGeom prst="donut">
            <a:avLst>
              <a:gd fmla="val 875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8956300" y="4058696"/>
            <a:ext cx="287100" cy="287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-164200" y="4277700"/>
            <a:ext cx="741600" cy="741600"/>
          </a:xfrm>
          <a:prstGeom prst="donut">
            <a:avLst>
              <a:gd fmla="val 39163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568725" y="4717500"/>
            <a:ext cx="508500" cy="5085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077475" y="224125"/>
            <a:ext cx="304800" cy="304800"/>
          </a:xfrm>
          <a:prstGeom prst="donut">
            <a:avLst>
              <a:gd fmla="val 30568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553248" y="328373"/>
            <a:ext cx="585600" cy="585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1"/>
          <p:cNvSpPr/>
          <p:nvPr/>
        </p:nvSpPr>
        <p:spPr>
          <a:xfrm>
            <a:off x="8876350" y="1187325"/>
            <a:ext cx="447000" cy="4470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1"/>
          <p:cNvSpPr/>
          <p:nvPr/>
        </p:nvSpPr>
        <p:spPr>
          <a:xfrm>
            <a:off x="8449000" y="224125"/>
            <a:ext cx="794400" cy="7944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1"/>
          <p:cNvSpPr/>
          <p:nvPr/>
        </p:nvSpPr>
        <p:spPr>
          <a:xfrm>
            <a:off x="100425" y="3830625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1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2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058200" y="-295450"/>
            <a:ext cx="3027600" cy="30279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 txBox="1"/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9" name="Google Shape;29;p3"/>
          <p:cNvSpPr txBox="1"/>
          <p:nvPr>
            <p:ph idx="1" type="subTitle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None/>
              <a:defRPr b="1">
                <a:solidFill>
                  <a:srgbClr val="A1BEC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9pPr>
          </a:lstStyle>
          <a:p/>
        </p:txBody>
      </p:sp>
      <p:sp>
        <p:nvSpPr>
          <p:cNvPr id="30" name="Google Shape;30;p3"/>
          <p:cNvSpPr/>
          <p:nvPr/>
        </p:nvSpPr>
        <p:spPr>
          <a:xfrm>
            <a:off x="1414538" y="3988225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7630150" y="2469625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376550" y="1139200"/>
            <a:ext cx="978600" cy="978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7240275" y="4662700"/>
            <a:ext cx="657600" cy="6576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231175" y="-571700"/>
            <a:ext cx="2284200" cy="2284200"/>
          </a:xfrm>
          <a:prstGeom prst="donut">
            <a:avLst>
              <a:gd fmla="val 11909" name="adj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7507625" y="917475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065925" y="-295450"/>
            <a:ext cx="1207800" cy="1207800"/>
          </a:xfrm>
          <a:prstGeom prst="donut">
            <a:avLst>
              <a:gd fmla="val 42915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1417200" y="20526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46046" y="33655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7072325" y="4494725"/>
            <a:ext cx="993600" cy="9933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7370250" y="780100"/>
            <a:ext cx="932400" cy="9324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180500" y="3300000"/>
            <a:ext cx="586800" cy="5868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7733375" y="467300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598175" y="-204700"/>
            <a:ext cx="1550100" cy="1550100"/>
          </a:xfrm>
          <a:prstGeom prst="ellipse">
            <a:avLst/>
          </a:prstGeom>
          <a:noFill/>
          <a:ln cap="flat" cmpd="sng" w="9525">
            <a:solidFill>
              <a:srgbClr val="E8004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8334450" y="4139625"/>
            <a:ext cx="424800" cy="42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4308288" y="-1078650"/>
            <a:ext cx="2347200" cy="2347200"/>
          </a:xfrm>
          <a:prstGeom prst="donut">
            <a:avLst>
              <a:gd fmla="val 17100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047750" y="805125"/>
            <a:ext cx="1048500" cy="10485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 txBox="1"/>
          <p:nvPr>
            <p:ph idx="1" type="body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◎"/>
              <a:defRPr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52" name="Google Shape;52;p4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96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229225" y="2988350"/>
            <a:ext cx="802800" cy="803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-442225" y="3999900"/>
            <a:ext cx="1695900" cy="1695900"/>
          </a:xfrm>
          <a:prstGeom prst="donut">
            <a:avLst>
              <a:gd fmla="val 10084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1334025" y="-231725"/>
            <a:ext cx="1666800" cy="1666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550525" y="710300"/>
            <a:ext cx="481500" cy="481800"/>
          </a:xfrm>
          <a:prstGeom prst="donut">
            <a:avLst>
              <a:gd fmla="val 3727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1032025" y="37914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1217050" y="1311325"/>
            <a:ext cx="304800" cy="304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7744475" y="1473300"/>
            <a:ext cx="1048500" cy="1048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4"/>
          <p:cNvSpPr/>
          <p:nvPr/>
        </p:nvSpPr>
        <p:spPr>
          <a:xfrm>
            <a:off x="8050675" y="2042175"/>
            <a:ext cx="1520100" cy="1520100"/>
          </a:xfrm>
          <a:prstGeom prst="donut">
            <a:avLst>
              <a:gd fmla="val 5022" name="adj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"/>
          <p:cNvSpPr/>
          <p:nvPr/>
        </p:nvSpPr>
        <p:spPr>
          <a:xfrm>
            <a:off x="7969775" y="3713850"/>
            <a:ext cx="597900" cy="598200"/>
          </a:xfrm>
          <a:prstGeom prst="donut">
            <a:avLst>
              <a:gd fmla="val 43984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8608775" y="1192100"/>
            <a:ext cx="184200" cy="184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/>
          <p:nvPr/>
        </p:nvSpPr>
        <p:spPr>
          <a:xfrm>
            <a:off x="1144200" y="2698575"/>
            <a:ext cx="893700" cy="8937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5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7" name="Google Shape;67;p5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8" name="Google Shape;68;p5"/>
          <p:cNvSpPr/>
          <p:nvPr/>
        </p:nvSpPr>
        <p:spPr>
          <a:xfrm>
            <a:off x="259925" y="-206300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-152925" y="1360050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2339600" y="243625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5"/>
          <p:cNvSpPr/>
          <p:nvPr/>
        </p:nvSpPr>
        <p:spPr>
          <a:xfrm>
            <a:off x="788725" y="2338650"/>
            <a:ext cx="811200" cy="811200"/>
          </a:xfrm>
          <a:prstGeom prst="donut">
            <a:avLst>
              <a:gd fmla="val 22275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5"/>
          <p:cNvSpPr/>
          <p:nvPr/>
        </p:nvSpPr>
        <p:spPr>
          <a:xfrm>
            <a:off x="153675" y="4149950"/>
            <a:ext cx="1207800" cy="1207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5"/>
          <p:cNvSpPr/>
          <p:nvPr/>
        </p:nvSpPr>
        <p:spPr>
          <a:xfrm>
            <a:off x="1315800" y="3860975"/>
            <a:ext cx="550500" cy="550500"/>
          </a:xfrm>
          <a:prstGeom prst="donut">
            <a:avLst>
              <a:gd fmla="val 42915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5"/>
          <p:cNvSpPr/>
          <p:nvPr/>
        </p:nvSpPr>
        <p:spPr>
          <a:xfrm>
            <a:off x="438575" y="2993025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5"/>
          <p:cNvSpPr/>
          <p:nvPr/>
        </p:nvSpPr>
        <p:spPr>
          <a:xfrm>
            <a:off x="7744850" y="42047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5"/>
          <p:cNvSpPr/>
          <p:nvPr/>
        </p:nvSpPr>
        <p:spPr>
          <a:xfrm>
            <a:off x="8839500" y="1019775"/>
            <a:ext cx="397500" cy="397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8295350" y="-321125"/>
            <a:ext cx="741600" cy="741600"/>
          </a:xfrm>
          <a:prstGeom prst="donut">
            <a:avLst>
              <a:gd fmla="val 31897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"/>
          <p:cNvSpPr/>
          <p:nvPr/>
        </p:nvSpPr>
        <p:spPr>
          <a:xfrm>
            <a:off x="8651500" y="161632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2179100" y="831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5"/>
          <p:cNvSpPr/>
          <p:nvPr/>
        </p:nvSpPr>
        <p:spPr>
          <a:xfrm>
            <a:off x="8062825" y="688875"/>
            <a:ext cx="449700" cy="4497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5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 + image">
  <p:cSld name="TITLE_AND_BODY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/>
          <p:nvPr>
            <p:ph type="title"/>
          </p:nvPr>
        </p:nvSpPr>
        <p:spPr>
          <a:xfrm>
            <a:off x="4572000" y="909050"/>
            <a:ext cx="36396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84" name="Google Shape;84;p6"/>
          <p:cNvSpPr txBox="1"/>
          <p:nvPr>
            <p:ph idx="1" type="body"/>
          </p:nvPr>
        </p:nvSpPr>
        <p:spPr>
          <a:xfrm>
            <a:off x="4572000" y="1525754"/>
            <a:ext cx="36396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￮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5" name="Google Shape;85;p6"/>
          <p:cNvSpPr/>
          <p:nvPr/>
        </p:nvSpPr>
        <p:spPr>
          <a:xfrm>
            <a:off x="580275" y="751950"/>
            <a:ext cx="3639600" cy="3639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6"/>
          <p:cNvSpPr/>
          <p:nvPr/>
        </p:nvSpPr>
        <p:spPr>
          <a:xfrm>
            <a:off x="-295650" y="-356450"/>
            <a:ext cx="1057800" cy="105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6"/>
          <p:cNvSpPr/>
          <p:nvPr/>
        </p:nvSpPr>
        <p:spPr>
          <a:xfrm>
            <a:off x="2836600" y="179825"/>
            <a:ext cx="978600" cy="978600"/>
          </a:xfrm>
          <a:prstGeom prst="donut">
            <a:avLst>
              <a:gd fmla="val 39527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6"/>
          <p:cNvSpPr/>
          <p:nvPr/>
        </p:nvSpPr>
        <p:spPr>
          <a:xfrm>
            <a:off x="465975" y="3692750"/>
            <a:ext cx="1019400" cy="10194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6"/>
          <p:cNvSpPr/>
          <p:nvPr/>
        </p:nvSpPr>
        <p:spPr>
          <a:xfrm>
            <a:off x="1485375" y="4559750"/>
            <a:ext cx="361500" cy="361500"/>
          </a:xfrm>
          <a:prstGeom prst="donut">
            <a:avLst>
              <a:gd fmla="val 29951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2364800" y="346950"/>
            <a:ext cx="274200" cy="2739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"/>
          <p:cNvSpPr/>
          <p:nvPr/>
        </p:nvSpPr>
        <p:spPr>
          <a:xfrm>
            <a:off x="-472600" y="-533400"/>
            <a:ext cx="1411800" cy="14118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6"/>
          <p:cNvSpPr/>
          <p:nvPr/>
        </p:nvSpPr>
        <p:spPr>
          <a:xfrm>
            <a:off x="2899000" y="242225"/>
            <a:ext cx="853800" cy="8538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6"/>
          <p:cNvSpPr/>
          <p:nvPr/>
        </p:nvSpPr>
        <p:spPr>
          <a:xfrm>
            <a:off x="1061150" y="142950"/>
            <a:ext cx="538500" cy="5382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6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97" name="Google Shape;97;p7"/>
          <p:cNvSpPr txBox="1"/>
          <p:nvPr>
            <p:ph idx="1" type="body"/>
          </p:nvPr>
        </p:nvSpPr>
        <p:spPr>
          <a:xfrm>
            <a:off x="2935875" y="1550150"/>
            <a:ext cx="2560500" cy="3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8" name="Google Shape;98;p7"/>
          <p:cNvSpPr txBox="1"/>
          <p:nvPr>
            <p:ph idx="2" type="body"/>
          </p:nvPr>
        </p:nvSpPr>
        <p:spPr>
          <a:xfrm>
            <a:off x="5650849" y="1550150"/>
            <a:ext cx="2560500" cy="3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9" name="Google Shape;99;p7"/>
          <p:cNvSpPr/>
          <p:nvPr/>
        </p:nvSpPr>
        <p:spPr>
          <a:xfrm>
            <a:off x="-358950" y="2194400"/>
            <a:ext cx="2347200" cy="2347200"/>
          </a:xfrm>
          <a:prstGeom prst="donut">
            <a:avLst>
              <a:gd fmla="val 36789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7"/>
          <p:cNvSpPr/>
          <p:nvPr/>
        </p:nvSpPr>
        <p:spPr>
          <a:xfrm>
            <a:off x="198450" y="-3211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8004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7"/>
          <p:cNvSpPr/>
          <p:nvPr/>
        </p:nvSpPr>
        <p:spPr>
          <a:xfrm>
            <a:off x="198450" y="420475"/>
            <a:ext cx="657600" cy="657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7"/>
          <p:cNvSpPr/>
          <p:nvPr/>
        </p:nvSpPr>
        <p:spPr>
          <a:xfrm>
            <a:off x="1177051" y="657475"/>
            <a:ext cx="846900" cy="846900"/>
          </a:xfrm>
          <a:prstGeom prst="donut">
            <a:avLst>
              <a:gd fmla="val 22275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7"/>
          <p:cNvSpPr/>
          <p:nvPr/>
        </p:nvSpPr>
        <p:spPr>
          <a:xfrm>
            <a:off x="887650" y="4142300"/>
            <a:ext cx="1207800" cy="12078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"/>
          <p:cNvSpPr/>
          <p:nvPr/>
        </p:nvSpPr>
        <p:spPr>
          <a:xfrm>
            <a:off x="153675" y="4799600"/>
            <a:ext cx="550500" cy="550500"/>
          </a:xfrm>
          <a:prstGeom prst="donut">
            <a:avLst>
              <a:gd fmla="val 18606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7"/>
          <p:cNvSpPr/>
          <p:nvPr/>
        </p:nvSpPr>
        <p:spPr>
          <a:xfrm>
            <a:off x="1172525" y="1696950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7"/>
          <p:cNvSpPr/>
          <p:nvPr/>
        </p:nvSpPr>
        <p:spPr>
          <a:xfrm>
            <a:off x="7844250" y="6192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7"/>
          <p:cNvSpPr/>
          <p:nvPr/>
        </p:nvSpPr>
        <p:spPr>
          <a:xfrm>
            <a:off x="7515500" y="-72500"/>
            <a:ext cx="397500" cy="397500"/>
          </a:xfrm>
          <a:prstGeom prst="donut">
            <a:avLst>
              <a:gd fmla="val 30568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8651500" y="1030850"/>
            <a:ext cx="304800" cy="3048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097900" y="167450"/>
            <a:ext cx="741600" cy="741600"/>
          </a:xfrm>
          <a:prstGeom prst="donut">
            <a:avLst>
              <a:gd fmla="val 8064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8394750" y="15043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-205625" y="2347725"/>
            <a:ext cx="2040600" cy="20406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"/>
          <p:cNvSpPr/>
          <p:nvPr/>
        </p:nvSpPr>
        <p:spPr>
          <a:xfrm>
            <a:off x="305125" y="-214450"/>
            <a:ext cx="765300" cy="7653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"/>
          <p:cNvSpPr/>
          <p:nvPr/>
        </p:nvSpPr>
        <p:spPr>
          <a:xfrm>
            <a:off x="8532600" y="911950"/>
            <a:ext cx="542700" cy="5427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/>
          <p:nvPr/>
        </p:nvSpPr>
        <p:spPr>
          <a:xfrm>
            <a:off x="8638525" y="1472600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8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18" name="Google Shape;118;p8"/>
          <p:cNvSpPr txBox="1"/>
          <p:nvPr>
            <p:ph idx="1" type="body"/>
          </p:nvPr>
        </p:nvSpPr>
        <p:spPr>
          <a:xfrm>
            <a:off x="2935875" y="1550150"/>
            <a:ext cx="1700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19" name="Google Shape;119;p8"/>
          <p:cNvSpPr txBox="1"/>
          <p:nvPr>
            <p:ph idx="2" type="body"/>
          </p:nvPr>
        </p:nvSpPr>
        <p:spPr>
          <a:xfrm>
            <a:off x="4723373" y="1550150"/>
            <a:ext cx="1700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20" name="Google Shape;120;p8"/>
          <p:cNvSpPr txBox="1"/>
          <p:nvPr>
            <p:ph idx="3" type="body"/>
          </p:nvPr>
        </p:nvSpPr>
        <p:spPr>
          <a:xfrm>
            <a:off x="6510871" y="1550150"/>
            <a:ext cx="1700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21" name="Google Shape;121;p8"/>
          <p:cNvSpPr/>
          <p:nvPr/>
        </p:nvSpPr>
        <p:spPr>
          <a:xfrm>
            <a:off x="1016475" y="2981600"/>
            <a:ext cx="440400" cy="4404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-68725" y="3346150"/>
            <a:ext cx="819600" cy="819600"/>
          </a:xfrm>
          <a:prstGeom prst="ellipse">
            <a:avLst/>
          </a:prstGeom>
          <a:noFill/>
          <a:ln cap="flat" cmpd="sng" w="9525">
            <a:solidFill>
              <a:srgbClr val="00D1C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1361475" y="140725"/>
            <a:ext cx="862800" cy="863400"/>
          </a:xfrm>
          <a:prstGeom prst="donut">
            <a:avLst>
              <a:gd fmla="val 43200" name="adj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1438125" y="3422000"/>
            <a:ext cx="1062000" cy="1062000"/>
          </a:xfrm>
          <a:prstGeom prst="donut">
            <a:avLst>
              <a:gd fmla="val 9905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"/>
          <p:cNvSpPr/>
          <p:nvPr/>
        </p:nvSpPr>
        <p:spPr>
          <a:xfrm>
            <a:off x="2059425" y="1112475"/>
            <a:ext cx="304800" cy="3048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"/>
          <p:cNvSpPr/>
          <p:nvPr/>
        </p:nvSpPr>
        <p:spPr>
          <a:xfrm>
            <a:off x="8723500" y="27022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8546800" y="608625"/>
            <a:ext cx="397500" cy="397500"/>
          </a:xfrm>
          <a:prstGeom prst="donut">
            <a:avLst>
              <a:gd fmla="val 875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"/>
          <p:cNvSpPr/>
          <p:nvPr/>
        </p:nvSpPr>
        <p:spPr>
          <a:xfrm>
            <a:off x="8211275" y="1152650"/>
            <a:ext cx="397500" cy="3975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"/>
          <p:cNvSpPr/>
          <p:nvPr/>
        </p:nvSpPr>
        <p:spPr>
          <a:xfrm>
            <a:off x="7599600" y="-275250"/>
            <a:ext cx="741600" cy="741600"/>
          </a:xfrm>
          <a:prstGeom prst="donut">
            <a:avLst>
              <a:gd fmla="val 39163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9033775" y="1867850"/>
            <a:ext cx="188100" cy="1881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fmla="val 21094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"/>
          <p:cNvSpPr/>
          <p:nvPr/>
        </p:nvSpPr>
        <p:spPr>
          <a:xfrm>
            <a:off x="1016475" y="4091700"/>
            <a:ext cx="1207800" cy="120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"/>
          <p:cNvSpPr/>
          <p:nvPr/>
        </p:nvSpPr>
        <p:spPr>
          <a:xfrm>
            <a:off x="204075" y="9279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37" name="Google Shape;137;p9"/>
          <p:cNvSpPr/>
          <p:nvPr/>
        </p:nvSpPr>
        <p:spPr>
          <a:xfrm>
            <a:off x="1280688" y="366915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"/>
          <p:cNvSpPr/>
          <p:nvPr/>
        </p:nvSpPr>
        <p:spPr>
          <a:xfrm>
            <a:off x="246046" y="32131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"/>
          <p:cNvSpPr/>
          <p:nvPr/>
        </p:nvSpPr>
        <p:spPr>
          <a:xfrm>
            <a:off x="71500" y="3038600"/>
            <a:ext cx="804900" cy="8049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"/>
          <p:cNvSpPr/>
          <p:nvPr/>
        </p:nvSpPr>
        <p:spPr>
          <a:xfrm>
            <a:off x="1280700" y="1608475"/>
            <a:ext cx="1043400" cy="1044000"/>
          </a:xfrm>
          <a:prstGeom prst="donut">
            <a:avLst>
              <a:gd fmla="val 43200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"/>
          <p:cNvSpPr/>
          <p:nvPr/>
        </p:nvSpPr>
        <p:spPr>
          <a:xfrm>
            <a:off x="1640475" y="-201875"/>
            <a:ext cx="750300" cy="7503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fmla="val 6129" name="adj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"/>
          <p:cNvSpPr/>
          <p:nvPr/>
        </p:nvSpPr>
        <p:spPr>
          <a:xfrm>
            <a:off x="-222975" y="500875"/>
            <a:ext cx="1832700" cy="18327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1280700" y="3950125"/>
            <a:ext cx="750300" cy="7503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"/>
          <p:cNvSpPr/>
          <p:nvPr/>
        </p:nvSpPr>
        <p:spPr>
          <a:xfrm>
            <a:off x="7913000" y="60022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9"/>
          <p:cNvSpPr/>
          <p:nvPr/>
        </p:nvSpPr>
        <p:spPr>
          <a:xfrm>
            <a:off x="8703400" y="1608475"/>
            <a:ext cx="287100" cy="287100"/>
          </a:xfrm>
          <a:prstGeom prst="donut">
            <a:avLst>
              <a:gd fmla="val 18608" name="adj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9"/>
          <p:cNvSpPr/>
          <p:nvPr/>
        </p:nvSpPr>
        <p:spPr>
          <a:xfrm>
            <a:off x="8809377" y="886439"/>
            <a:ext cx="416400" cy="4164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"/>
          <p:cNvSpPr/>
          <p:nvPr/>
        </p:nvSpPr>
        <p:spPr>
          <a:xfrm>
            <a:off x="8118000" y="-244550"/>
            <a:ext cx="741600" cy="741600"/>
          </a:xfrm>
          <a:prstGeom prst="donut">
            <a:avLst>
              <a:gd fmla="val 37879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"/>
          <p:cNvSpPr/>
          <p:nvPr/>
        </p:nvSpPr>
        <p:spPr>
          <a:xfrm>
            <a:off x="7813725" y="3127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9"/>
          <p:cNvSpPr/>
          <p:nvPr/>
        </p:nvSpPr>
        <p:spPr>
          <a:xfrm>
            <a:off x="8646900" y="723963"/>
            <a:ext cx="741600" cy="7416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9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0"/>
          <p:cNvSpPr txBox="1"/>
          <p:nvPr>
            <p:ph idx="1" type="body"/>
          </p:nvPr>
        </p:nvSpPr>
        <p:spPr>
          <a:xfrm>
            <a:off x="1246225" y="4177700"/>
            <a:ext cx="6651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156" name="Google Shape;156;p10"/>
          <p:cNvSpPr/>
          <p:nvPr/>
        </p:nvSpPr>
        <p:spPr>
          <a:xfrm rot="10800000">
            <a:off x="8705950" y="3777263"/>
            <a:ext cx="617400" cy="6174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"/>
          <p:cNvSpPr/>
          <p:nvPr/>
        </p:nvSpPr>
        <p:spPr>
          <a:xfrm rot="10800000">
            <a:off x="608750" y="841361"/>
            <a:ext cx="515400" cy="515400"/>
          </a:xfrm>
          <a:prstGeom prst="donut">
            <a:avLst>
              <a:gd fmla="val 18608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0"/>
          <p:cNvSpPr/>
          <p:nvPr/>
        </p:nvSpPr>
        <p:spPr>
          <a:xfrm rot="10800000">
            <a:off x="8195021" y="4553300"/>
            <a:ext cx="831600" cy="831600"/>
          </a:xfrm>
          <a:prstGeom prst="donut">
            <a:avLst>
              <a:gd fmla="val 37879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0"/>
          <p:cNvSpPr/>
          <p:nvPr/>
        </p:nvSpPr>
        <p:spPr>
          <a:xfrm rot="10800000">
            <a:off x="8458384" y="4183763"/>
            <a:ext cx="210900" cy="2109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"/>
          <p:cNvSpPr/>
          <p:nvPr/>
        </p:nvSpPr>
        <p:spPr>
          <a:xfrm rot="10800000">
            <a:off x="-153147" y="-444547"/>
            <a:ext cx="1128300" cy="11283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0"/>
          <p:cNvSpPr/>
          <p:nvPr/>
        </p:nvSpPr>
        <p:spPr>
          <a:xfrm rot="10800000">
            <a:off x="8012016" y="133391"/>
            <a:ext cx="434700" cy="434700"/>
          </a:xfrm>
          <a:prstGeom prst="donut">
            <a:avLst>
              <a:gd fmla="val 875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0"/>
          <p:cNvSpPr/>
          <p:nvPr/>
        </p:nvSpPr>
        <p:spPr>
          <a:xfrm rot="10800000">
            <a:off x="-73577" y="841500"/>
            <a:ext cx="330900" cy="3309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0"/>
          <p:cNvSpPr/>
          <p:nvPr/>
        </p:nvSpPr>
        <p:spPr>
          <a:xfrm rot="10800000">
            <a:off x="8512150" y="133404"/>
            <a:ext cx="811200" cy="811200"/>
          </a:xfrm>
          <a:prstGeom prst="donut">
            <a:avLst>
              <a:gd fmla="val 39163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"/>
          <p:cNvSpPr/>
          <p:nvPr/>
        </p:nvSpPr>
        <p:spPr>
          <a:xfrm rot="10800000">
            <a:off x="117998" y="-173402"/>
            <a:ext cx="586200" cy="586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0"/>
          <p:cNvSpPr/>
          <p:nvPr/>
        </p:nvSpPr>
        <p:spPr>
          <a:xfrm rot="10800000">
            <a:off x="748825" y="4695050"/>
            <a:ext cx="345000" cy="345000"/>
          </a:xfrm>
          <a:prstGeom prst="donut">
            <a:avLst>
              <a:gd fmla="val 30568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0"/>
          <p:cNvSpPr/>
          <p:nvPr/>
        </p:nvSpPr>
        <p:spPr>
          <a:xfrm rot="10800000">
            <a:off x="-107786" y="4259033"/>
            <a:ext cx="663000" cy="6630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0"/>
          <p:cNvSpPr/>
          <p:nvPr/>
        </p:nvSpPr>
        <p:spPr>
          <a:xfrm rot="10800000">
            <a:off x="-316662" y="3443534"/>
            <a:ext cx="506100" cy="506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0"/>
          <p:cNvSpPr/>
          <p:nvPr/>
        </p:nvSpPr>
        <p:spPr>
          <a:xfrm rot="10800000">
            <a:off x="-226170" y="4140650"/>
            <a:ext cx="899400" cy="8994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0"/>
          <p:cNvSpPr/>
          <p:nvPr/>
        </p:nvSpPr>
        <p:spPr>
          <a:xfrm rot="10800000">
            <a:off x="8700641" y="1100250"/>
            <a:ext cx="333300" cy="3333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0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/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2022-23 YFD Topic Briefing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"/>
          <p:cNvSpPr txBox="1"/>
          <p:nvPr>
            <p:ph idx="1" type="body"/>
          </p:nvPr>
        </p:nvSpPr>
        <p:spPr>
          <a:xfrm>
            <a:off x="2935875" y="1525750"/>
            <a:ext cx="56997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Social media gives a </a:t>
            </a:r>
            <a:r>
              <a:rPr lang="en" sz="1800"/>
              <a:t>platform</a:t>
            </a:r>
            <a:r>
              <a:rPr lang="en" sz="1800"/>
              <a:t> to all and can elevate the voices of the marginalized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Anyone can create a </a:t>
            </a:r>
            <a:r>
              <a:rPr lang="en" sz="1800"/>
              <a:t>social media account, decreases issues of elitism in traditional town halls/democratic methods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Conducive to productive political organizing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Impacts: equality (racial, socioeconomic)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AutoNum type="romanLcPeriod"/>
            </a:pPr>
            <a:r>
              <a:rPr lang="en" sz="1800">
                <a:solidFill>
                  <a:schemeClr val="dk2"/>
                </a:solidFill>
              </a:rPr>
              <a:t>Ex: </a:t>
            </a:r>
            <a:r>
              <a:rPr lang="en" sz="1800">
                <a:solidFill>
                  <a:schemeClr val="dk2"/>
                </a:solidFill>
              </a:rPr>
              <a:t>Arab Spring, Black Lives Matter were organized on social media  </a:t>
            </a:r>
            <a:endParaRPr sz="1800"/>
          </a:p>
        </p:txBody>
      </p:sp>
      <p:sp>
        <p:nvSpPr>
          <p:cNvPr id="257" name="Google Shape;257;p22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22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Equality 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3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Information in a Democracy </a:t>
            </a:r>
            <a:endParaRPr sz="2400"/>
          </a:p>
        </p:txBody>
      </p:sp>
      <p:sp>
        <p:nvSpPr>
          <p:cNvPr id="264" name="Google Shape;264;p23"/>
          <p:cNvSpPr txBox="1"/>
          <p:nvPr>
            <p:ph idx="1" type="body"/>
          </p:nvPr>
        </p:nvSpPr>
        <p:spPr>
          <a:xfrm>
            <a:off x="2935875" y="1525750"/>
            <a:ext cx="56997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⅔ of US adults consume at least some of their news on </a:t>
            </a:r>
            <a:r>
              <a:rPr lang="en" sz="1800"/>
              <a:t>social media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Some studies suggest people who use social media for news are more likely to be exposed to sources they otherwise would not consider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Good a2 to con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Social media promotes democratization of news, allows for coverage of issues mainstream media might not cover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Impacts: more educated populus= better democracy, amplify marginalized voices, less polarization </a:t>
            </a:r>
            <a:endParaRPr sz="1800"/>
          </a:p>
        </p:txBody>
      </p:sp>
      <p:sp>
        <p:nvSpPr>
          <p:cNvPr id="265" name="Google Shape;265;p23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media as a tool for deliberation and debate</a:t>
            </a:r>
            <a:endParaRPr/>
          </a:p>
        </p:txBody>
      </p:sp>
      <p:sp>
        <p:nvSpPr>
          <p:cNvPr id="271" name="Google Shape;271;p24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- Elon Musk said Twitter is the new “town square”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- Social media enables individuals to debate and deliberate with individuals around the world, not just within our own physical space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- Impacts: better educated citizens = better democracy, overall better policies </a:t>
            </a:r>
            <a:endParaRPr sz="1800"/>
          </a:p>
        </p:txBody>
      </p:sp>
      <p:sp>
        <p:nvSpPr>
          <p:cNvPr id="272" name="Google Shape;272;p24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5"/>
          <p:cNvSpPr txBox="1"/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</a:t>
            </a:r>
            <a:r>
              <a:rPr lang="en"/>
              <a:t> Arguments </a:t>
            </a:r>
            <a:endParaRPr/>
          </a:p>
        </p:txBody>
      </p:sp>
      <p:sp>
        <p:nvSpPr>
          <p:cNvPr id="278" name="Google Shape;278;p25"/>
          <p:cNvSpPr txBox="1"/>
          <p:nvPr/>
        </p:nvSpPr>
        <p:spPr>
          <a:xfrm>
            <a:off x="3050275" y="47550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2</a:t>
            </a:r>
            <a:endParaRPr b="1" sz="9600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79" name="Google Shape;279;p25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6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26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Civic Engagement and Diversity of Thought</a:t>
            </a:r>
            <a:endParaRPr sz="2400"/>
          </a:p>
        </p:txBody>
      </p:sp>
      <p:sp>
        <p:nvSpPr>
          <p:cNvPr id="286" name="Google Shape;286;p26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Assumption:</a:t>
            </a:r>
            <a:r>
              <a:rPr lang="en" sz="1800"/>
              <a:t> Good civic engagement involves respectful dialogue/debate between diverse opinions. 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Social media encourages </a:t>
            </a:r>
            <a:r>
              <a:rPr lang="en" sz="1800"/>
              <a:t>echo-chambers</a:t>
            </a:r>
            <a:r>
              <a:rPr lang="en" sz="1800"/>
              <a:t> of thought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The algorithm connects people w/ content they already engage with and people who interact with similar content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Confirmation bias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Impact: polarization, lack of debate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7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Civic Engagement and Diversity of Thought</a:t>
            </a:r>
            <a:endParaRPr/>
          </a:p>
        </p:txBody>
      </p:sp>
      <p:sp>
        <p:nvSpPr>
          <p:cNvPr id="292" name="Google Shape;292;p27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2. Social media </a:t>
            </a:r>
            <a:r>
              <a:rPr lang="en" sz="1800"/>
              <a:t>propagates</a:t>
            </a:r>
            <a:r>
              <a:rPr lang="en" sz="1800"/>
              <a:t> content that is divisive, emotional, and extreme.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Psychological basis: negativity bias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Seen in news b4 social media 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Lack of human interaction encourages less moderated and controlled dialogue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Content with more emotional and extreme language receives more interaction which boosts this content in the algorithm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Impact: polarization, lack of interrogation of one’s own beliefs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	</a:t>
            </a:r>
            <a:endParaRPr sz="1800"/>
          </a:p>
        </p:txBody>
      </p:sp>
      <p:sp>
        <p:nvSpPr>
          <p:cNvPr id="293" name="Google Shape;293;p27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8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Political Engagement</a:t>
            </a:r>
            <a:endParaRPr/>
          </a:p>
        </p:txBody>
      </p:sp>
      <p:sp>
        <p:nvSpPr>
          <p:cNvPr id="299" name="Google Shape;299;p28"/>
          <p:cNvSpPr txBox="1"/>
          <p:nvPr>
            <p:ph idx="1" type="body"/>
          </p:nvPr>
        </p:nvSpPr>
        <p:spPr>
          <a:xfrm>
            <a:off x="2935875" y="1425833"/>
            <a:ext cx="52755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Assumption</a:t>
            </a:r>
            <a:r>
              <a:rPr lang="en" sz="1800"/>
              <a:t>: Functioning democracies require some general consensus about what truth is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1. </a:t>
            </a:r>
            <a:r>
              <a:rPr lang="en" sz="1800"/>
              <a:t>Social media is more conducive to the spread of misinformation than mainstream media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No built-in content regulation like a newspaper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Section 230, social media </a:t>
            </a:r>
            <a:r>
              <a:rPr lang="en" sz="1800"/>
              <a:t>companies not liable for content on their platform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More engagement= more profit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Impacts: democracy cannot exist, polarization, bad movements are created</a:t>
            </a:r>
            <a:endParaRPr sz="1800"/>
          </a:p>
        </p:txBody>
      </p:sp>
      <p:sp>
        <p:nvSpPr>
          <p:cNvPr id="300" name="Google Shape;300;p28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9"/>
          <p:cNvSpPr txBox="1"/>
          <p:nvPr>
            <p:ph idx="4294967295" type="ctrTitle"/>
          </p:nvPr>
        </p:nvSpPr>
        <p:spPr>
          <a:xfrm>
            <a:off x="685800" y="6689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  <p:sp>
        <p:nvSpPr>
          <p:cNvPr id="306" name="Google Shape;306;p29"/>
          <p:cNvSpPr txBox="1"/>
          <p:nvPr>
            <p:ph idx="4294967295" type="subTitle"/>
          </p:nvPr>
        </p:nvSpPr>
        <p:spPr>
          <a:xfrm>
            <a:off x="1275150" y="3229400"/>
            <a:ext cx="65937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ACC3"/>
                </a:solidFill>
              </a:rPr>
              <a:t>Any questions?</a:t>
            </a:r>
            <a:endParaRPr b="1" sz="3600">
              <a:solidFill>
                <a:srgbClr val="00ACC3"/>
              </a:solidFill>
            </a:endParaRPr>
          </a:p>
        </p:txBody>
      </p:sp>
      <p:sp>
        <p:nvSpPr>
          <p:cNvPr id="307" name="Google Shape;307;p29"/>
          <p:cNvSpPr/>
          <p:nvPr/>
        </p:nvSpPr>
        <p:spPr>
          <a:xfrm>
            <a:off x="4073931" y="2091663"/>
            <a:ext cx="996143" cy="996143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9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"/>
          <p:cNvSpPr txBox="1"/>
          <p:nvPr>
            <p:ph idx="1" type="body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 balance, the benefits of </a:t>
            </a:r>
            <a:r>
              <a:rPr lang="en"/>
              <a:t>social media to democracy outweigh the harms. </a:t>
            </a:r>
            <a:endParaRPr/>
          </a:p>
        </p:txBody>
      </p:sp>
      <p:sp>
        <p:nvSpPr>
          <p:cNvPr id="201" name="Google Shape;201;p14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5"/>
          <p:cNvSpPr txBox="1"/>
          <p:nvPr>
            <p:ph idx="1" type="body"/>
          </p:nvPr>
        </p:nvSpPr>
        <p:spPr>
          <a:xfrm>
            <a:off x="2935875" y="1525750"/>
            <a:ext cx="57978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On balance, the benefits of social media to democracy outweigh the harms.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On balance; outweigh</a:t>
            </a:r>
            <a:r>
              <a:rPr lang="en" sz="1800"/>
              <a:t>= cost/benefit analysis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Benefits/harms</a:t>
            </a:r>
            <a:r>
              <a:rPr lang="en" sz="1800"/>
              <a:t>= non-specific, allows greater flexibility in choosing impacts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Social media</a:t>
            </a:r>
            <a:r>
              <a:rPr lang="en" sz="1800"/>
              <a:t>= Facebook, Twitter, TikTok, Snapchat, Reddit, etc.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More obscure social media sites like 4chan, parler, and truth social are relevant b/c they are often where extremist threats to democracy organize</a:t>
            </a:r>
            <a:endParaRPr sz="1800"/>
          </a:p>
        </p:txBody>
      </p:sp>
      <p:sp>
        <p:nvSpPr>
          <p:cNvPr id="207" name="Google Shape;207;p15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15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Definitions and Breakdown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"/>
          <p:cNvSpPr txBox="1"/>
          <p:nvPr>
            <p:ph type="title"/>
          </p:nvPr>
        </p:nvSpPr>
        <p:spPr>
          <a:xfrm>
            <a:off x="2935875" y="83410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Definitions and Breakdown</a:t>
            </a:r>
            <a:endParaRPr/>
          </a:p>
        </p:txBody>
      </p:sp>
      <p:sp>
        <p:nvSpPr>
          <p:cNvPr id="214" name="Google Shape;214;p16"/>
          <p:cNvSpPr txBox="1"/>
          <p:nvPr>
            <p:ph idx="1" type="body"/>
          </p:nvPr>
        </p:nvSpPr>
        <p:spPr>
          <a:xfrm>
            <a:off x="2935875" y="1397250"/>
            <a:ext cx="56997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On balance, the benefits of social media to democracy outweigh the harms.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Democracy= the crux of the debate</a:t>
            </a:r>
            <a:endParaRPr b="1"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“government by the people especially : rule of the majority”- Merriam-Webster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Democracy can be organized around diff values, debaters encouraged to dive into phil literature 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Life, liberty, equality, justice, pursuit of happiness, freedom of speech, property 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Not necessarily American democracy but can use that framework if desired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15" name="Google Shape;215;p16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7"/>
          <p:cNvSpPr txBox="1"/>
          <p:nvPr>
            <p:ph type="title"/>
          </p:nvPr>
        </p:nvSpPr>
        <p:spPr>
          <a:xfrm>
            <a:off x="2543375" y="4851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History and Context</a:t>
            </a:r>
            <a:endParaRPr sz="2400"/>
          </a:p>
        </p:txBody>
      </p:sp>
      <p:sp>
        <p:nvSpPr>
          <p:cNvPr id="221" name="Google Shape;221;p17"/>
          <p:cNvSpPr txBox="1"/>
          <p:nvPr>
            <p:ph idx="1" type="body"/>
          </p:nvPr>
        </p:nvSpPr>
        <p:spPr>
          <a:xfrm>
            <a:off x="2543375" y="1277650"/>
            <a:ext cx="2952900" cy="3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American Context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2020 election lie perpetuated on Facebook + other social media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Jan 6 literally organized on FB</a:t>
            </a:r>
            <a:endParaRPr/>
          </a:p>
        </p:txBody>
      </p:sp>
      <p:sp>
        <p:nvSpPr>
          <p:cNvPr id="222" name="Google Shape;222;p17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3" name="Google Shape;223;p17"/>
          <p:cNvSpPr txBox="1"/>
          <p:nvPr>
            <p:ph idx="2" type="body"/>
          </p:nvPr>
        </p:nvSpPr>
        <p:spPr>
          <a:xfrm>
            <a:off x="5496274" y="1277650"/>
            <a:ext cx="2560500" cy="3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Non-American Context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Rohingya genocide carried out over Facebook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Ethiopia ethnic violence also on FB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8"/>
          <p:cNvSpPr txBox="1"/>
          <p:nvPr>
            <p:ph type="title"/>
          </p:nvPr>
        </p:nvSpPr>
        <p:spPr>
          <a:xfrm>
            <a:off x="2935875" y="11361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General context for </a:t>
            </a:r>
            <a:r>
              <a:rPr lang="en" sz="2400"/>
              <a:t>social media and democracy</a:t>
            </a:r>
            <a:endParaRPr sz="2400"/>
          </a:p>
        </p:txBody>
      </p:sp>
      <p:sp>
        <p:nvSpPr>
          <p:cNvPr id="229" name="Google Shape;229;p18"/>
          <p:cNvSpPr txBox="1"/>
          <p:nvPr>
            <p:ph idx="1" type="body"/>
          </p:nvPr>
        </p:nvSpPr>
        <p:spPr>
          <a:xfrm>
            <a:off x="2935875" y="1858808"/>
            <a:ext cx="52755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Social media ↑ communication and gives everyone a platform, good and bad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Democratic backsliding around the world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Social media is not going away …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Debaters might also consider learning basic details about the algorithms of social media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30" name="Google Shape;230;p18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Our ideas for pro arguments</a:t>
            </a:r>
            <a:endParaRPr sz="2400"/>
          </a:p>
        </p:txBody>
      </p:sp>
      <p:sp>
        <p:nvSpPr>
          <p:cNvPr id="236" name="Google Shape;236;p19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60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Exposing</a:t>
            </a:r>
            <a:r>
              <a:rPr lang="en" sz="1300"/>
              <a:t> injustices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Police brutality/BLM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Increases global awareness on issues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Shows ppl in non-dem spaces what democracy can be like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Great for organizing and holding gov accountable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Platform for voter registration/democratic info 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Voters more informed, make better decisions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Social media is accessible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Everyone can contribute their opinion, town forum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More free speech rights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Voters more informed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Community building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Fostering acceptance of diversity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Social media as a mechanism to direct </a:t>
            </a:r>
            <a:r>
              <a:rPr lang="en" sz="1300"/>
              <a:t>democracy</a:t>
            </a:r>
            <a:r>
              <a:rPr lang="en" sz="1300"/>
              <a:t> </a:t>
            </a:r>
            <a:endParaRPr sz="1300"/>
          </a:p>
        </p:txBody>
      </p:sp>
      <p:sp>
        <p:nvSpPr>
          <p:cNvPr id="237" name="Google Shape;237;p19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Our ideas for con arguments </a:t>
            </a:r>
            <a:endParaRPr sz="2400"/>
          </a:p>
        </p:txBody>
      </p:sp>
      <p:sp>
        <p:nvSpPr>
          <p:cNvPr id="243" name="Google Shape;243;p20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60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Examples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Cambridge analytica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Voter education/knowledge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Misinformation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machines/bots dilute real information on the platform 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Algorithm recommends “preferences”/same info, not diversity of info 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Often along party lines 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Echochambers of thought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dialogue/free speech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Algorithm’s opaque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Rewards being reactionary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s</a:t>
            </a:r>
            <a:r>
              <a:rPr lang="en" sz="1000"/>
              <a:t>hadowbanning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Exposing injustices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Encourages sloth activism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Not that accessible, ppl need internet/phone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Owners of the algorithm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No means of accountability, no way to make them change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Privacy</a:t>
            </a:r>
            <a:endParaRPr sz="10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Right to privacy as a democratic </a:t>
            </a:r>
            <a:r>
              <a:rPr lang="en" sz="1100"/>
              <a:t>principle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Government taking this info and utilizing it to crack down on dissent– Egypt ex.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Social media censors based on what is “correct” 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	</a:t>
            </a:r>
            <a:endParaRPr sz="1200"/>
          </a:p>
        </p:txBody>
      </p:sp>
      <p:sp>
        <p:nvSpPr>
          <p:cNvPr id="244" name="Google Shape;244;p20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1"/>
          <p:cNvSpPr txBox="1"/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 Arguments </a:t>
            </a:r>
            <a:endParaRPr/>
          </a:p>
        </p:txBody>
      </p:sp>
      <p:sp>
        <p:nvSpPr>
          <p:cNvPr id="250" name="Google Shape;250;p21"/>
          <p:cNvSpPr txBox="1"/>
          <p:nvPr/>
        </p:nvSpPr>
        <p:spPr>
          <a:xfrm>
            <a:off x="3050275" y="47550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1</a:t>
            </a:r>
            <a:endParaRPr b="1" sz="9600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51" name="Google Shape;251;p21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uck template">
  <a:themeElements>
    <a:clrScheme name="Custom 347">
      <a:dk1>
        <a:srgbClr val="212A2E"/>
      </a:dk1>
      <a:lt1>
        <a:srgbClr val="FFFFFF"/>
      </a:lt1>
      <a:dk2>
        <a:srgbClr val="617A86"/>
      </a:dk2>
      <a:lt2>
        <a:srgbClr val="A1BECC"/>
      </a:lt2>
      <a:accent1>
        <a:srgbClr val="00D1C6"/>
      </a:accent1>
      <a:accent2>
        <a:srgbClr val="00ACC3"/>
      </a:accent2>
      <a:accent3>
        <a:srgbClr val="BBCD00"/>
      </a:accent3>
      <a:accent4>
        <a:srgbClr val="65BB48"/>
      </a:accent4>
      <a:accent5>
        <a:srgbClr val="F8BB00"/>
      </a:accent5>
      <a:accent6>
        <a:srgbClr val="EF6222"/>
      </a:accent6>
      <a:hlink>
        <a:srgbClr val="617A8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