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iriam Libre"/>
      <p:regular r:id="rId24"/>
      <p:bold r:id="rId25"/>
    </p:embeddedFont>
    <p:embeddedFont>
      <p:font typeface="Work Sans"/>
      <p:regular r:id="rId26"/>
      <p:bold r:id="rId27"/>
      <p:italic r:id="rId28"/>
      <p:boldItalic r:id="rId29"/>
    </p:embeddedFont>
    <p:embeddedFont>
      <p:font typeface="Barlow Light"/>
      <p:regular r:id="rId30"/>
      <p:bold r:id="rId31"/>
      <p:italic r:id="rId32"/>
      <p:boldItalic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iriamLibre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-regular.fntdata"/><Relationship Id="rId25" Type="http://schemas.openxmlformats.org/officeDocument/2006/relationships/font" Target="fonts/MiriamLibre-bold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bold.fntdata"/><Relationship Id="rId30" Type="http://schemas.openxmlformats.org/officeDocument/2006/relationships/font" Target="fonts/BarlowLight-regular.fntdata"/><Relationship Id="rId11" Type="http://schemas.openxmlformats.org/officeDocument/2006/relationships/slide" Target="slides/slide7.xml"/><Relationship Id="rId33" Type="http://schemas.openxmlformats.org/officeDocument/2006/relationships/font" Target="fonts/Barlow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Light-italic.fntdata"/><Relationship Id="rId13" Type="http://schemas.openxmlformats.org/officeDocument/2006/relationships/slide" Target="slides/slide9.xml"/><Relationship Id="rId35" Type="http://schemas.openxmlformats.org/officeDocument/2006/relationships/font" Target="fonts/Barlow-bold.fntdata"/><Relationship Id="rId12" Type="http://schemas.openxmlformats.org/officeDocument/2006/relationships/slide" Target="slides/slide8.xml"/><Relationship Id="rId34" Type="http://schemas.openxmlformats.org/officeDocument/2006/relationships/font" Target="fonts/Barlow-regular.fntdata"/><Relationship Id="rId15" Type="http://schemas.openxmlformats.org/officeDocument/2006/relationships/slide" Target="slides/slide11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10.xml"/><Relationship Id="rId36" Type="http://schemas.openxmlformats.org/officeDocument/2006/relationships/font" Target="fonts/Barlow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79da489217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79da48921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Reiterate to students why blocks are useful and why, if they have time and energy, they should consider writing them!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79da489217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79da48921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79da489217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79da48921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79da489217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79da48921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your debaters pull up a google doc, follow the case outline provided earlier in the lesson, and start flushing out that outline. In other words, provide the skeleton of a case for them that they can further develop on their own.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79da489217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79da48921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students</a:t>
            </a:r>
            <a:r>
              <a:rPr lang="en"/>
              <a:t> cannot come up with any arguments, feel free to provide some </a:t>
            </a:r>
            <a:r>
              <a:rPr lang="en"/>
              <a:t>yourself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look back at lesson 1 slides and the coach training session #2 slides for the main arguments the curriculum team identified for this topic.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9da489217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9da48921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students cannot come up with any arguments, feel free to provide some yourself.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Feel free to look back at lesson 1 slides and the coach training session #2 slides for the main arguments the curriculum team identified for this topic.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9da489217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9da4892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Again, feel free to help </a:t>
            </a:r>
            <a:r>
              <a:rPr lang="en"/>
              <a:t>students</a:t>
            </a:r>
            <a:r>
              <a:rPr lang="en"/>
              <a:t> on this as much as they need.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9da489217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9da48921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Again, feel free to help students on this as much as they need.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9da489217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9da48921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79da489217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79da48921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79da489217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79da48921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79da489217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79da4892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79da489217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79da4892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79da489217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79da48921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79da489217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79da48921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79da489217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79da4892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through this document and its basic outline of a case with your students. Then.,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79da489217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79da48921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79da489217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79da48921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vipspeech.yolasite.com/resources/SPAR%20Topics%20(Week%20One)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QHe5sx6N0NMmlrJeRDTKgXJoMYjbP4UAlXMUTpj1eDI/ed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MUnyLbeu7qU&amp;t=254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4–Case Writing and Block Writing</a:t>
            </a:r>
            <a:endParaRPr/>
          </a:p>
        </p:txBody>
      </p:sp>
      <p:sp>
        <p:nvSpPr>
          <p:cNvPr id="241" name="Google Shape;241;p13"/>
          <p:cNvSpPr txBox="1"/>
          <p:nvPr/>
        </p:nvSpPr>
        <p:spPr>
          <a:xfrm>
            <a:off x="2825150" y="3666225"/>
            <a:ext cx="34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Coach name here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“blocks?”</a:t>
            </a:r>
            <a:endParaRPr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Blocks are prewritten rebuttal arguments a team may use in a debate to make their rebuttals more organized and thoughtful.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This means that cases are not always the only pre-written arguments in the debate! </a:t>
            </a:r>
            <a:endParaRPr/>
          </a:p>
        </p:txBody>
      </p:sp>
      <p:sp>
        <p:nvSpPr>
          <p:cNvPr id="299" name="Google Shape;299;p22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23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blocks look like?</a:t>
            </a:r>
            <a:endParaRPr/>
          </a:p>
        </p:txBody>
      </p:sp>
      <p:sp>
        <p:nvSpPr>
          <p:cNvPr id="306" name="Google Shape;306;p23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Blocks can consist of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Pieces of evidence (cited sources) that refute the other side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Analytical/logical </a:t>
            </a:r>
            <a:r>
              <a:rPr lang="en"/>
              <a:t>arguments</a:t>
            </a:r>
            <a:r>
              <a:rPr lang="en"/>
              <a:t> that don’t rely on a cited source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Whatever you want! Whatever you understand and can use best!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our own cases!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Reminder of our topic: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>
                <a:latin typeface="Barlow"/>
                <a:ea typeface="Barlow"/>
                <a:cs typeface="Barlow"/>
                <a:sym typeface="Barlow"/>
              </a:rPr>
              <a:t>"On balance, the benefits of social media to democracy outweigh the harms."</a:t>
            </a:r>
            <a:endParaRPr b="1" i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17" name="Google Shape;317;p25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Brainstorm some arguments with your students! Type them here.</a:t>
            </a:r>
            <a:endParaRPr/>
          </a:p>
        </p:txBody>
      </p:sp>
      <p:sp>
        <p:nvSpPr>
          <p:cNvPr id="323" name="Google Shape;323;p2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2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Affirmative Arguments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2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Arguments</a:t>
            </a:r>
            <a:endParaRPr/>
          </a:p>
        </p:txBody>
      </p:sp>
      <p:sp>
        <p:nvSpPr>
          <p:cNvPr id="331" name="Google Shape;331;p2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Brainstorm some </a:t>
            </a:r>
            <a:r>
              <a:rPr lang="en"/>
              <a:t>arguments</a:t>
            </a:r>
            <a:r>
              <a:rPr lang="en"/>
              <a:t> with </a:t>
            </a:r>
            <a:r>
              <a:rPr lang="en"/>
              <a:t>your</a:t>
            </a:r>
            <a:r>
              <a:rPr lang="en"/>
              <a:t> students! Type them here.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could aff say in response to some of the negative </a:t>
            </a:r>
            <a:r>
              <a:rPr lang="en"/>
              <a:t>arguments</a:t>
            </a:r>
            <a:r>
              <a:rPr lang="en"/>
              <a:t> we just discussed?</a:t>
            </a:r>
            <a:endParaRPr/>
          </a:p>
        </p:txBody>
      </p:sp>
      <p:sp>
        <p:nvSpPr>
          <p:cNvPr id="337" name="Google Shape;337;p28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2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Block/Rebuttal Arguments for the Aff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2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Block/Rebuttal Arguments for the Neg</a:t>
            </a:r>
            <a:endParaRPr/>
          </a:p>
        </p:txBody>
      </p:sp>
      <p:sp>
        <p:nvSpPr>
          <p:cNvPr id="345" name="Google Shape;345;p29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could neg say in </a:t>
            </a:r>
            <a:r>
              <a:rPr lang="en"/>
              <a:t>response</a:t>
            </a:r>
            <a:r>
              <a:rPr lang="en"/>
              <a:t> to some of </a:t>
            </a:r>
            <a:r>
              <a:rPr lang="en"/>
              <a:t>the constructive affirmative arguments we discussed?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3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time allows… </a:t>
            </a:r>
            <a:endParaRPr/>
          </a:p>
        </p:txBody>
      </p:sp>
      <p:sp>
        <p:nvSpPr>
          <p:cNvPr id="352" name="Google Shape;352;p30"/>
          <p:cNvSpPr txBox="1"/>
          <p:nvPr>
            <p:ph idx="1" type="body"/>
          </p:nvPr>
        </p:nvSpPr>
        <p:spPr>
          <a:xfrm>
            <a:off x="269575" y="1672300"/>
            <a:ext cx="26817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Students may </a:t>
            </a:r>
            <a:r>
              <a:rPr lang="en"/>
              <a:t>either:</a:t>
            </a:r>
            <a:endParaRPr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Finishing watching the round that was started earlier in the lesson, including flowing all of its arguments, critiquing the round/giving feedback, and deciding who the class thought won the debate!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https://www.youtube.com/watch?v=MUnyLbeu7qU&amp;t=254s</a:t>
            </a:r>
            <a:endParaRPr sz="1500"/>
          </a:p>
        </p:txBody>
      </p:sp>
      <p:sp>
        <p:nvSpPr>
          <p:cNvPr id="353" name="Google Shape;353;p30"/>
          <p:cNvSpPr txBox="1"/>
          <p:nvPr>
            <p:ph idx="2" type="body"/>
          </p:nvPr>
        </p:nvSpPr>
        <p:spPr>
          <a:xfrm>
            <a:off x="2951275" y="1672300"/>
            <a:ext cx="31518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 a spar debate!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Same format as last time–aff/neg constructive (2 minutes), Crossfire 2 </a:t>
            </a:r>
            <a:r>
              <a:rPr lang="en"/>
              <a:t>minutes, prep time 2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Choose a topic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https://vipspeech.yolasite.com/resources/SPAR%20Topics%20(Week%20One).pdf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type="ctrTitle"/>
          </p:nvPr>
        </p:nvSpPr>
        <p:spPr>
          <a:xfrm>
            <a:off x="2626350" y="1608450"/>
            <a:ext cx="3891300" cy="19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debate case look like?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Definition: </a:t>
            </a:r>
            <a:r>
              <a:rPr i="0" lang="en"/>
              <a:t>A debate case consists of the pre-written arguments both sides reach in their first speeches. They constitute the constructive/offensive arguments for each side in the round. </a:t>
            </a:r>
            <a:endParaRPr/>
          </a:p>
        </p:txBody>
      </p:sp>
      <p:sp>
        <p:nvSpPr>
          <p:cNvPr id="252" name="Google Shape;252;p15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>
            <p:ph type="title"/>
          </p:nvPr>
        </p:nvSpPr>
        <p:spPr>
          <a:xfrm>
            <a:off x="457200" y="79995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debate case builds on some of the ideas we have already learned…</a:t>
            </a:r>
            <a:endParaRPr sz="2400"/>
          </a:p>
        </p:txBody>
      </p:sp>
      <p:sp>
        <p:nvSpPr>
          <p:cNvPr id="258" name="Google Shape;258;p16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Claim, warrant, impact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Incorporates </a:t>
            </a:r>
            <a:r>
              <a:rPr lang="en"/>
              <a:t>weighing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Related to the resolution we have already discussed</a:t>
            </a:r>
            <a:endParaRPr/>
          </a:p>
        </p:txBody>
      </p:sp>
      <p:sp>
        <p:nvSpPr>
          <p:cNvPr id="259" name="Google Shape;259;p1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Research for a Debate Case</a:t>
            </a:r>
            <a:endParaRPr/>
          </a:p>
        </p:txBody>
      </p:sp>
      <p:sp>
        <p:nvSpPr>
          <p:cNvPr id="266" name="Google Shape;266;p1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Utilize reliable sources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Sources that have a cited author and date are often, but not always, more reliable.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Avoid sources with incredibly heavy political bias such as Fox News or Breitbart.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Can utilize both news sources and academic research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Avoid Wikipedia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25" y="98875"/>
            <a:ext cx="3902499" cy="494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8"/>
          <p:cNvSpPr txBox="1"/>
          <p:nvPr/>
        </p:nvSpPr>
        <p:spPr>
          <a:xfrm>
            <a:off x="5725775" y="2340900"/>
            <a:ext cx="277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Try out the CRAAP test to determine a source’s validity! 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1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look at a </a:t>
            </a:r>
            <a:r>
              <a:rPr lang="en"/>
              <a:t>sample outline!</a:t>
            </a:r>
            <a:endParaRPr/>
          </a:p>
        </p:txBody>
      </p:sp>
      <p:sp>
        <p:nvSpPr>
          <p:cNvPr id="280" name="Google Shape;280;p19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https://docs.google.com/document/d/1QHe5sx6N0NMmlrJeRDTKgXJoMYjbP4UAlXMUTpj1eDI/edit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2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Watching a Speech</a:t>
            </a:r>
            <a:endParaRPr/>
          </a:p>
        </p:txBody>
      </p:sp>
      <p:sp>
        <p:nvSpPr>
          <p:cNvPr id="287" name="Google Shape;287;p20"/>
          <p:cNvSpPr txBox="1"/>
          <p:nvPr>
            <p:ph idx="1" type="body"/>
          </p:nvPr>
        </p:nvSpPr>
        <p:spPr>
          <a:xfrm>
            <a:off x="457200" y="1337075"/>
            <a:ext cx="5441100" cy="3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Practice flowing ONLY the first speech (unless you do want to watch the whole round!)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Utilizing the case outline, </a:t>
            </a:r>
            <a:r>
              <a:rPr lang="en" sz="1800"/>
              <a:t>can you all identify the major parts of the case in the first speech in this round?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Note that the first speaker is opposition in </a:t>
            </a:r>
            <a:r>
              <a:rPr lang="en" sz="1800"/>
              <a:t>this case and the resolution is Resolved: On balance, the benefits of United States participation in the North American Free Trade Agreement outweigh the consequences." (Speech starts around 4:00)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https://www.youtube.com/watch?v=MUnyLbeu7qU&amp;t=254s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