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7" r:id="rId4"/>
    <p:sldId id="260" r:id="rId5"/>
    <p:sldId id="262" r:id="rId6"/>
    <p:sldId id="257" r:id="rId7"/>
    <p:sldId id="261" r:id="rId8"/>
    <p:sldId id="268" r:id="rId9"/>
    <p:sldId id="263" r:id="rId10"/>
    <p:sldId id="271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B1353-E262-42B5-A461-1CD07D558C4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99280-233D-48ED-861F-2094F9D6777B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larger, more diverse speech dataset would prevent overfitting on the VAD model and help many models generalise.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3055D62-5BDA-4007-BD61-6FF52994FCE7}" type="parTrans" cxnId="{5549202B-A348-4CDB-970D-72F12AE6ECD6}">
      <dgm:prSet/>
      <dgm:spPr/>
      <dgm:t>
        <a:bodyPr/>
        <a:lstStyle/>
        <a:p>
          <a:endParaRPr lang="en-US"/>
        </a:p>
      </dgm:t>
    </dgm:pt>
    <dgm:pt modelId="{E5AF698A-10DC-40FB-9D26-8F0D9819999F}" type="sibTrans" cxnId="{5549202B-A348-4CDB-970D-72F12AE6ECD6}">
      <dgm:prSet/>
      <dgm:spPr/>
      <dgm:t>
        <a:bodyPr/>
        <a:lstStyle/>
        <a:p>
          <a:endParaRPr lang="en-US"/>
        </a:p>
      </dgm:t>
    </dgm:pt>
    <dgm:pt modelId="{861946AD-47B8-4637-BD34-1E694693719F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deeper Speaker Counter CNN such as ResNet50* could be applied to achieve SOTA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3D70D27-08B2-4A6C-8DE5-4B2B215A3415}" type="parTrans" cxnId="{5EF53174-1848-4682-9A57-7F7D44DE9BF3}">
      <dgm:prSet/>
      <dgm:spPr/>
      <dgm:t>
        <a:bodyPr/>
        <a:lstStyle/>
        <a:p>
          <a:endParaRPr lang="en-US"/>
        </a:p>
      </dgm:t>
    </dgm:pt>
    <dgm:pt modelId="{1EBB4C53-AECA-4ABB-9692-1E9170870D6C}" type="sibTrans" cxnId="{5EF53174-1848-4682-9A57-7F7D44DE9BF3}">
      <dgm:prSet/>
      <dgm:spPr/>
      <dgm:t>
        <a:bodyPr/>
        <a:lstStyle/>
        <a:p>
          <a:endParaRPr lang="en-US"/>
        </a:p>
      </dgm:t>
    </dgm:pt>
    <dgm:pt modelId="{385B9BBC-C150-4231-AC42-D2195095240E}">
      <dgm:prSet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4A42B32-D51B-4D28-9AA2-706D07CFDB91}" type="parTrans" cxnId="{FE69C94B-A4A0-47DB-9062-F70F939252D4}">
      <dgm:prSet/>
      <dgm:spPr/>
      <dgm:t>
        <a:bodyPr/>
        <a:lstStyle/>
        <a:p>
          <a:endParaRPr lang="en-US"/>
        </a:p>
      </dgm:t>
    </dgm:pt>
    <dgm:pt modelId="{2935B54A-4B2A-476F-BFDB-8C536A1A287F}" type="sibTrans" cxnId="{FE69C94B-A4A0-47DB-9062-F70F939252D4}">
      <dgm:prSet/>
      <dgm:spPr/>
      <dgm:t>
        <a:bodyPr/>
        <a:lstStyle/>
        <a:p>
          <a:endParaRPr lang="en-US"/>
        </a:p>
      </dgm:t>
    </dgm:pt>
    <dgm:pt modelId="{59977685-A7A6-4EBC-B0E2-73A60516F765}">
      <dgm:prSet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Scalable, low-latency audio analytics via Edge Computing</a:t>
          </a:r>
        </a:p>
        <a:p>
          <a:endParaRPr lang="en-GB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  <a:sym typeface="Wingdings" panose="05000000000000000000" pitchFamily="2" charset="2"/>
          </a:endParaRPr>
        </a:p>
        <a:p>
          <a:r>
            <a: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 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287A856-B3B9-48A1-A444-EC51EEEF2A93}" type="parTrans" cxnId="{4824EC7D-A7B4-43B8-9428-7D854191854D}">
      <dgm:prSet/>
      <dgm:spPr/>
      <dgm:t>
        <a:bodyPr/>
        <a:lstStyle/>
        <a:p>
          <a:endParaRPr lang="en-GB"/>
        </a:p>
      </dgm:t>
    </dgm:pt>
    <dgm:pt modelId="{EE687A00-32C0-431D-B86E-0D75B24B9C3A}" type="sibTrans" cxnId="{4824EC7D-A7B4-43B8-9428-7D854191854D}">
      <dgm:prSet/>
      <dgm:spPr/>
      <dgm:t>
        <a:bodyPr/>
        <a:lstStyle/>
        <a:p>
          <a:endParaRPr lang="en-GB"/>
        </a:p>
      </dgm:t>
    </dgm:pt>
    <dgm:pt modelId="{DCBB0AAA-BF7B-4123-BCAB-B5B57F122814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 The Speech Processing pipeline in real-time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C0DAA97-6004-458A-8C3B-319D4CBC8B84}" type="parTrans" cxnId="{DCDE2AB7-BF19-4C6F-864A-B79E4875F856}">
      <dgm:prSet/>
      <dgm:spPr/>
      <dgm:t>
        <a:bodyPr/>
        <a:lstStyle/>
        <a:p>
          <a:endParaRPr lang="en-GB"/>
        </a:p>
      </dgm:t>
    </dgm:pt>
    <dgm:pt modelId="{2E1DFF67-7804-45BA-95C1-8055007238EC}" type="sibTrans" cxnId="{DCDE2AB7-BF19-4C6F-864A-B79E4875F856}">
      <dgm:prSet/>
      <dgm:spPr/>
      <dgm:t>
        <a:bodyPr/>
        <a:lstStyle/>
        <a:p>
          <a:endParaRPr lang="en-GB"/>
        </a:p>
      </dgm:t>
    </dgm:pt>
    <dgm:pt modelId="{CD944EC2-0778-448C-BED9-33949C75D94E}" type="pres">
      <dgm:prSet presAssocID="{5ABB1353-E262-42B5-A461-1CD07D558C42}" presName="vert0" presStyleCnt="0">
        <dgm:presLayoutVars>
          <dgm:dir/>
          <dgm:animOne val="branch"/>
          <dgm:animLvl val="lvl"/>
        </dgm:presLayoutVars>
      </dgm:prSet>
      <dgm:spPr/>
    </dgm:pt>
    <dgm:pt modelId="{41CA922A-0455-4BDB-9A8F-059CB7505A52}" type="pres">
      <dgm:prSet presAssocID="{FEF99280-233D-48ED-861F-2094F9D6777B}" presName="thickLine" presStyleLbl="alignNode1" presStyleIdx="0" presStyleCnt="5"/>
      <dgm:spPr/>
    </dgm:pt>
    <dgm:pt modelId="{2B9AA78A-88DE-40BE-93D6-DBD8C62335A0}" type="pres">
      <dgm:prSet presAssocID="{FEF99280-233D-48ED-861F-2094F9D6777B}" presName="horz1" presStyleCnt="0"/>
      <dgm:spPr/>
    </dgm:pt>
    <dgm:pt modelId="{C205BD2E-A9F4-409E-A242-0BEC1E91D670}" type="pres">
      <dgm:prSet presAssocID="{FEF99280-233D-48ED-861F-2094F9D6777B}" presName="tx1" presStyleLbl="revTx" presStyleIdx="0" presStyleCnt="5"/>
      <dgm:spPr/>
    </dgm:pt>
    <dgm:pt modelId="{492707AA-241E-465A-A9D3-5CCBFDF00CD4}" type="pres">
      <dgm:prSet presAssocID="{FEF99280-233D-48ED-861F-2094F9D6777B}" presName="vert1" presStyleCnt="0"/>
      <dgm:spPr/>
    </dgm:pt>
    <dgm:pt modelId="{CD888555-517F-432B-87E8-22881AE10F5B}" type="pres">
      <dgm:prSet presAssocID="{861946AD-47B8-4637-BD34-1E694693719F}" presName="thickLine" presStyleLbl="alignNode1" presStyleIdx="1" presStyleCnt="5" custLinFactNeighborY="4187"/>
      <dgm:spPr/>
    </dgm:pt>
    <dgm:pt modelId="{8F557871-8232-4E0F-A4DA-2CCEE60B9204}" type="pres">
      <dgm:prSet presAssocID="{861946AD-47B8-4637-BD34-1E694693719F}" presName="horz1" presStyleCnt="0"/>
      <dgm:spPr/>
    </dgm:pt>
    <dgm:pt modelId="{F2966DD2-FBD4-40F4-B029-B186253550D5}" type="pres">
      <dgm:prSet presAssocID="{861946AD-47B8-4637-BD34-1E694693719F}" presName="tx1" presStyleLbl="revTx" presStyleIdx="1" presStyleCnt="5" custLinFactNeighborY="14427"/>
      <dgm:spPr/>
    </dgm:pt>
    <dgm:pt modelId="{B91A79D6-542B-4362-8226-3E7F316DDDFE}" type="pres">
      <dgm:prSet presAssocID="{861946AD-47B8-4637-BD34-1E694693719F}" presName="vert1" presStyleCnt="0"/>
      <dgm:spPr/>
    </dgm:pt>
    <dgm:pt modelId="{3CF63C5B-4695-4233-B01A-B89A34107499}" type="pres">
      <dgm:prSet presAssocID="{59977685-A7A6-4EBC-B0E2-73A60516F765}" presName="thickLine" presStyleLbl="alignNode1" presStyleIdx="2" presStyleCnt="5" custLinFactNeighborY="15485"/>
      <dgm:spPr/>
    </dgm:pt>
    <dgm:pt modelId="{6C766A3B-E310-4C45-A1C0-C064583DC3EF}" type="pres">
      <dgm:prSet presAssocID="{59977685-A7A6-4EBC-B0E2-73A60516F765}" presName="horz1" presStyleCnt="0"/>
      <dgm:spPr/>
    </dgm:pt>
    <dgm:pt modelId="{40214CC8-EA44-4767-B861-A1EF0DC286A2}" type="pres">
      <dgm:prSet presAssocID="{59977685-A7A6-4EBC-B0E2-73A60516F765}" presName="tx1" presStyleLbl="revTx" presStyleIdx="2" presStyleCnt="5" custLinFactNeighborY="26120"/>
      <dgm:spPr/>
    </dgm:pt>
    <dgm:pt modelId="{6E4C3F94-869A-40FF-BCED-131B97418C69}" type="pres">
      <dgm:prSet presAssocID="{59977685-A7A6-4EBC-B0E2-73A60516F765}" presName="vert1" presStyleCnt="0"/>
      <dgm:spPr/>
    </dgm:pt>
    <dgm:pt modelId="{2AAAB07B-BE91-46B7-B940-88C62A3D4AAB}" type="pres">
      <dgm:prSet presAssocID="{DCBB0AAA-BF7B-4123-BCAB-B5B57F122814}" presName="thickLine" presStyleLbl="alignNode1" presStyleIdx="3" presStyleCnt="5"/>
      <dgm:spPr/>
    </dgm:pt>
    <dgm:pt modelId="{0339F815-E439-4EE9-A38A-4BC8E04B8228}" type="pres">
      <dgm:prSet presAssocID="{DCBB0AAA-BF7B-4123-BCAB-B5B57F122814}" presName="horz1" presStyleCnt="0"/>
      <dgm:spPr/>
    </dgm:pt>
    <dgm:pt modelId="{7AC8575A-B89E-4E8C-8F51-088D1DF7BE94}" type="pres">
      <dgm:prSet presAssocID="{DCBB0AAA-BF7B-4123-BCAB-B5B57F122814}" presName="tx1" presStyleLbl="revTx" presStyleIdx="3" presStyleCnt="5" custLinFactNeighborY="15028"/>
      <dgm:spPr/>
    </dgm:pt>
    <dgm:pt modelId="{FA6B3D63-00FC-4650-A974-9AB9C0572260}" type="pres">
      <dgm:prSet presAssocID="{DCBB0AAA-BF7B-4123-BCAB-B5B57F122814}" presName="vert1" presStyleCnt="0"/>
      <dgm:spPr/>
    </dgm:pt>
    <dgm:pt modelId="{F9428652-0C86-4269-8303-93F872635639}" type="pres">
      <dgm:prSet presAssocID="{385B9BBC-C150-4231-AC42-D2195095240E}" presName="thickLine" presStyleLbl="alignNode1" presStyleIdx="4" presStyleCnt="5" custLinFactNeighborY="-5224"/>
      <dgm:spPr/>
    </dgm:pt>
    <dgm:pt modelId="{C73B869B-F4FB-4BA3-92AE-1D2EA2FB68DE}" type="pres">
      <dgm:prSet presAssocID="{385B9BBC-C150-4231-AC42-D2195095240E}" presName="horz1" presStyleCnt="0"/>
      <dgm:spPr/>
    </dgm:pt>
    <dgm:pt modelId="{1F3EBE40-C4FD-4ED4-AEE3-3F9555BC4E82}" type="pres">
      <dgm:prSet presAssocID="{385B9BBC-C150-4231-AC42-D2195095240E}" presName="tx1" presStyleLbl="revTx" presStyleIdx="4" presStyleCnt="5"/>
      <dgm:spPr/>
    </dgm:pt>
    <dgm:pt modelId="{04A874EB-008A-47E7-B43F-8283D7B6261D}" type="pres">
      <dgm:prSet presAssocID="{385B9BBC-C150-4231-AC42-D2195095240E}" presName="vert1" presStyleCnt="0"/>
      <dgm:spPr/>
    </dgm:pt>
  </dgm:ptLst>
  <dgm:cxnLst>
    <dgm:cxn modelId="{2005B900-CA8E-425A-A4BE-DFD39F2C95A4}" type="presOf" srcId="{5ABB1353-E262-42B5-A461-1CD07D558C42}" destId="{CD944EC2-0778-448C-BED9-33949C75D94E}" srcOrd="0" destOrd="0" presId="urn:microsoft.com/office/officeart/2008/layout/LinedList"/>
    <dgm:cxn modelId="{A7B82818-464A-41E5-8B53-1667801F8ED4}" type="presOf" srcId="{59977685-A7A6-4EBC-B0E2-73A60516F765}" destId="{40214CC8-EA44-4767-B861-A1EF0DC286A2}" srcOrd="0" destOrd="0" presId="urn:microsoft.com/office/officeart/2008/layout/LinedList"/>
    <dgm:cxn modelId="{5549202B-A348-4CDB-970D-72F12AE6ECD6}" srcId="{5ABB1353-E262-42B5-A461-1CD07D558C42}" destId="{FEF99280-233D-48ED-861F-2094F9D6777B}" srcOrd="0" destOrd="0" parTransId="{D3055D62-5BDA-4007-BD61-6FF52994FCE7}" sibTransId="{E5AF698A-10DC-40FB-9D26-8F0D9819999F}"/>
    <dgm:cxn modelId="{14B00838-900F-4B0E-B7BC-208A2791C3AD}" type="presOf" srcId="{FEF99280-233D-48ED-861F-2094F9D6777B}" destId="{C205BD2E-A9F4-409E-A242-0BEC1E91D670}" srcOrd="0" destOrd="0" presId="urn:microsoft.com/office/officeart/2008/layout/LinedList"/>
    <dgm:cxn modelId="{FE69C94B-A4A0-47DB-9062-F70F939252D4}" srcId="{5ABB1353-E262-42B5-A461-1CD07D558C42}" destId="{385B9BBC-C150-4231-AC42-D2195095240E}" srcOrd="4" destOrd="0" parTransId="{84A42B32-D51B-4D28-9AA2-706D07CFDB91}" sibTransId="{2935B54A-4B2A-476F-BFDB-8C536A1A287F}"/>
    <dgm:cxn modelId="{5EF53174-1848-4682-9A57-7F7D44DE9BF3}" srcId="{5ABB1353-E262-42B5-A461-1CD07D558C42}" destId="{861946AD-47B8-4637-BD34-1E694693719F}" srcOrd="1" destOrd="0" parTransId="{B3D70D27-08B2-4A6C-8DE5-4B2B215A3415}" sibTransId="{1EBB4C53-AECA-4ABB-9692-1E9170870D6C}"/>
    <dgm:cxn modelId="{3A6A6678-B4E9-43B4-AFB9-C8B7C30683F9}" type="presOf" srcId="{DCBB0AAA-BF7B-4123-BCAB-B5B57F122814}" destId="{7AC8575A-B89E-4E8C-8F51-088D1DF7BE94}" srcOrd="0" destOrd="0" presId="urn:microsoft.com/office/officeart/2008/layout/LinedList"/>
    <dgm:cxn modelId="{4824EC7D-A7B4-43B8-9428-7D854191854D}" srcId="{5ABB1353-E262-42B5-A461-1CD07D558C42}" destId="{59977685-A7A6-4EBC-B0E2-73A60516F765}" srcOrd="2" destOrd="0" parTransId="{7287A856-B3B9-48A1-A444-EC51EEEF2A93}" sibTransId="{EE687A00-32C0-431D-B86E-0D75B24B9C3A}"/>
    <dgm:cxn modelId="{BC110886-EF36-44CA-AD1F-5C225ED42E5E}" type="presOf" srcId="{385B9BBC-C150-4231-AC42-D2195095240E}" destId="{1F3EBE40-C4FD-4ED4-AEE3-3F9555BC4E82}" srcOrd="0" destOrd="0" presId="urn:microsoft.com/office/officeart/2008/layout/LinedList"/>
    <dgm:cxn modelId="{DCDE2AB7-BF19-4C6F-864A-B79E4875F856}" srcId="{5ABB1353-E262-42B5-A461-1CD07D558C42}" destId="{DCBB0AAA-BF7B-4123-BCAB-B5B57F122814}" srcOrd="3" destOrd="0" parTransId="{AC0DAA97-6004-458A-8C3B-319D4CBC8B84}" sibTransId="{2E1DFF67-7804-45BA-95C1-8055007238EC}"/>
    <dgm:cxn modelId="{ED0523B8-1664-4618-9433-6904995AB64C}" type="presOf" srcId="{861946AD-47B8-4637-BD34-1E694693719F}" destId="{F2966DD2-FBD4-40F4-B029-B186253550D5}" srcOrd="0" destOrd="0" presId="urn:microsoft.com/office/officeart/2008/layout/LinedList"/>
    <dgm:cxn modelId="{E0B4F038-1621-4EEF-8043-C8AA614BBCBC}" type="presParOf" srcId="{CD944EC2-0778-448C-BED9-33949C75D94E}" destId="{41CA922A-0455-4BDB-9A8F-059CB7505A52}" srcOrd="0" destOrd="0" presId="urn:microsoft.com/office/officeart/2008/layout/LinedList"/>
    <dgm:cxn modelId="{CA828A50-1077-4D74-BA5B-DC1D69026DCF}" type="presParOf" srcId="{CD944EC2-0778-448C-BED9-33949C75D94E}" destId="{2B9AA78A-88DE-40BE-93D6-DBD8C62335A0}" srcOrd="1" destOrd="0" presId="urn:microsoft.com/office/officeart/2008/layout/LinedList"/>
    <dgm:cxn modelId="{8D1DB003-1C10-4177-9B96-C07D2A82A29B}" type="presParOf" srcId="{2B9AA78A-88DE-40BE-93D6-DBD8C62335A0}" destId="{C205BD2E-A9F4-409E-A242-0BEC1E91D670}" srcOrd="0" destOrd="0" presId="urn:microsoft.com/office/officeart/2008/layout/LinedList"/>
    <dgm:cxn modelId="{1A8BFE59-3D12-473D-98EC-B6C08AB06D6B}" type="presParOf" srcId="{2B9AA78A-88DE-40BE-93D6-DBD8C62335A0}" destId="{492707AA-241E-465A-A9D3-5CCBFDF00CD4}" srcOrd="1" destOrd="0" presId="urn:microsoft.com/office/officeart/2008/layout/LinedList"/>
    <dgm:cxn modelId="{CCD585F8-09BD-4C0C-B990-36BF6767BC8D}" type="presParOf" srcId="{CD944EC2-0778-448C-BED9-33949C75D94E}" destId="{CD888555-517F-432B-87E8-22881AE10F5B}" srcOrd="2" destOrd="0" presId="urn:microsoft.com/office/officeart/2008/layout/LinedList"/>
    <dgm:cxn modelId="{13E3BA27-EDAF-4E6D-8D3E-3576B08E078C}" type="presParOf" srcId="{CD944EC2-0778-448C-BED9-33949C75D94E}" destId="{8F557871-8232-4E0F-A4DA-2CCEE60B9204}" srcOrd="3" destOrd="0" presId="urn:microsoft.com/office/officeart/2008/layout/LinedList"/>
    <dgm:cxn modelId="{8CBD0B13-3BA2-4E85-A7BA-625F25011E7D}" type="presParOf" srcId="{8F557871-8232-4E0F-A4DA-2CCEE60B9204}" destId="{F2966DD2-FBD4-40F4-B029-B186253550D5}" srcOrd="0" destOrd="0" presId="urn:microsoft.com/office/officeart/2008/layout/LinedList"/>
    <dgm:cxn modelId="{23E6D44B-E0C4-458A-8A26-CCBDC7C98EAA}" type="presParOf" srcId="{8F557871-8232-4E0F-A4DA-2CCEE60B9204}" destId="{B91A79D6-542B-4362-8226-3E7F316DDDFE}" srcOrd="1" destOrd="0" presId="urn:microsoft.com/office/officeart/2008/layout/LinedList"/>
    <dgm:cxn modelId="{405A1F85-B5C1-49CA-B7B2-1ABD17414338}" type="presParOf" srcId="{CD944EC2-0778-448C-BED9-33949C75D94E}" destId="{3CF63C5B-4695-4233-B01A-B89A34107499}" srcOrd="4" destOrd="0" presId="urn:microsoft.com/office/officeart/2008/layout/LinedList"/>
    <dgm:cxn modelId="{574B18A3-CDFB-42A1-A3C1-6D15641E517D}" type="presParOf" srcId="{CD944EC2-0778-448C-BED9-33949C75D94E}" destId="{6C766A3B-E310-4C45-A1C0-C064583DC3EF}" srcOrd="5" destOrd="0" presId="urn:microsoft.com/office/officeart/2008/layout/LinedList"/>
    <dgm:cxn modelId="{1C3DC91A-592C-4E83-AC23-C547CC18BD41}" type="presParOf" srcId="{6C766A3B-E310-4C45-A1C0-C064583DC3EF}" destId="{40214CC8-EA44-4767-B861-A1EF0DC286A2}" srcOrd="0" destOrd="0" presId="urn:microsoft.com/office/officeart/2008/layout/LinedList"/>
    <dgm:cxn modelId="{791EEEEB-2FC2-48F5-B3C1-0A20F046F8EE}" type="presParOf" srcId="{6C766A3B-E310-4C45-A1C0-C064583DC3EF}" destId="{6E4C3F94-869A-40FF-BCED-131B97418C69}" srcOrd="1" destOrd="0" presId="urn:microsoft.com/office/officeart/2008/layout/LinedList"/>
    <dgm:cxn modelId="{EFB70A81-CA24-4CED-B315-6AD242A0AEEB}" type="presParOf" srcId="{CD944EC2-0778-448C-BED9-33949C75D94E}" destId="{2AAAB07B-BE91-46B7-B940-88C62A3D4AAB}" srcOrd="6" destOrd="0" presId="urn:microsoft.com/office/officeart/2008/layout/LinedList"/>
    <dgm:cxn modelId="{9222B73E-32F0-4364-B6C6-F06017D23014}" type="presParOf" srcId="{CD944EC2-0778-448C-BED9-33949C75D94E}" destId="{0339F815-E439-4EE9-A38A-4BC8E04B8228}" srcOrd="7" destOrd="0" presId="urn:microsoft.com/office/officeart/2008/layout/LinedList"/>
    <dgm:cxn modelId="{92AD9814-55A5-4FF3-97C9-4F3392AD2F47}" type="presParOf" srcId="{0339F815-E439-4EE9-A38A-4BC8E04B8228}" destId="{7AC8575A-B89E-4E8C-8F51-088D1DF7BE94}" srcOrd="0" destOrd="0" presId="urn:microsoft.com/office/officeart/2008/layout/LinedList"/>
    <dgm:cxn modelId="{8C20D683-23C0-41B2-BB52-36676A17DE00}" type="presParOf" srcId="{0339F815-E439-4EE9-A38A-4BC8E04B8228}" destId="{FA6B3D63-00FC-4650-A974-9AB9C0572260}" srcOrd="1" destOrd="0" presId="urn:microsoft.com/office/officeart/2008/layout/LinedList"/>
    <dgm:cxn modelId="{53C49E77-B3C3-474F-9F37-56426E84BC7F}" type="presParOf" srcId="{CD944EC2-0778-448C-BED9-33949C75D94E}" destId="{F9428652-0C86-4269-8303-93F872635639}" srcOrd="8" destOrd="0" presId="urn:microsoft.com/office/officeart/2008/layout/LinedList"/>
    <dgm:cxn modelId="{B77CC901-0511-409A-96AC-D8C91E06EA9E}" type="presParOf" srcId="{CD944EC2-0778-448C-BED9-33949C75D94E}" destId="{C73B869B-F4FB-4BA3-92AE-1D2EA2FB68DE}" srcOrd="9" destOrd="0" presId="urn:microsoft.com/office/officeart/2008/layout/LinedList"/>
    <dgm:cxn modelId="{BB3B1E0D-C57B-4753-BE03-C3053F9EECBD}" type="presParOf" srcId="{C73B869B-F4FB-4BA3-92AE-1D2EA2FB68DE}" destId="{1F3EBE40-C4FD-4ED4-AEE3-3F9555BC4E82}" srcOrd="0" destOrd="0" presId="urn:microsoft.com/office/officeart/2008/layout/LinedList"/>
    <dgm:cxn modelId="{0C50794E-ED84-419D-86E9-17394E96F22A}" type="presParOf" srcId="{C73B869B-F4FB-4BA3-92AE-1D2EA2FB68DE}" destId="{04A874EB-008A-47E7-B43F-8283D7B626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922A-0455-4BDB-9A8F-059CB7505A52}">
      <dsp:nvSpPr>
        <dsp:cNvPr id="0" name=""/>
        <dsp:cNvSpPr/>
      </dsp:nvSpPr>
      <dsp:spPr>
        <a:xfrm>
          <a:off x="0" y="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BD2E-A9F4-409E-A242-0BEC1E91D670}">
      <dsp:nvSpPr>
        <dsp:cNvPr id="0" name=""/>
        <dsp:cNvSpPr/>
      </dsp:nvSpPr>
      <dsp:spPr>
        <a:xfrm>
          <a:off x="0" y="533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larger, more diverse speech dataset would prevent overfitting on the VAD model and help many models generalise.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533"/>
        <a:ext cx="10515600" cy="873953"/>
      </dsp:txXfrm>
    </dsp:sp>
    <dsp:sp modelId="{CD888555-517F-432B-87E8-22881AE10F5B}">
      <dsp:nvSpPr>
        <dsp:cNvPr id="0" name=""/>
        <dsp:cNvSpPr/>
      </dsp:nvSpPr>
      <dsp:spPr>
        <a:xfrm>
          <a:off x="0" y="9110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66DD2-FBD4-40F4-B029-B186253550D5}">
      <dsp:nvSpPr>
        <dsp:cNvPr id="0" name=""/>
        <dsp:cNvSpPr/>
      </dsp:nvSpPr>
      <dsp:spPr>
        <a:xfrm>
          <a:off x="0" y="1000571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deeper Speaker Counter CNN such as ResNet50* could be applied to achieve SOTA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1000571"/>
        <a:ext cx="10515600" cy="873953"/>
      </dsp:txXfrm>
    </dsp:sp>
    <dsp:sp modelId="{3CF63C5B-4695-4233-B01A-B89A34107499}">
      <dsp:nvSpPr>
        <dsp:cNvPr id="0" name=""/>
        <dsp:cNvSpPr/>
      </dsp:nvSpPr>
      <dsp:spPr>
        <a:xfrm>
          <a:off x="0" y="18837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14CC8-EA44-4767-B861-A1EF0DC286A2}">
      <dsp:nvSpPr>
        <dsp:cNvPr id="0" name=""/>
        <dsp:cNvSpPr/>
      </dsp:nvSpPr>
      <dsp:spPr>
        <a:xfrm>
          <a:off x="0" y="1976716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Scalable, low-latency audio analytics via Edge Computing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  <a:sym typeface="Wingdings" panose="05000000000000000000" pitchFamily="2" charset="2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 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1976716"/>
        <a:ext cx="10515600" cy="873953"/>
      </dsp:txXfrm>
    </dsp:sp>
    <dsp:sp modelId="{2AAAB07B-BE91-46B7-B940-88C62A3D4AAB}">
      <dsp:nvSpPr>
        <dsp:cNvPr id="0" name=""/>
        <dsp:cNvSpPr/>
      </dsp:nvSpPr>
      <dsp:spPr>
        <a:xfrm>
          <a:off x="0" y="26223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8575A-B89E-4E8C-8F51-088D1DF7BE94}">
      <dsp:nvSpPr>
        <dsp:cNvPr id="0" name=""/>
        <dsp:cNvSpPr/>
      </dsp:nvSpPr>
      <dsp:spPr>
        <a:xfrm>
          <a:off x="0" y="2753730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 The Speech Processing pipeline in real-time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753730"/>
        <a:ext cx="10515600" cy="873953"/>
      </dsp:txXfrm>
    </dsp:sp>
    <dsp:sp modelId="{F9428652-0C86-4269-8303-93F872635639}">
      <dsp:nvSpPr>
        <dsp:cNvPr id="0" name=""/>
        <dsp:cNvSpPr/>
      </dsp:nvSpPr>
      <dsp:spPr>
        <a:xfrm>
          <a:off x="0" y="34506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BE40-C4FD-4ED4-AEE3-3F9555BC4E82}">
      <dsp:nvSpPr>
        <dsp:cNvPr id="0" name=""/>
        <dsp:cNvSpPr/>
      </dsp:nvSpPr>
      <dsp:spPr>
        <a:xfrm>
          <a:off x="0" y="3496346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3496346"/>
        <a:ext cx="10515600" cy="87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4T17:11:52.88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1,'2735'0,"-2718"0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5163-F096-413F-8B7D-843DD86B3391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49BD7-03CC-4A43-8FC4-E858987ED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3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typical speech processing pipeline. There are SOTA models available that solve each step, so </a:t>
            </a:r>
          </a:p>
          <a:p>
            <a:endParaRPr lang="en-GB" dirty="0"/>
          </a:p>
          <a:p>
            <a:r>
              <a:rPr lang="en-GB" dirty="0"/>
              <a:t>(Explain the pipeline: this does ___, that does ___).</a:t>
            </a:r>
          </a:p>
          <a:p>
            <a:endParaRPr lang="en-GB" dirty="0"/>
          </a:p>
          <a:p>
            <a:r>
              <a:rPr lang="en-GB" dirty="0"/>
              <a:t>By chaining them together we’re able to find out who is speaking and what they are saying, at any time, from a single source. Right?</a:t>
            </a:r>
          </a:p>
          <a:p>
            <a:endParaRPr lang="en-GB" dirty="0"/>
          </a:p>
          <a:p>
            <a:r>
              <a:rPr lang="en-GB" dirty="0"/>
              <a:t>Actually, it’s not so simple. The speech processing pipeline is idealistic and doesn’t work as well as it’s benchmarks may suggest. Let’s see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Most datasets are recorded in many channels. </a:t>
            </a:r>
            <a:r>
              <a:rPr lang="en-GB" dirty="0" err="1"/>
              <a:t>LibriCSS</a:t>
            </a:r>
            <a:r>
              <a:rPr lang="en-GB" dirty="0"/>
              <a:t>, a popular speech processing dataset, uses 7 channels, which means that 7 microphones were used to give the most spatial information possible.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Almost all speech processing models enforce hard-coded assumptions which are often untrue, including speaker count, sample rates and clean segmentation. The models ask for a perfect input and will fail otherwise.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Speech Processing is a task that is thought to be ‘solved in research, unsolved in production’. When taking SOTA models into a real-world application, they often fail, because the real-world is not perfect.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pipeline you see above is unfortunately not possible to achieve, because each of the models have their own issues with complexity, input assumptions, and requirement mismatches. And as I said, most of them don’t work outside of the lab they were made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0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a much harder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7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More accents, languages, voice types AND more noise types, environments, etc. The VAD model has serious potential.</a:t>
            </a:r>
          </a:p>
          <a:p>
            <a:pPr marL="228600" indent="-228600">
              <a:buAutoNum type="arabicPeriod"/>
            </a:pPr>
            <a:r>
              <a:rPr lang="en-GB" dirty="0"/>
              <a:t>A better architecture could see much more success with Speaker Counting; I’m keen to see if CNNs can be used to achieve SOTA.</a:t>
            </a:r>
          </a:p>
          <a:p>
            <a:pPr marL="228600" indent="-228600">
              <a:buAutoNum type="arabicPeriod"/>
            </a:pPr>
            <a:r>
              <a:rPr lang="en-GB" dirty="0"/>
              <a:t>These models, could be applied to smart devices, where analytics can be made on meetings, or for surveillance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79B9-04FD-E6CD-11D7-FA1E62C52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B97F-72C0-B209-E85D-71DFCEE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F0CC-4281-0B58-0B87-6EBF32A0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5C0F-26B9-16C9-1BA8-CAC911C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5F79-8C73-741E-7412-3E05A23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4D38-FDD9-AC73-DB49-B3A7558B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9808-B794-F2FC-0CA3-C6D8052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F963-9BDE-7BBB-66D3-BF5C0FD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300-46C1-8E3B-8DB3-CD88F56E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936E-4A9A-1897-8240-2953CA0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8201-440F-C2EB-1B07-D06D76E6D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EF28D-4EC1-0B75-3687-282091C3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D420-45A8-E440-38C3-2DC6A36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BFB9-8BC9-5741-7501-A83A011C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9CE7-E7E5-157C-4FA8-BE4AA898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2B8-1136-E3F0-6FEA-E0F4161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F37B-6C4E-103B-B58A-616802E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DCD2-7F07-DF08-CEA6-F9B3C6D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171F-042F-05DE-3A19-5E38EACA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BFC-25B2-5BD5-36A6-1D2B936B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B1F-C263-FFB5-7B1A-1247C746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94BD-E4F7-A876-3CD5-5A8329F3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B8B6-1D4B-9473-2E0A-CD95B62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18EA-B76C-366C-0D71-DE5D069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7153-F856-E624-FB93-EE151B83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0238-B1D1-4185-4349-4427543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A566-BE3F-E440-4223-9BADAF27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45967-398D-45A5-7197-D05B0370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175C-FFD8-F097-E8C6-72F59894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EC44-6E18-20E8-4734-C9261579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15AD-BF33-CBBA-9A8C-EA03298C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40CA-BBDD-8499-1CA1-65880B8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4E51-9C52-5823-8030-EC92AB2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3AA2-7B93-684A-2350-F34733F0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78C7-8B1B-425A-52A2-3323177E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9E42F-6923-19BF-224E-818C8700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00835-2EA7-3719-85FF-2FD65DE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4A8A2-8B7D-ABCA-A915-C63FEE66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EA28-F0C0-056A-25E4-6F84BD4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02BC-E644-A856-2D97-D8DE1F3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A358-8982-D449-7D26-6CC4EF71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47A3-A42D-A7EC-6C07-B7F202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E24B-DDA0-B96E-7B19-133F181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18370-4D03-6638-AC3F-FF99DF7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B626-C077-536D-EA5A-468FF566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F942-207D-C0C2-47E8-CC72406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AFD-8367-47E0-E8A9-E7C37431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7C16-8300-6A83-644C-AF96A9B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E61E-0624-ABFA-15E4-46BE8885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8D15-A261-0132-AF43-7114446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55AF-8AEB-305E-ABD5-9424BE3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EE34-B36E-8323-6BD6-F9CC5F3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BD4-842B-24A7-4A28-4E605FB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A51ED-44F3-5453-7AA9-842DA268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4760-CD92-C06C-5ABC-62E6D1C2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E746-3E66-95B7-1067-0006FE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F6EB-6A64-C1E9-C23D-DC4E80A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4845-3AEF-5010-1263-036B5720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9E12-FB80-064A-9DA5-4335B1F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1C99-FFC8-4F8A-6F89-142BF761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0FF5-3D59-50F3-68EF-575F0E6D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C7DCFED0-D31D-498D-8D21-3DD0FC4F3D69}" type="datetimeFigureOut">
              <a:rPr lang="en-GB" smtClean="0"/>
              <a:pPr/>
              <a:t>14/08/2025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D06-CA37-E5E6-8AAA-DE327EFC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A9D8-8F72-2ADF-C74A-B3C10F9D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9577BF33-DD1A-456E-B501-4191F25483A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8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AACF-27BF-6190-70DB-90257FBFC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CNNs for Speech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20B0-6310-741F-D767-2479773A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Speech Processing in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492DCD-B0F9-62D8-FB28-B95FD163340C}"/>
              </a:ext>
            </a:extLst>
          </p:cNvPr>
          <p:cNvSpPr txBox="1"/>
          <p:nvPr/>
        </p:nvSpPr>
        <p:spPr>
          <a:xfrm>
            <a:off x="5192" y="6272462"/>
            <a:ext cx="231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Connor Boyd-Lyon</a:t>
            </a:r>
          </a:p>
          <a:p>
            <a:r>
              <a:rPr lang="en-GB" sz="1600" dirty="0">
                <a:solidFill>
                  <a:schemeClr val="tx2"/>
                </a:solidFill>
              </a:rPr>
              <a:t>MSc Data Science, 2025</a:t>
            </a:r>
          </a:p>
        </p:txBody>
      </p:sp>
    </p:spTree>
    <p:extLst>
      <p:ext uri="{BB962C8B-B14F-4D97-AF65-F5344CB8AC3E}">
        <p14:creationId xmlns:p14="http://schemas.microsoft.com/office/powerpoint/2010/main" val="206763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CC796-EAA3-D51B-5768-04EB4486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12274-0DE9-EA22-0610-B254712E942C}"/>
              </a:ext>
            </a:extLst>
          </p:cNvPr>
          <p:cNvSpPr txBox="1">
            <a:spLocks/>
          </p:cNvSpPr>
          <p:nvPr/>
        </p:nvSpPr>
        <p:spPr>
          <a:xfrm>
            <a:off x="242682" y="198704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Decreasing the Class Count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E0071-BD95-0720-2355-57F6826F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0" y="1722971"/>
            <a:ext cx="5332877" cy="1980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A second model was made that removes the ‘zero’ class – the model assumes that there is speech in the input.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There wasn’t much improvement though: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B447F3-EB4E-8ED3-8496-10A557C3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6"/>
          <a:stretch>
            <a:fillRect/>
          </a:stretch>
        </p:blipFill>
        <p:spPr>
          <a:xfrm>
            <a:off x="6540851" y="1274472"/>
            <a:ext cx="5650844" cy="43090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3BA02F-63F0-48BE-FB85-164402140488}"/>
              </a:ext>
            </a:extLst>
          </p:cNvPr>
          <p:cNvSpPr txBox="1"/>
          <p:nvPr/>
        </p:nvSpPr>
        <p:spPr>
          <a:xfrm>
            <a:off x="242682" y="4219450"/>
            <a:ext cx="6147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The Speaker Counter models did not work as well as planned, what does this mean? </a:t>
            </a:r>
          </a:p>
          <a:p>
            <a:endParaRPr lang="en-US" sz="20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Is it the CNNs fault? </a:t>
            </a:r>
          </a:p>
          <a:p>
            <a:endParaRPr lang="en-US" sz="20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Or could there be other reasons?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F3451-EB3A-E6C0-B19B-0B8C9A43D877}"/>
              </a:ext>
            </a:extLst>
          </p:cNvPr>
          <p:cNvSpPr txBox="1"/>
          <p:nvPr/>
        </p:nvSpPr>
        <p:spPr>
          <a:xfrm>
            <a:off x="6620025" y="5581380"/>
            <a:ext cx="557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Confusion Matrix for the 1-4+ Speaker Count model</a:t>
            </a:r>
          </a:p>
        </p:txBody>
      </p:sp>
    </p:spTree>
    <p:extLst>
      <p:ext uri="{BB962C8B-B14F-4D97-AF65-F5344CB8AC3E}">
        <p14:creationId xmlns:p14="http://schemas.microsoft.com/office/powerpoint/2010/main" val="32889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408150-2BE1-B052-8319-C2AEFCEE036E}"/>
              </a:ext>
            </a:extLst>
          </p:cNvPr>
          <p:cNvSpPr txBox="1"/>
          <p:nvPr/>
        </p:nvSpPr>
        <p:spPr>
          <a:xfrm>
            <a:off x="417899" y="1655063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EB8B90CA-35DF-1351-12AA-93F72693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0" t="5005" r="1133" b="1504"/>
          <a:stretch>
            <a:fillRect/>
          </a:stretch>
        </p:blipFill>
        <p:spPr>
          <a:xfrm>
            <a:off x="8037576" y="3539437"/>
            <a:ext cx="4000902" cy="3058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ECE202-1465-2FA2-ED3F-87F2145F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6"/>
          <a:stretch>
            <a:fillRect/>
          </a:stretch>
        </p:blipFill>
        <p:spPr>
          <a:xfrm>
            <a:off x="7966504" y="260333"/>
            <a:ext cx="3923548" cy="298987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822A0FD-1F35-AF4B-4F6E-0063023678FE}"/>
              </a:ext>
            </a:extLst>
          </p:cNvPr>
          <p:cNvSpPr txBox="1">
            <a:spLocks/>
          </p:cNvSpPr>
          <p:nvPr/>
        </p:nvSpPr>
        <p:spPr>
          <a:xfrm>
            <a:off x="224510" y="127951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Understanding the issues with the Speaker Count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61864-787C-BDD0-0F20-45D5524B31E6}"/>
              </a:ext>
            </a:extLst>
          </p:cNvPr>
          <p:cNvSpPr txBox="1"/>
          <p:nvPr/>
        </p:nvSpPr>
        <p:spPr>
          <a:xfrm>
            <a:off x="301948" y="1467070"/>
            <a:ext cx="69492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interpreting the results it’s clear that the architecture and data is to blame, not the choice of model: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model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did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learn patterns from the data.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results aren’t random; the model has learned.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There are issues with inter-class complexity.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Classes 0 and 1 are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easy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to learn; classes 2+ are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hard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. Training for more epochs wasn’t an appropriate solution, as the 0 and 1 class would overfit even more.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models were likely too simple.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 larger model may be able to learn abstract features that better separate the higher classes.</a:t>
            </a:r>
          </a:p>
        </p:txBody>
      </p:sp>
    </p:spTree>
    <p:extLst>
      <p:ext uri="{BB962C8B-B14F-4D97-AF65-F5344CB8AC3E}">
        <p14:creationId xmlns:p14="http://schemas.microsoft.com/office/powerpoint/2010/main" val="941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1BBF5DC-F849-6800-ADEE-376819CDA8C2}"/>
              </a:ext>
            </a:extLst>
          </p:cNvPr>
          <p:cNvSpPr txBox="1">
            <a:spLocks/>
          </p:cNvSpPr>
          <p:nvPr/>
        </p:nvSpPr>
        <p:spPr>
          <a:xfrm>
            <a:off x="224510" y="127951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9E8E0-BAA2-1FE8-5F3E-5924100806F6}"/>
              </a:ext>
            </a:extLst>
          </p:cNvPr>
          <p:cNvSpPr txBox="1"/>
          <p:nvPr/>
        </p:nvSpPr>
        <p:spPr>
          <a:xfrm>
            <a:off x="119829" y="1261423"/>
            <a:ext cx="587131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three models collectively show that: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Spectrograms provide rich &amp; learnable information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CNNs can learn this information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CNN-based models are efficient in production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is a place for solutions that work in real-time, not just laboratory-made models that fail in the real world.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ready modelling should be considered proactively, </a:t>
            </a:r>
            <a:r>
              <a:rPr lang="en-US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ad-hoc.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A1E64-7177-AB62-6E73-0BF4B5DC66ED}"/>
              </a:ext>
            </a:extLst>
          </p:cNvPr>
          <p:cNvGrpSpPr/>
          <p:nvPr/>
        </p:nvGrpSpPr>
        <p:grpSpPr>
          <a:xfrm>
            <a:off x="5986560" y="69094"/>
            <a:ext cx="6193288" cy="2871735"/>
            <a:chOff x="5991297" y="186738"/>
            <a:chExt cx="6193288" cy="2871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B432CC-3D80-FDC8-F004-A8C13DA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0" t="1913" r="784" b="1369"/>
            <a:stretch>
              <a:fillRect/>
            </a:stretch>
          </p:blipFill>
          <p:spPr>
            <a:xfrm>
              <a:off x="5991297" y="186738"/>
              <a:ext cx="6193288" cy="25676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1B978-47E5-0927-CC4E-5CB21DDD0B9E}"/>
                </a:ext>
              </a:extLst>
            </p:cNvPr>
            <p:cNvSpPr txBox="1"/>
            <p:nvPr/>
          </p:nvSpPr>
          <p:spPr>
            <a:xfrm>
              <a:off x="6786424" y="2750696"/>
              <a:ext cx="4544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2"/>
                  </a:solidFill>
                </a:rPr>
                <a:t>Above: A spectrogram showing a noisy 0 speaker sample.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F4B8E1-D0E4-1CF1-A3C8-1B13DA945BFA}"/>
              </a:ext>
            </a:extLst>
          </p:cNvPr>
          <p:cNvGrpSpPr/>
          <p:nvPr/>
        </p:nvGrpSpPr>
        <p:grpSpPr>
          <a:xfrm>
            <a:off x="5935820" y="3199976"/>
            <a:ext cx="6252320" cy="2832764"/>
            <a:chOff x="5932112" y="3112652"/>
            <a:chExt cx="6252320" cy="283276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A4F168-0426-8375-BEB6-32FCECC3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2112" y="3112652"/>
              <a:ext cx="6252320" cy="263611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3FDB54-74F8-413F-E463-0E92CCF86734}"/>
                </a:ext>
              </a:extLst>
            </p:cNvPr>
            <p:cNvSpPr txBox="1"/>
            <p:nvPr/>
          </p:nvSpPr>
          <p:spPr>
            <a:xfrm>
              <a:off x="6160096" y="5637639"/>
              <a:ext cx="5846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2"/>
                  </a:solidFill>
                </a:rPr>
                <a:t>Above: A spectrogram showing a 1 speaker sample. Notice the harmonics.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7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D66F-6A2A-A7D0-DE70-AAB7E61F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39398C-E0CB-DBAC-1979-365E0A6A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43959"/>
              </p:ext>
            </p:extLst>
          </p:nvPr>
        </p:nvGraphicFramePr>
        <p:xfrm>
          <a:off x="838200" y="1782753"/>
          <a:ext cx="10515600" cy="437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311B5D0-BDC0-5E6B-708A-2657A6D8212C}"/>
              </a:ext>
            </a:extLst>
          </p:cNvPr>
          <p:cNvSpPr txBox="1"/>
          <p:nvPr/>
        </p:nvSpPr>
        <p:spPr>
          <a:xfrm>
            <a:off x="6903341" y="6381859"/>
            <a:ext cx="53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*ResNet50 (Kaiming et al., 2016) is a seminal CNN architecture with 50 layers. It can learn </a:t>
            </a:r>
            <a:r>
              <a:rPr lang="en-GB" sz="1200" i="1" dirty="0">
                <a:solidFill>
                  <a:schemeClr val="tx2"/>
                </a:solidFill>
              </a:rPr>
              <a:t>very</a:t>
            </a:r>
            <a:r>
              <a:rPr lang="en-GB" sz="1200" dirty="0">
                <a:solidFill>
                  <a:schemeClr val="tx2"/>
                </a:solidFill>
              </a:rPr>
              <a:t> complex representations without overfitting or vanishing.</a:t>
            </a:r>
          </a:p>
        </p:txBody>
      </p:sp>
    </p:spTree>
    <p:extLst>
      <p:ext uri="{BB962C8B-B14F-4D97-AF65-F5344CB8AC3E}">
        <p14:creationId xmlns:p14="http://schemas.microsoft.com/office/powerpoint/2010/main" val="20117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D23C4-FC85-51AE-2782-D3D55B24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4" y="323539"/>
            <a:ext cx="10684151" cy="876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5A631E-9648-935F-8913-26AC32649769}"/>
              </a:ext>
            </a:extLst>
          </p:cNvPr>
          <p:cNvSpPr txBox="1"/>
          <p:nvPr/>
        </p:nvSpPr>
        <p:spPr>
          <a:xfrm>
            <a:off x="4372899" y="1315550"/>
            <a:ext cx="344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Questions are Welcome.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679E9-BDA8-EAEF-5F58-7C762CA678D1}"/>
              </a:ext>
            </a:extLst>
          </p:cNvPr>
          <p:cNvSpPr txBox="1"/>
          <p:nvPr/>
        </p:nvSpPr>
        <p:spPr>
          <a:xfrm>
            <a:off x="5192" y="6272462"/>
            <a:ext cx="231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Connor Boyd-Lyon</a:t>
            </a:r>
          </a:p>
          <a:p>
            <a:r>
              <a:rPr lang="en-GB" sz="1600" dirty="0">
                <a:solidFill>
                  <a:schemeClr val="tx2"/>
                </a:solidFill>
              </a:rPr>
              <a:t>MSc Data Science, 2025</a:t>
            </a:r>
          </a:p>
        </p:txBody>
      </p:sp>
      <p:pic>
        <p:nvPicPr>
          <p:cNvPr id="10" name="Picture 9" descr="A diagram of a company&#10;&#10;AI-generated content may be incorrect.">
            <a:extLst>
              <a:ext uri="{FF2B5EF4-FFF2-40B4-BE49-F238E27FC236}">
                <a16:creationId xmlns:a16="http://schemas.microsoft.com/office/drawing/2014/main" id="{F55CB7B9-E993-E3AD-D6BA-2E0CFF57E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-305" y="2046405"/>
            <a:ext cx="12192000" cy="31921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AB8A83-C245-5A0B-8128-641A710B3FD1}"/>
                  </a:ext>
                </a:extLst>
              </p14:cNvPr>
              <p14:cNvContentPartPr/>
              <p14:nvPr/>
            </p14:nvContentPartPr>
            <p14:xfrm>
              <a:off x="1995047" y="2889549"/>
              <a:ext cx="99108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AB8A83-C245-5A0B-8128-641A710B3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8927" y="2883429"/>
                <a:ext cx="10033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6842079-9C37-5F1A-9CE7-AB09B358F233}"/>
              </a:ext>
            </a:extLst>
          </p:cNvPr>
          <p:cNvSpPr txBox="1"/>
          <p:nvPr/>
        </p:nvSpPr>
        <p:spPr>
          <a:xfrm>
            <a:off x="2041361" y="26125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ConvVAD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28AC3-E1A5-554D-A17D-E37A0824089A}"/>
              </a:ext>
            </a:extLst>
          </p:cNvPr>
          <p:cNvSpPr txBox="1"/>
          <p:nvPr/>
        </p:nvSpPr>
        <p:spPr>
          <a:xfrm>
            <a:off x="4702820" y="307146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ConvCount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78DA73-797F-0438-F0CE-3F297E8FAA4E}"/>
              </a:ext>
            </a:extLst>
          </p:cNvPr>
          <p:cNvCxnSpPr>
            <a:cxnSpLocks/>
          </p:cNvCxnSpPr>
          <p:nvPr/>
        </p:nvCxnSpPr>
        <p:spPr>
          <a:xfrm flipH="1">
            <a:off x="5182279" y="3301703"/>
            <a:ext cx="1" cy="254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3AC-8950-335E-420C-BFCF29A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F78F13B-DF25-B411-5D42-CD00AF2F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0" y="1616016"/>
            <a:ext cx="12192000" cy="319217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72DA7A-F24F-688C-C787-B6BDFD5A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733425"/>
            <a:ext cx="5391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1AFB-7A3F-3E2E-8221-B2BC6EAA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ompany&#10;&#10;AI-generated content may be incorrect.">
            <a:extLst>
              <a:ext uri="{FF2B5EF4-FFF2-40B4-BE49-F238E27FC236}">
                <a16:creationId xmlns:a16="http://schemas.microsoft.com/office/drawing/2014/main" id="{597FB4BE-A57B-2944-54E4-5F1F183D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0" y="0"/>
            <a:ext cx="12192000" cy="3192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88F65-E0BA-F19B-A184-9983BA6C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	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7DB3ED-5508-4303-2DC3-9D2004D9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3429000"/>
            <a:ext cx="10866120" cy="2697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The speech processing pipeline relies on a perfect input!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Multi-Channel audio – unrealistic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Hard-Coded assumptions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Fragile to domain shift – models fall apart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39635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AFF14-8787-7E09-B862-D92F6F22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73" y="172734"/>
            <a:ext cx="7453901" cy="1454051"/>
          </a:xfrm>
        </p:spPr>
        <p:txBody>
          <a:bodyPr>
            <a:normAutofit/>
          </a:bodyPr>
          <a:lstStyle/>
          <a:p>
            <a:r>
              <a:rPr lang="en-GB" sz="33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Solving pieces of the pipeline to work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50D4-E146-1E79-C3F8-1CDC1303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58" y="1874520"/>
            <a:ext cx="6691568" cy="458059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This project explores whether speech processing tasks can be solved in real-time, on a single channel.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Research and development led to the creation of three models: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GB" sz="1600" dirty="0">
                <a:solidFill>
                  <a:schemeClr val="tx2"/>
                </a:solidFill>
              </a:rPr>
              <a:t>A Voice-Activity detector (VAD) which classifies whether speech is present in audio or not.</a:t>
            </a: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</a:rPr>
              <a:t> A 4 class Speaker Counter which assumes speech is present.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A 5 class Speaker Counter which attempts to predict the number of speakers in a voice clip.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Each model shares a similar architecture that utilises convolutional layers.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adio microphone">
            <a:extLst>
              <a:ext uri="{FF2B5EF4-FFF2-40B4-BE49-F238E27FC236}">
                <a16:creationId xmlns:a16="http://schemas.microsoft.com/office/drawing/2014/main" id="{0F093EF3-94FF-89EC-BED2-50D41C32E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1559" y="2018923"/>
            <a:ext cx="2840356" cy="2840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654C3-EEA0-ED4B-AFF6-3A0F5124FB51}"/>
              </a:ext>
            </a:extLst>
          </p:cNvPr>
          <p:cNvSpPr txBox="1"/>
          <p:nvPr/>
        </p:nvSpPr>
        <p:spPr>
          <a:xfrm>
            <a:off x="8425619" y="4859277"/>
            <a:ext cx="3012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tx2"/>
                </a:solidFill>
                <a:sym typeface="Wingdings" panose="05000000000000000000" pitchFamily="2" charset="2"/>
              </a:rPr>
              <a:t>… Why convolutional layers?</a:t>
            </a:r>
            <a:endParaRPr lang="en-GB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5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576B-12ED-6096-ADE2-A7E0DE2F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987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Convolutional Neural Network (CNN) for Speech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8DE67C-3749-F671-A484-51743388E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74386"/>
              </p:ext>
            </p:extLst>
          </p:nvPr>
        </p:nvGraphicFramePr>
        <p:xfrm>
          <a:off x="838200" y="2558534"/>
          <a:ext cx="10515600" cy="29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40199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6734276"/>
                    </a:ext>
                  </a:extLst>
                </a:gridCol>
              </a:tblGrid>
              <a:tr h="468249">
                <a:tc>
                  <a:txBody>
                    <a:bodyPr/>
                    <a:lstStyle/>
                    <a:p>
                      <a:r>
                        <a:rPr lang="en-GB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Alternative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Why CNNs are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Energy-based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learns ‘volume’ – CNNs can learn robust patterns to determine the difference between noise (e.g. a door closing) and a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57931"/>
                  </a:ext>
                </a:extLst>
              </a:tr>
              <a:tr h="656463">
                <a:tc>
                  <a:txBody>
                    <a:bodyPr/>
                    <a:lstStyle/>
                    <a:p>
                      <a:r>
                        <a:rPr lang="en-GB" dirty="0"/>
                        <a:t>Long-Short Term Memory (LSTM)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CNNs are faster in inference; crucial for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8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Transformer-based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current SOTA. Good in concept but is too bulky for a lightweight &amp; real-time solution. Relies on</a:t>
                      </a:r>
                      <a:r>
                        <a:rPr lang="en-GB" i="1" dirty="0"/>
                        <a:t> </a:t>
                      </a:r>
                      <a:r>
                        <a:rPr lang="en-GB" i="0" dirty="0"/>
                        <a:t>perfect data.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89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C43C78-6CCC-03B0-9F39-87AD85796F1F}"/>
              </a:ext>
            </a:extLst>
          </p:cNvPr>
          <p:cNvSpPr txBox="1"/>
          <p:nvPr/>
        </p:nvSpPr>
        <p:spPr>
          <a:xfrm>
            <a:off x="838200" y="1810568"/>
            <a:ext cx="798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Many alternative methods were considered: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50FC-3BD8-FD27-BD1A-EFD0E486F635}"/>
              </a:ext>
            </a:extLst>
          </p:cNvPr>
          <p:cNvSpPr txBox="1"/>
          <p:nvPr/>
        </p:nvSpPr>
        <p:spPr>
          <a:xfrm>
            <a:off x="1070938" y="5798347"/>
            <a:ext cx="1005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CNNs find themselves in the midground of complexity-accuracy spectrum.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57CAA5-7AA2-646A-87A4-96BFAEA692BF}"/>
              </a:ext>
            </a:extLst>
          </p:cNvPr>
          <p:cNvSpPr txBox="1"/>
          <p:nvPr/>
        </p:nvSpPr>
        <p:spPr>
          <a:xfrm>
            <a:off x="249390" y="260925"/>
            <a:ext cx="703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Learning audio features with Spectrograms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/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 spectrogram is a visual representation of audio. </a:t>
                </a:r>
              </a:p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On the right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F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requenc</m:t>
                    </m:r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Time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spectrograms for various numbers of speakers: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blipFill>
                <a:blip r:embed="rId2"/>
                <a:stretch>
                  <a:fillRect l="-843" t="-2994" r="-1149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71986B9-9EBA-C089-588F-24136E40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70" y="0"/>
            <a:ext cx="382938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/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Hypothesis: A spectrogram of more speakers will generally have more activity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Amplitude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across more frequencies.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blipFill>
                <a:blip r:embed="rId4"/>
                <a:stretch>
                  <a:fillRect l="-84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15416A-5B3A-C748-F2E3-99AEB12DD1C9}"/>
              </a:ext>
            </a:extLst>
          </p:cNvPr>
          <p:cNvSpPr txBox="1"/>
          <p:nvPr/>
        </p:nvSpPr>
        <p:spPr>
          <a:xfrm>
            <a:off x="249390" y="4828032"/>
            <a:ext cx="7793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this hypothesis is true, a Convolutional Neural Network (CNN) could be able to classify:</a:t>
            </a:r>
          </a:p>
          <a:p>
            <a:endParaRPr lang="en-GB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Whether anyone is speaking</a:t>
            </a: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many people are speaking</a:t>
            </a:r>
          </a:p>
        </p:txBody>
      </p:sp>
    </p:spTree>
    <p:extLst>
      <p:ext uri="{BB962C8B-B14F-4D97-AF65-F5344CB8AC3E}">
        <p14:creationId xmlns:p14="http://schemas.microsoft.com/office/powerpoint/2010/main" val="14226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E439-F347-F5BA-923D-25FB3916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92" y="1945583"/>
            <a:ext cx="5435507" cy="4052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chemeClr val="tx2"/>
                </a:solidFill>
              </a:rPr>
              <a:t>ConvVAD takes a spectrogram as input and gives a binary output.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chemeClr val="tx2"/>
                </a:solidFill>
              </a:rPr>
              <a:t>It fit the training data easily, even with ~60,000 observations to learn from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 It has functionality in real-time, despite seemingly overfitting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A243A7-C693-53D0-46B5-72D3CB28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88" y="1362075"/>
            <a:ext cx="5538158" cy="44305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FFFE72-D3D3-DA3A-013E-05F008824D98}"/>
              </a:ext>
            </a:extLst>
          </p:cNvPr>
          <p:cNvSpPr txBox="1">
            <a:spLocks/>
          </p:cNvSpPr>
          <p:nvPr/>
        </p:nvSpPr>
        <p:spPr>
          <a:xfrm>
            <a:off x="134112" y="198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Voice Activity Detection (VAD) via a CNN</a:t>
            </a:r>
          </a:p>
        </p:txBody>
      </p:sp>
    </p:spTree>
    <p:extLst>
      <p:ext uri="{BB962C8B-B14F-4D97-AF65-F5344CB8AC3E}">
        <p14:creationId xmlns:p14="http://schemas.microsoft.com/office/powerpoint/2010/main" val="14914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43460-9CCF-FD64-2B8F-438043EF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1788426"/>
            <a:ext cx="8656320" cy="414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4FDBA1-EA5B-6595-C8B8-E52FAED9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987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Real-Time Voice Activity Detection (VAD)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F53A6-B01B-A1A1-39C5-602856CFA231}"/>
              </a:ext>
            </a:extLst>
          </p:cNvPr>
          <p:cNvSpPr txBox="1"/>
          <p:nvPr/>
        </p:nvSpPr>
        <p:spPr>
          <a:xfrm>
            <a:off x="6016752" y="6378047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Disclaimer: I am not a front-end developer… </a:t>
            </a:r>
            <a:r>
              <a:rPr lang="en-GB" sz="24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8170DA-2CDE-1DFF-6C96-4A74B822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99" y="1613334"/>
            <a:ext cx="5332877" cy="3353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ConvCount takes an audio input and attempts to classify how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many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speakers are present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model struggled with higher classes even with ~110,000 observations to learn from (20-25k samples per class)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model was better at the 0 and 1 class than the other classes – are these the easiest classes to identify?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It has very little functionality in real-time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4818577B-0478-3F7C-2117-BD4AE684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" t="5005" r="1133" b="1504"/>
          <a:stretch>
            <a:fillRect/>
          </a:stretch>
        </p:blipFill>
        <p:spPr>
          <a:xfrm>
            <a:off x="5787057" y="1129533"/>
            <a:ext cx="6404638" cy="4895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4CEE53-88C3-1F0F-DA67-3477F16ED15C}"/>
              </a:ext>
            </a:extLst>
          </p:cNvPr>
          <p:cNvSpPr txBox="1">
            <a:spLocks/>
          </p:cNvSpPr>
          <p:nvPr/>
        </p:nvSpPr>
        <p:spPr>
          <a:xfrm>
            <a:off x="134112" y="198704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Speaker Counting via a Multi-Class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9EB6-2BE6-61A7-861C-CE1498692B37}"/>
              </a:ext>
            </a:extLst>
          </p:cNvPr>
          <p:cNvSpPr txBox="1"/>
          <p:nvPr/>
        </p:nvSpPr>
        <p:spPr>
          <a:xfrm>
            <a:off x="6219132" y="6041855"/>
            <a:ext cx="557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Confusion Matrix for the 0-4+ Speaker Count model</a:t>
            </a:r>
          </a:p>
        </p:txBody>
      </p:sp>
    </p:spTree>
    <p:extLst>
      <p:ext uri="{BB962C8B-B14F-4D97-AF65-F5344CB8AC3E}">
        <p14:creationId xmlns:p14="http://schemas.microsoft.com/office/powerpoint/2010/main" val="369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1186</Words>
  <Application>Microsoft Office PowerPoint</Application>
  <PresentationFormat>Widescreen</PresentationFormat>
  <Paragraphs>144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Verdana</vt:lpstr>
      <vt:lpstr>Wingdings</vt:lpstr>
      <vt:lpstr>Office Theme</vt:lpstr>
      <vt:lpstr>CNNs for Speech Processing</vt:lpstr>
      <vt:lpstr> </vt:lpstr>
      <vt:lpstr> </vt:lpstr>
      <vt:lpstr>Solving pieces of the pipeline to work in production</vt:lpstr>
      <vt:lpstr>A Convolutional Neural Network (CNN) for Speech Processing</vt:lpstr>
      <vt:lpstr>PowerPoint Presentation</vt:lpstr>
      <vt:lpstr>PowerPoint Presentation</vt:lpstr>
      <vt:lpstr>Real-Time Voice Activity Detection (VAD) Demo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Lyon</dc:creator>
  <cp:lastModifiedBy>Connor Lyon</cp:lastModifiedBy>
  <cp:revision>9</cp:revision>
  <dcterms:created xsi:type="dcterms:W3CDTF">2025-08-11T11:03:10Z</dcterms:created>
  <dcterms:modified xsi:type="dcterms:W3CDTF">2025-08-14T17:15:57Z</dcterms:modified>
</cp:coreProperties>
</file>