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2"/>
    <p:sldId id="259"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15:guide id="1" orient="horz" pos="3400" userDrawn="1">
          <p15:clr>
            <a:srgbClr val="A4A3A4"/>
          </p15:clr>
        </p15:guide>
        <p15:guide id="2" pos="44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D5A3"/>
    <a:srgbClr val="036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p:restoredTop sz="96218" autoAdjust="0"/>
  </p:normalViewPr>
  <p:slideViewPr>
    <p:cSldViewPr snapToGrid="0" snapToObjects="1">
      <p:cViewPr>
        <p:scale>
          <a:sx n="170" d="100"/>
          <a:sy n="170" d="100"/>
        </p:scale>
        <p:origin x="-1524" y="-4698"/>
      </p:cViewPr>
      <p:guideLst>
        <p:guide orient="horz" pos="3400"/>
        <p:guide pos="4400"/>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a:ea typeface="Avenir"/>
        <a:cs typeface="Avenir"/>
        <a:sym typeface="Avenir Roman"/>
      </a:defRPr>
    </a:lvl1pPr>
    <a:lvl2pPr indent="228600" defTabSz="457200" latinLnBrk="0">
      <a:lnSpc>
        <a:spcPct val="125000"/>
      </a:lnSpc>
      <a:defRPr sz="2600">
        <a:latin typeface="Avenir"/>
        <a:ea typeface="Avenir"/>
        <a:cs typeface="Avenir"/>
        <a:sym typeface="Avenir Roman"/>
      </a:defRPr>
    </a:lvl2pPr>
    <a:lvl3pPr indent="457200" defTabSz="457200" latinLnBrk="0">
      <a:lnSpc>
        <a:spcPct val="125000"/>
      </a:lnSpc>
      <a:defRPr sz="2600">
        <a:latin typeface="Avenir"/>
        <a:ea typeface="Avenir"/>
        <a:cs typeface="Avenir"/>
        <a:sym typeface="Avenir Roman"/>
      </a:defRPr>
    </a:lvl3pPr>
    <a:lvl4pPr indent="685800" defTabSz="457200" latinLnBrk="0">
      <a:lnSpc>
        <a:spcPct val="125000"/>
      </a:lnSpc>
      <a:defRPr sz="2600">
        <a:latin typeface="Avenir"/>
        <a:ea typeface="Avenir"/>
        <a:cs typeface="Avenir"/>
        <a:sym typeface="Avenir Roman"/>
      </a:defRPr>
    </a:lvl4pPr>
    <a:lvl5pPr indent="914400" defTabSz="457200" latinLnBrk="0">
      <a:lnSpc>
        <a:spcPct val="125000"/>
      </a:lnSpc>
      <a:defRPr sz="2600">
        <a:latin typeface="Avenir"/>
        <a:ea typeface="Avenir"/>
        <a:cs typeface="Avenir"/>
        <a:sym typeface="Avenir Roman"/>
      </a:defRPr>
    </a:lvl5pPr>
    <a:lvl6pPr indent="1143000" defTabSz="457200" latinLnBrk="0">
      <a:lnSpc>
        <a:spcPct val="125000"/>
      </a:lnSpc>
      <a:defRPr sz="2600">
        <a:latin typeface="Avenir"/>
        <a:ea typeface="Avenir"/>
        <a:cs typeface="Avenir"/>
        <a:sym typeface="Avenir Roman"/>
      </a:defRPr>
    </a:lvl6pPr>
    <a:lvl7pPr indent="1371600" defTabSz="457200" latinLnBrk="0">
      <a:lnSpc>
        <a:spcPct val="125000"/>
      </a:lnSpc>
      <a:defRPr sz="2600">
        <a:latin typeface="Avenir"/>
        <a:ea typeface="Avenir"/>
        <a:cs typeface="Avenir"/>
        <a:sym typeface="Avenir Roman"/>
      </a:defRPr>
    </a:lvl7pPr>
    <a:lvl8pPr indent="1600200" defTabSz="457200" latinLnBrk="0">
      <a:lnSpc>
        <a:spcPct val="125000"/>
      </a:lnSpc>
      <a:defRPr sz="2600">
        <a:latin typeface="Avenir"/>
        <a:ea typeface="Avenir"/>
        <a:cs typeface="Avenir"/>
        <a:sym typeface="Avenir Roman"/>
      </a:defRPr>
    </a:lvl8pPr>
    <a:lvl9pPr indent="1828800" defTabSz="457200" latinLnBrk="0">
      <a:lnSpc>
        <a:spcPct val="125000"/>
      </a:lnSpc>
      <a:defRPr sz="2600">
        <a:latin typeface="Avenir"/>
        <a:ea typeface="Avenir"/>
        <a:cs typeface="Avenir"/>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pPr marL="457200" indent="-457200">
              <a:buFontTx/>
              <a:buChar char="-"/>
            </a:pPr>
            <a:r>
              <a:rPr lang="en-US" dirty="0"/>
              <a:t>Colored file icons for </a:t>
            </a:r>
            <a:r>
              <a:rPr lang="en-US" dirty="0" err="1"/>
              <a:t>kaiaulu</a:t>
            </a:r>
            <a:r>
              <a:rPr lang="en-US" dirty="0"/>
              <a:t> functions showing how source code can be represented in table form</a:t>
            </a:r>
          </a:p>
          <a:p>
            <a:pPr marL="457200" indent="-457200">
              <a:buFontTx/>
              <a:buChar char="-"/>
            </a:pPr>
            <a:r>
              <a:rPr lang="en-US" dirty="0"/>
              <a:t>Text explaining files/functions (include a table, look from other cheat sheets)</a:t>
            </a:r>
          </a:p>
          <a:p>
            <a:pPr marL="457200" indent="-457200">
              <a:buFontTx/>
              <a:buChar char="-"/>
            </a:pPr>
            <a:r>
              <a:rPr lang="en-US" dirty="0"/>
              <a:t>Execs as boxes wrapping around function. Point is can be accessed from </a:t>
            </a:r>
            <a:r>
              <a:rPr lang="en-US" dirty="0" err="1"/>
              <a:t>cmd</a:t>
            </a:r>
            <a:endParaRPr lang="en-US" dirty="0"/>
          </a:p>
          <a:p>
            <a:pPr marL="457200" indent="-457200">
              <a:buFontTx/>
              <a:buChar char="-"/>
            </a:pPr>
            <a:r>
              <a:rPr lang="en-US" dirty="0"/>
              <a:t>Explain embeddings: file -&gt; exec -&gt; table -&gt; notebook -&gt; exec outputs -&gt; one col with embedding </a:t>
            </a:r>
          </a:p>
          <a:p>
            <a:pPr marL="457200" indent="-457200">
              <a:buFontTx/>
              <a:buChar char="-"/>
            </a:pPr>
            <a:r>
              <a:rPr lang="en-US" dirty="0"/>
              <a:t>make some scripts transparent: choice in representation of code; choice in model. Documentation might make more sense with natural language model?</a:t>
            </a:r>
          </a:p>
          <a:p>
            <a:pPr marL="457200" indent="-457200">
              <a:buFontTx/>
              <a:buChar char="-"/>
            </a:pPr>
            <a:r>
              <a:rPr lang="en-US" dirty="0"/>
              <a:t>Diagram representation of UMAP representing files in 2D plane. 2 examples if can. See </a:t>
            </a:r>
            <a:r>
              <a:rPr lang="en-US" dirty="0" err="1"/>
              <a:t>carlos</a:t>
            </a:r>
            <a:r>
              <a:rPr lang="en-US" dirty="0"/>
              <a:t> </a:t>
            </a:r>
            <a:r>
              <a:rPr lang="en-US" dirty="0" err="1"/>
              <a:t>linkedin</a:t>
            </a:r>
            <a:r>
              <a:rPr lang="en-US" dirty="0"/>
              <a:t>.</a:t>
            </a:r>
          </a:p>
          <a:p>
            <a:pPr marL="457200" indent="-457200">
              <a:buFontTx/>
              <a:buChar char="-"/>
            </a:pPr>
            <a:endParaRPr lang="en-US" dirty="0"/>
          </a:p>
        </p:txBody>
      </p:sp>
    </p:spTree>
    <p:extLst>
      <p:ext uri="{BB962C8B-B14F-4D97-AF65-F5344CB8AC3E}">
        <p14:creationId xmlns:p14="http://schemas.microsoft.com/office/powerpoint/2010/main" val="2166545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hyperlink" Target="https://creativecommons.org/licenses/by-sa/4.0/" TargetMode="External"/><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sv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svg"/><Relationship Id="rId7" Type="http://schemas.openxmlformats.org/officeDocument/2006/relationships/image" Target="../media/image17.sv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Image" descr="Image"/>
          <p:cNvPicPr>
            <a:picLocks noChangeAspect="1"/>
          </p:cNvPicPr>
          <p:nvPr/>
        </p:nvPicPr>
        <p:blipFill>
          <a:blip r:embed="rId3"/>
          <a:stretch>
            <a:fillRect/>
          </a:stretch>
        </p:blipFill>
        <p:spPr>
          <a:xfrm>
            <a:off x="8374634" y="-676451"/>
            <a:ext cx="5598432" cy="2990088"/>
          </a:xfrm>
          <a:prstGeom prst="rect">
            <a:avLst/>
          </a:prstGeom>
          <a:ln w="12700">
            <a:miter lim="400000"/>
          </a:ln>
        </p:spPr>
      </p:pic>
      <p:sp>
        <p:nvSpPr>
          <p:cNvPr id="312" name="Line"/>
          <p:cNvSpPr/>
          <p:nvPr/>
        </p:nvSpPr>
        <p:spPr>
          <a:xfrm flipV="1">
            <a:off x="213255" y="10296246"/>
            <a:ext cx="13462982" cy="39499"/>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13" name="YOUR LOGO…"/>
          <p:cNvSpPr/>
          <p:nvPr/>
        </p:nvSpPr>
        <p:spPr>
          <a:xfrm>
            <a:off x="170343" y="10207710"/>
            <a:ext cx="1757945" cy="528270"/>
          </a:xfrm>
          <a:prstGeom prst="roundRect">
            <a:avLst>
              <a:gd name="adj" fmla="val 36061"/>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algn="ctr">
              <a:lnSpc>
                <a:spcPct val="90000"/>
              </a:lnSpc>
              <a:spcBef>
                <a:spcPts val="0"/>
              </a:spcBef>
              <a:defRPr>
                <a:solidFill>
                  <a:srgbClr val="407AAA"/>
                </a:solidFill>
                <a:latin typeface="Helvetica Neue"/>
                <a:ea typeface="Helvetica Neue"/>
                <a:cs typeface="Helvetica Neue"/>
                <a:sym typeface="Helvetica Neue"/>
              </a:defRPr>
            </a:pPr>
            <a:r>
              <a:rPr lang="en-US" sz="2400" dirty="0"/>
              <a:t>Kaiāulu</a:t>
            </a:r>
            <a:endParaRPr sz="2400" dirty="0"/>
          </a:p>
        </p:txBody>
      </p:sp>
      <p:sp>
        <p:nvSpPr>
          <p:cNvPr id="326" name="Manipulate Variables"/>
          <p:cNvSpPr txBox="1"/>
          <p:nvPr/>
        </p:nvSpPr>
        <p:spPr>
          <a:xfrm>
            <a:off x="9382349" y="1309698"/>
            <a:ext cx="820738" cy="3400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en-US" dirty="0"/>
              <a:t>UMAP</a:t>
            </a:r>
          </a:p>
        </p:txBody>
      </p:sp>
      <p:sp>
        <p:nvSpPr>
          <p:cNvPr id="334" name="Three Column Layout: : CHEAT SHEET"/>
          <p:cNvSpPr txBox="1">
            <a:spLocks noGrp="1"/>
          </p:cNvSpPr>
          <p:nvPr>
            <p:ph type="title"/>
          </p:nvPr>
        </p:nvSpPr>
        <p:spPr>
          <a:xfrm>
            <a:off x="275721" y="361177"/>
            <a:ext cx="11368695" cy="803346"/>
          </a:xfrm>
          <a:prstGeom prst="rect">
            <a:avLst/>
          </a:prstGeom>
        </p:spPr>
        <p:txBody>
          <a:bodyPr lIns="0" tIns="0" rIns="0" bIns="0" anchor="t">
            <a:normAutofit fontScale="90000"/>
          </a:bodyPr>
          <a:lstStyle/>
          <a:p>
            <a:r>
              <a:rPr lang="en-US" dirty="0"/>
              <a:t>File Similarity by Code Representation </a:t>
            </a:r>
            <a:r>
              <a:rPr dirty="0"/>
              <a:t>: : </a:t>
            </a:r>
            <a:r>
              <a:rPr sz="3300" dirty="0">
                <a:latin typeface="Source Sans Pro Semibold"/>
                <a:ea typeface="Source Sans Pro Semibold"/>
                <a:cs typeface="Source Sans Pro Semibold"/>
                <a:sym typeface="Source Sans Pro Semibold"/>
              </a:rPr>
              <a:t>CHEAT SHEET</a:t>
            </a:r>
            <a:r>
              <a:rPr dirty="0"/>
              <a:t> </a:t>
            </a:r>
          </a:p>
        </p:txBody>
      </p:sp>
      <p:sp>
        <p:nvSpPr>
          <p:cNvPr id="341" name="Use headers, colors, and/or backgrounds to separate or group together sections."/>
          <p:cNvSpPr txBox="1"/>
          <p:nvPr/>
        </p:nvSpPr>
        <p:spPr>
          <a:xfrm>
            <a:off x="275721" y="1581142"/>
            <a:ext cx="3949153" cy="481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a:spAutoFit/>
          </a:bodyPr>
          <a:lstStyle/>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latin typeface="Source Sans Pro" panose="020B0503030403020204" pitchFamily="34" charset="0"/>
              <a:ea typeface="Source Sans Pro" panose="020B0503030403020204" pitchFamily="34" charset="0"/>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i="0" u="none" strike="noStrike" dirty="0">
              <a:solidFill>
                <a:srgbClr val="000000"/>
              </a:solidFill>
              <a:effectLst/>
              <a:latin typeface="Source Sans Pro" panose="020B0503030403020204" pitchFamily="34" charset="0"/>
              <a:ea typeface="Source Sans Pro" panose="020B0503030403020204" pitchFamily="34" charset="0"/>
            </a:endParaRPr>
          </a:p>
        </p:txBody>
      </p:sp>
      <p:sp>
        <p:nvSpPr>
          <p:cNvPr id="342" name="Create a visual hierarchy. Help users navigate the page with titles, subtitles, and subsubtitles"/>
          <p:cNvSpPr txBox="1"/>
          <p:nvPr/>
        </p:nvSpPr>
        <p:spPr>
          <a:xfrm>
            <a:off x="9372560" y="1634749"/>
            <a:ext cx="4001355" cy="7488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a:spAutoFit/>
          </a:bodyPr>
          <a:lstStyle/>
          <a:p>
            <a:r>
              <a:rPr lang="en-US" sz="1000" b="0" dirty="0"/>
              <a:t>UMAP transforms high-dimensional embeddings by reducing dimensionality and fitting on a plane, which allows for visualization of the relationships between files.</a:t>
            </a: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dirty="0">
              <a:latin typeface="Source Sans Pro" panose="020B0503030403020204" pitchFamily="34" charset="0"/>
              <a:ea typeface="Source Sans Pro" panose="020B0503030403020204" pitchFamily="34" charset="0"/>
              <a:sym typeface="Source Sans Pro"/>
            </a:endParaRPr>
          </a:p>
        </p:txBody>
      </p:sp>
      <p:sp>
        <p:nvSpPr>
          <p:cNvPr id="382" name="Logistics"/>
          <p:cNvSpPr txBox="1"/>
          <p:nvPr/>
        </p:nvSpPr>
        <p:spPr>
          <a:xfrm>
            <a:off x="4669873" y="1314841"/>
            <a:ext cx="1697581" cy="3400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en-US" dirty="0"/>
              <a:t>Exec Scripts</a:t>
            </a:r>
          </a:p>
        </p:txBody>
      </p:sp>
      <p:sp>
        <p:nvSpPr>
          <p:cNvPr id="384" name="Layout Suggestions"/>
          <p:cNvSpPr txBox="1"/>
          <p:nvPr/>
        </p:nvSpPr>
        <p:spPr>
          <a:xfrm>
            <a:off x="273742" y="1305656"/>
            <a:ext cx="2621281" cy="3400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anchor="ctr">
            <a:spAutoFit/>
          </a:bodyPr>
          <a:lstStyle/>
          <a:p>
            <a:pPr lvl="1" indent="0">
              <a:lnSpc>
                <a:spcPct val="80000"/>
              </a:lnSpc>
              <a:spcBef>
                <a:spcPts val="0"/>
              </a:spcBef>
              <a:defRPr sz="2500" b="0">
                <a:solidFill>
                  <a:srgbClr val="628DB5"/>
                </a:solidFill>
              </a:defRPr>
            </a:pPr>
            <a:r>
              <a:rPr lang="en-US" dirty="0"/>
              <a:t>About</a:t>
            </a:r>
            <a:endParaRPr dirty="0"/>
          </a:p>
        </p:txBody>
      </p:sp>
      <p:pic>
        <p:nvPicPr>
          <p:cNvPr id="8" name="Picture 7" descr="A picture containing text&#10;&#10;Description automatically generated">
            <a:extLst>
              <a:ext uri="{FF2B5EF4-FFF2-40B4-BE49-F238E27FC236}">
                <a16:creationId xmlns:a16="http://schemas.microsoft.com/office/drawing/2014/main" id="{1C9AB6D2-F69D-1DEC-41BE-05335D7DBE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14310" y="122459"/>
            <a:ext cx="1443262" cy="1676046"/>
          </a:xfrm>
          <a:prstGeom prst="rect">
            <a:avLst/>
          </a:prstGeom>
        </p:spPr>
      </p:pic>
      <p:sp>
        <p:nvSpPr>
          <p:cNvPr id="28" name="TextBox 27">
            <a:extLst>
              <a:ext uri="{FF2B5EF4-FFF2-40B4-BE49-F238E27FC236}">
                <a16:creationId xmlns:a16="http://schemas.microsoft.com/office/drawing/2014/main" id="{198E25CE-0FCD-0F14-DE41-E9F889215D13}"/>
              </a:ext>
            </a:extLst>
          </p:cNvPr>
          <p:cNvSpPr txBox="1"/>
          <p:nvPr/>
        </p:nvSpPr>
        <p:spPr>
          <a:xfrm>
            <a:off x="6080760" y="10250064"/>
            <a:ext cx="7747698" cy="6539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1000" b="0" dirty="0">
                <a:solidFill>
                  <a:schemeClr val="tx1"/>
                </a:solidFill>
                <a:hlinkClick r:id="rId5">
                  <a:extLst>
                    <a:ext uri="{A12FA001-AC4F-418D-AE19-62706E023703}">
                      <ahyp:hlinkClr xmlns:ahyp="http://schemas.microsoft.com/office/drawing/2018/hyperlinkcolor" val="tx"/>
                    </a:ext>
                  </a:extLst>
                </a:hlinkClick>
              </a:rPr>
              <a:t>CC BY SA</a:t>
            </a:r>
            <a:r>
              <a:rPr lang="en-US" sz="1000" b="0" dirty="0">
                <a:solidFill>
                  <a:schemeClr val="tx1"/>
                </a:solidFill>
              </a:rPr>
              <a:t> Dao McGill</a:t>
            </a:r>
            <a:r>
              <a:rPr kumimoji="0" lang="en-US" sz="1000" b="0" i="0" u="none" strike="noStrike" cap="none" spc="0" normalizeH="0" baseline="0" dirty="0">
                <a:ln>
                  <a:noFill/>
                </a:ln>
                <a:solidFill>
                  <a:schemeClr val="tx1"/>
                </a:solidFill>
                <a:effectLst/>
                <a:uFillTx/>
                <a:latin typeface="Source Sans Pro"/>
                <a:ea typeface="Source Sans Pro"/>
                <a:cs typeface="Source Sans Pro"/>
                <a:sym typeface="Source Sans Pro"/>
              </a:rPr>
              <a:t>, Mark Burgess, Nicholas Beydler, Raven Quiddaoen, Carlos Paradis • Kai</a:t>
            </a:r>
            <a:r>
              <a:rPr kumimoji="0" lang="haw-US" sz="1000" b="0" i="0" u="none" strike="noStrike" cap="none" spc="0" normalizeH="0" baseline="0" dirty="0">
                <a:ln>
                  <a:noFill/>
                </a:ln>
                <a:solidFill>
                  <a:schemeClr val="tx1"/>
                </a:solidFill>
                <a:effectLst/>
                <a:uFillTx/>
                <a:latin typeface="Source Sans Pro"/>
                <a:ea typeface="Source Sans Pro"/>
                <a:cs typeface="Source Sans Pro"/>
                <a:sym typeface="Source Sans Pro"/>
              </a:rPr>
              <a:t>ā</a:t>
            </a:r>
            <a:r>
              <a:rPr kumimoji="0" lang="en-US" sz="1000" b="0" i="0" u="none" strike="noStrike" cap="none" spc="0" normalizeH="0" baseline="0" dirty="0">
                <a:ln>
                  <a:noFill/>
                </a:ln>
                <a:solidFill>
                  <a:schemeClr val="tx1"/>
                </a:solidFill>
                <a:effectLst/>
                <a:uFillTx/>
                <a:latin typeface="Source Sans Pro"/>
                <a:ea typeface="Source Sans Pro"/>
                <a:cs typeface="Source Sans Pro"/>
                <a:sym typeface="Source Sans Pro"/>
              </a:rPr>
              <a:t>ulu package version 0.0.0.9700 (in development) •  Updated: 2024-11</a:t>
            </a:r>
          </a:p>
          <a:p>
            <a:pPr marL="0" marR="0" indent="0" algn="l" defTabSz="584200" rtl="0" fontAlgn="auto" latinLnBrk="0" hangingPunct="0">
              <a:lnSpc>
                <a:spcPct val="100000"/>
              </a:lnSpc>
              <a:spcBef>
                <a:spcPts val="200"/>
              </a:spcBef>
              <a:spcAft>
                <a:spcPts val="0"/>
              </a:spcAft>
              <a:buClrTx/>
              <a:buSzTx/>
              <a:buFontTx/>
              <a:buNone/>
              <a:tabLst/>
            </a:pPr>
            <a:endParaRPr kumimoji="0" lang="en-US" sz="1200" b="1" i="0" u="none" strike="noStrike" cap="none" spc="0" normalizeH="0" baseline="0" dirty="0">
              <a:ln>
                <a:noFill/>
              </a:ln>
              <a:solidFill>
                <a:srgbClr val="4C4C4C"/>
              </a:solidFill>
              <a:effectLst/>
              <a:uFillTx/>
              <a:latin typeface="Source Sans Pro"/>
              <a:ea typeface="Source Sans Pro"/>
              <a:cs typeface="Source Sans Pro"/>
              <a:sym typeface="Source Sans Pro"/>
            </a:endParaRPr>
          </a:p>
        </p:txBody>
      </p:sp>
      <p:sp>
        <p:nvSpPr>
          <p:cNvPr id="46" name="Logistics">
            <a:extLst>
              <a:ext uri="{FF2B5EF4-FFF2-40B4-BE49-F238E27FC236}">
                <a16:creationId xmlns:a16="http://schemas.microsoft.com/office/drawing/2014/main" id="{CFC6975B-CE08-215E-9051-A8F0A3BA40BC}"/>
              </a:ext>
            </a:extLst>
          </p:cNvPr>
          <p:cNvSpPr txBox="1"/>
          <p:nvPr/>
        </p:nvSpPr>
        <p:spPr>
          <a:xfrm>
            <a:off x="4669873" y="5894202"/>
            <a:ext cx="4053967" cy="3400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anchor="ctr">
            <a:spAutoFit/>
          </a:bodyPr>
          <a:lstStyle/>
          <a:p>
            <a:pPr lvl="1" indent="0">
              <a:lnSpc>
                <a:spcPct val="80000"/>
              </a:lnSpc>
              <a:spcBef>
                <a:spcPts val="0"/>
              </a:spcBef>
              <a:defRPr sz="2500" b="0">
                <a:solidFill>
                  <a:srgbClr val="628DB5"/>
                </a:solidFill>
              </a:defRPr>
            </a:pPr>
            <a:r>
              <a:rPr lang="en-US" dirty="0"/>
              <a:t>Embeddings</a:t>
            </a:r>
          </a:p>
        </p:txBody>
      </p:sp>
      <p:sp>
        <p:nvSpPr>
          <p:cNvPr id="500" name="TextBox 499">
            <a:extLst>
              <a:ext uri="{FF2B5EF4-FFF2-40B4-BE49-F238E27FC236}">
                <a16:creationId xmlns:a16="http://schemas.microsoft.com/office/drawing/2014/main" id="{7868D5CB-AE5E-6D08-E1DE-C8B367CCB875}"/>
              </a:ext>
            </a:extLst>
          </p:cNvPr>
          <p:cNvSpPr txBox="1"/>
          <p:nvPr/>
        </p:nvSpPr>
        <p:spPr>
          <a:xfrm>
            <a:off x="4669873" y="6297808"/>
            <a:ext cx="4177348" cy="751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r>
              <a:rPr lang="en-US" sz="1000" b="0" i="0" dirty="0">
                <a:solidFill>
                  <a:srgbClr val="444746"/>
                </a:solidFill>
                <a:effectLst/>
                <a:latin typeface="Source Sans Pro" panose="020B0503030403020204" pitchFamily="34" charset="0"/>
                <a:ea typeface="Source Sans Pro" panose="020B0503030403020204" pitchFamily="34" charset="0"/>
              </a:rPr>
              <a:t>Word embeddings represent text semantics by mapping words or sentences to a numerical representation. The numerical vector representation can be used for semantic similarity comparisons which would be lost if direct word comparison was utilized.</a:t>
            </a:r>
            <a:endParaRPr lang="en-US" sz="1000" b="0" dirty="0">
              <a:latin typeface="Source Sans Pro" panose="020B0503030403020204" pitchFamily="34" charset="0"/>
              <a:ea typeface="Source Sans Pro" panose="020B0503030403020204" pitchFamily="34" charset="0"/>
            </a:endParaRPr>
          </a:p>
        </p:txBody>
      </p:sp>
      <p:sp>
        <p:nvSpPr>
          <p:cNvPr id="371" name="Line">
            <a:extLst>
              <a:ext uri="{FF2B5EF4-FFF2-40B4-BE49-F238E27FC236}">
                <a16:creationId xmlns:a16="http://schemas.microsoft.com/office/drawing/2014/main" id="{3E1227C5-190B-40AA-17E8-5AFF1E3B99DA}"/>
              </a:ext>
            </a:extLst>
          </p:cNvPr>
          <p:cNvSpPr/>
          <p:nvPr/>
        </p:nvSpPr>
        <p:spPr>
          <a:xfrm flipV="1">
            <a:off x="148894" y="2660146"/>
            <a:ext cx="4175493" cy="0"/>
          </a:xfrm>
          <a:prstGeom prst="line">
            <a:avLst/>
          </a:prstGeom>
          <a:ln w="12700">
            <a:solidFill>
              <a:schemeClr val="tx1"/>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75" name="Line">
            <a:extLst>
              <a:ext uri="{FF2B5EF4-FFF2-40B4-BE49-F238E27FC236}">
                <a16:creationId xmlns:a16="http://schemas.microsoft.com/office/drawing/2014/main" id="{FA2B2D45-EC3B-5790-3E0A-049345E53CB4}"/>
              </a:ext>
            </a:extLst>
          </p:cNvPr>
          <p:cNvSpPr/>
          <p:nvPr/>
        </p:nvSpPr>
        <p:spPr>
          <a:xfrm flipV="1">
            <a:off x="4772212" y="5649497"/>
            <a:ext cx="4178808" cy="0"/>
          </a:xfrm>
          <a:prstGeom prst="line">
            <a:avLst/>
          </a:prstGeom>
          <a:ln w="12700">
            <a:solidFill>
              <a:schemeClr val="tx1"/>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740" name="Basics">
            <a:extLst>
              <a:ext uri="{FF2B5EF4-FFF2-40B4-BE49-F238E27FC236}">
                <a16:creationId xmlns:a16="http://schemas.microsoft.com/office/drawing/2014/main" id="{CF0E3645-419D-4185-66EA-D926C10FB3C8}"/>
              </a:ext>
            </a:extLst>
          </p:cNvPr>
          <p:cNvSpPr txBox="1"/>
          <p:nvPr/>
        </p:nvSpPr>
        <p:spPr>
          <a:xfrm>
            <a:off x="273210" y="2812376"/>
            <a:ext cx="3844001" cy="3400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none" lIns="12700" tIns="12700" rIns="12700" bIns="127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a:lstStyle>
          <a:p>
            <a:pPr lvl="1" indent="0">
              <a:lnSpc>
                <a:spcPct val="80000"/>
              </a:lnSpc>
              <a:spcBef>
                <a:spcPts val="0"/>
              </a:spcBef>
              <a:defRPr sz="2500" b="0">
                <a:solidFill>
                  <a:srgbClr val="628DB5"/>
                </a:solidFill>
              </a:defRPr>
            </a:pPr>
            <a:r>
              <a:rPr lang="en-US" dirty="0"/>
              <a:t>Source Code Representation</a:t>
            </a:r>
            <a:endParaRPr dirty="0"/>
          </a:p>
        </p:txBody>
      </p:sp>
      <p:sp>
        <p:nvSpPr>
          <p:cNvPr id="741" name="Thank you for making a new cheatsheet for R! These cheatsheets have an important job:">
            <a:extLst>
              <a:ext uri="{FF2B5EF4-FFF2-40B4-BE49-F238E27FC236}">
                <a16:creationId xmlns:a16="http://schemas.microsoft.com/office/drawing/2014/main" id="{DEE5A87B-1FBA-B066-F28F-5920CC73CEB3}"/>
              </a:ext>
            </a:extLst>
          </p:cNvPr>
          <p:cNvSpPr txBox="1"/>
          <p:nvPr/>
        </p:nvSpPr>
        <p:spPr>
          <a:xfrm>
            <a:off x="286639" y="3285775"/>
            <a:ext cx="4264736" cy="432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lIns="0" tIns="0" rIns="0" bIns="0">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a:lstStyle>
          <a:p>
            <a:pPr>
              <a:lnSpc>
                <a:spcPct val="90000"/>
              </a:lnSpc>
              <a:spcBef>
                <a:spcPts val="0"/>
              </a:spcBef>
              <a:buClr>
                <a:schemeClr val="accent4">
                  <a:hueOff val="384618"/>
                  <a:satOff val="3869"/>
                  <a:lumOff val="5802"/>
                </a:schemeClr>
              </a:buClr>
              <a:defRPr b="0">
                <a:solidFill>
                  <a:srgbClr val="000000"/>
                </a:solidFill>
              </a:defRPr>
            </a:pPr>
            <a:r>
              <a:rPr lang="en-US" sz="1000" b="0" i="0" dirty="0">
                <a:solidFill>
                  <a:srgbClr val="444746"/>
                </a:solidFill>
                <a:effectLst/>
                <a:latin typeface="Source Sans Pro" panose="020B0503030403020204" pitchFamily="34" charset="0"/>
                <a:ea typeface="Source Sans Pro" panose="020B0503030403020204" pitchFamily="34" charset="0"/>
              </a:rPr>
              <a:t>The Syntax Extractor in Kaiāulu is used to extract selected content from source code using srcML. The srcML tool is used to annotate source code with descriptive tags that help in identifying code elements.</a:t>
            </a:r>
            <a:endParaRPr lang="en-US" sz="1000" dirty="0">
              <a:latin typeface="Source Sans Pro" panose="020B0503030403020204" pitchFamily="34" charset="0"/>
              <a:ea typeface="Source Sans Pro" panose="020B0503030403020204" pitchFamily="34" charset="0"/>
            </a:endParaRPr>
          </a:p>
        </p:txBody>
      </p:sp>
      <p:sp>
        <p:nvSpPr>
          <p:cNvPr id="33" name="TextBox 32">
            <a:extLst>
              <a:ext uri="{FF2B5EF4-FFF2-40B4-BE49-F238E27FC236}">
                <a16:creationId xmlns:a16="http://schemas.microsoft.com/office/drawing/2014/main" id="{BED4F5EF-C844-65DD-DBAC-4933B5CC81EF}"/>
              </a:ext>
            </a:extLst>
          </p:cNvPr>
          <p:cNvSpPr txBox="1"/>
          <p:nvPr/>
        </p:nvSpPr>
        <p:spPr>
          <a:xfrm>
            <a:off x="501734" y="4009932"/>
            <a:ext cx="693294" cy="2589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kumimoji="0" lang="en-US" sz="800" b="0" i="0" u="none" strike="noStrike" cap="none" spc="0" normalizeH="0" baseline="0" dirty="0">
                <a:ln>
                  <a:noFill/>
                </a:ln>
                <a:solidFill>
                  <a:srgbClr val="4C4C4C"/>
                </a:solidFill>
                <a:effectLst/>
                <a:uFillTx/>
                <a:latin typeface="Source Sans Pro"/>
                <a:ea typeface="Source Sans Pro"/>
                <a:cs typeface="Source Sans Pro"/>
                <a:sym typeface="Source Sans Pro"/>
              </a:rPr>
              <a:t>Project</a:t>
            </a:r>
          </a:p>
        </p:txBody>
      </p:sp>
      <p:pic>
        <p:nvPicPr>
          <p:cNvPr id="34" name="Graphic 33" descr="Folder outline">
            <a:extLst>
              <a:ext uri="{FF2B5EF4-FFF2-40B4-BE49-F238E27FC236}">
                <a16:creationId xmlns:a16="http://schemas.microsoft.com/office/drawing/2014/main" id="{DC89C0FA-F818-29C9-EFEF-93B317F6E8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6963" y="3802184"/>
            <a:ext cx="674740" cy="674740"/>
          </a:xfrm>
          <a:prstGeom prst="rect">
            <a:avLst/>
          </a:prstGeom>
        </p:spPr>
      </p:pic>
      <p:sp>
        <p:nvSpPr>
          <p:cNvPr id="35" name="TextBox 34">
            <a:extLst>
              <a:ext uri="{FF2B5EF4-FFF2-40B4-BE49-F238E27FC236}">
                <a16:creationId xmlns:a16="http://schemas.microsoft.com/office/drawing/2014/main" id="{8DD8471D-1A7A-3766-E651-EFE1854B062E}"/>
              </a:ext>
            </a:extLst>
          </p:cNvPr>
          <p:cNvSpPr txBox="1"/>
          <p:nvPr/>
        </p:nvSpPr>
        <p:spPr>
          <a:xfrm>
            <a:off x="515047" y="4281860"/>
            <a:ext cx="819418" cy="2589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800" b="0" dirty="0">
                <a:solidFill>
                  <a:schemeClr val="bg2">
                    <a:lumMod val="10000"/>
                  </a:schemeClr>
                </a:solidFill>
              </a:rPr>
              <a:t>Source Code</a:t>
            </a:r>
          </a:p>
        </p:txBody>
      </p:sp>
      <p:cxnSp>
        <p:nvCxnSpPr>
          <p:cNvPr id="36" name="Straight Arrow Connector 35">
            <a:extLst>
              <a:ext uri="{FF2B5EF4-FFF2-40B4-BE49-F238E27FC236}">
                <a16:creationId xmlns:a16="http://schemas.microsoft.com/office/drawing/2014/main" id="{4D408B65-5F97-480E-FA5E-5C2EAD2FF13E}"/>
              </a:ext>
            </a:extLst>
          </p:cNvPr>
          <p:cNvCxnSpPr>
            <a:cxnSpLocks/>
          </p:cNvCxnSpPr>
          <p:nvPr/>
        </p:nvCxnSpPr>
        <p:spPr>
          <a:xfrm flipV="1">
            <a:off x="1148089" y="4152378"/>
            <a:ext cx="361570" cy="1"/>
          </a:xfrm>
          <a:prstGeom prst="straightConnector1">
            <a:avLst/>
          </a:prstGeom>
          <a:ln w="12700">
            <a:tailEnd type="triangle"/>
          </a:ln>
          <a:effectLst>
            <a:outerShdw dist="25400" sx="1000" sy="1000" rotWithShape="0">
              <a:srgbClr val="000000"/>
            </a:outerShdw>
          </a:effectLst>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E4BAC508-15CB-F68A-4D47-AE29F33F750D}"/>
              </a:ext>
            </a:extLst>
          </p:cNvPr>
          <p:cNvSpPr/>
          <p:nvPr/>
        </p:nvSpPr>
        <p:spPr>
          <a:xfrm>
            <a:off x="1557897" y="4035207"/>
            <a:ext cx="1163872" cy="208694"/>
          </a:xfrm>
          <a:prstGeom prst="rect">
            <a:avLst/>
          </a:prstGeom>
          <a:solidFill>
            <a:srgbClr val="93D5A3">
              <a:alpha val="52000"/>
            </a:srgbClr>
          </a:solidFill>
          <a:ln w="12700" cap="flat">
            <a:noFill/>
            <a:miter lim="400000"/>
          </a:ln>
          <a:effectLst>
            <a:outerShdw sx="1000" sy="1000" algn="ctr" rotWithShape="0">
              <a:prstClr val="black"/>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algn="ctr">
              <a:lnSpc>
                <a:spcPct val="80000"/>
              </a:lnSpc>
              <a:spcBef>
                <a:spcPts val="0"/>
              </a:spcBef>
            </a:pPr>
            <a:r>
              <a:rPr lang="en-US" sz="800" dirty="0">
                <a:solidFill>
                  <a:schemeClr val="bg2">
                    <a:lumMod val="10000"/>
                  </a:schemeClr>
                </a:solidFill>
                <a:latin typeface="Source Sans Pro"/>
                <a:ea typeface="Source Sans Pro"/>
                <a:cs typeface="Source Sans Pro"/>
                <a:sym typeface="Source Sans Pro"/>
              </a:rPr>
              <a:t>annotate_src_text</a:t>
            </a:r>
            <a:r>
              <a:rPr lang="en-US" sz="800" dirty="0">
                <a:solidFill>
                  <a:schemeClr val="bg2">
                    <a:lumMod val="10000"/>
                  </a:schemeClr>
                </a:solidFill>
                <a:effectLst>
                  <a:outerShdw blurRad="50800" dist="50800" dir="5400000" algn="ctr" rotWithShape="0">
                    <a:schemeClr val="bg2">
                      <a:lumMod val="10000"/>
                    </a:schemeClr>
                  </a:outerShdw>
                </a:effectLst>
                <a:latin typeface="Source Sans Pro"/>
                <a:ea typeface="Source Sans Pro"/>
                <a:cs typeface="Source Sans Pro"/>
                <a:sym typeface="Source Sans Pro"/>
              </a:rPr>
              <a:t>()</a:t>
            </a:r>
            <a:endParaRPr kumimoji="0" lang="en-US" sz="800" b="0" i="0" u="none" strike="noStrike" cap="none" spc="0" normalizeH="0" baseline="0" dirty="0">
              <a:ln>
                <a:noFill/>
              </a:ln>
              <a:solidFill>
                <a:schemeClr val="bg2">
                  <a:lumMod val="10000"/>
                </a:schemeClr>
              </a:solidFill>
              <a:effectLst>
                <a:outerShdw blurRad="50800" dist="50800" dir="5400000" algn="ctr" rotWithShape="0">
                  <a:schemeClr val="bg2">
                    <a:lumMod val="10000"/>
                  </a:schemeClr>
                </a:outerShdw>
              </a:effectLst>
              <a:uFillTx/>
              <a:latin typeface="Source Sans Pro"/>
              <a:ea typeface="Source Sans Pro"/>
              <a:cs typeface="Source Sans Pro"/>
              <a:sym typeface="Source Sans Pro"/>
            </a:endParaRPr>
          </a:p>
        </p:txBody>
      </p:sp>
      <p:pic>
        <p:nvPicPr>
          <p:cNvPr id="38" name="Graphic 37" descr="Paper outline">
            <a:extLst>
              <a:ext uri="{FF2B5EF4-FFF2-40B4-BE49-F238E27FC236}">
                <a16:creationId xmlns:a16="http://schemas.microsoft.com/office/drawing/2014/main" id="{6BFD67FD-A998-1C80-072C-B6CFA717F56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80975" y="3869236"/>
            <a:ext cx="527267" cy="527267"/>
          </a:xfrm>
          <a:prstGeom prst="rect">
            <a:avLst/>
          </a:prstGeom>
        </p:spPr>
      </p:pic>
      <p:cxnSp>
        <p:nvCxnSpPr>
          <p:cNvPr id="39" name="Straight Arrow Connector 38">
            <a:extLst>
              <a:ext uri="{FF2B5EF4-FFF2-40B4-BE49-F238E27FC236}">
                <a16:creationId xmlns:a16="http://schemas.microsoft.com/office/drawing/2014/main" id="{CB149332-7734-E6F5-5E3C-476461134D08}"/>
              </a:ext>
            </a:extLst>
          </p:cNvPr>
          <p:cNvCxnSpPr>
            <a:cxnSpLocks/>
          </p:cNvCxnSpPr>
          <p:nvPr/>
        </p:nvCxnSpPr>
        <p:spPr>
          <a:xfrm flipV="1">
            <a:off x="2787272" y="4132868"/>
            <a:ext cx="361570" cy="1"/>
          </a:xfrm>
          <a:prstGeom prst="straightConnector1">
            <a:avLst/>
          </a:prstGeom>
          <a:ln w="12700">
            <a:tailEnd type="triangle"/>
          </a:ln>
          <a:effectLst>
            <a:outerShdw blurRad="38100" dist="25400" sx="1000" sy="1000" rotWithShape="0">
              <a:srgbClr val="000000"/>
            </a:outerShdw>
          </a:effectLst>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id="{4CB280D9-B28A-C5D0-36AE-22516113D789}"/>
              </a:ext>
            </a:extLst>
          </p:cNvPr>
          <p:cNvSpPr txBox="1"/>
          <p:nvPr/>
        </p:nvSpPr>
        <p:spPr>
          <a:xfrm>
            <a:off x="2799735" y="4314541"/>
            <a:ext cx="1176916" cy="2589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800" b="0" i="0" u="none" strike="noStrike" cap="none" spc="0" normalizeH="0" baseline="0" dirty="0">
                <a:ln>
                  <a:noFill/>
                </a:ln>
                <a:solidFill>
                  <a:schemeClr val="accent2"/>
                </a:solidFill>
                <a:effectLst/>
                <a:uFillTx/>
                <a:sym typeface="Source Sans Pro"/>
              </a:rPr>
              <a:t>Annotated Source Code</a:t>
            </a:r>
          </a:p>
        </p:txBody>
      </p:sp>
      <p:sp>
        <p:nvSpPr>
          <p:cNvPr id="41" name="TextBox 40">
            <a:extLst>
              <a:ext uri="{FF2B5EF4-FFF2-40B4-BE49-F238E27FC236}">
                <a16:creationId xmlns:a16="http://schemas.microsoft.com/office/drawing/2014/main" id="{36F410EA-026B-E96D-64C2-5376EF03E616}"/>
              </a:ext>
            </a:extLst>
          </p:cNvPr>
          <p:cNvSpPr txBox="1"/>
          <p:nvPr/>
        </p:nvSpPr>
        <p:spPr>
          <a:xfrm>
            <a:off x="3148842" y="4022896"/>
            <a:ext cx="406767" cy="215444"/>
          </a:xfrm>
          <a:prstGeom prst="rect">
            <a:avLst/>
          </a:prstGeom>
          <a:noFill/>
        </p:spPr>
        <p:txBody>
          <a:bodyPr wrap="square" rtlCol="0">
            <a:spAutoFit/>
          </a:bodyPr>
          <a:lstStyle/>
          <a:p>
            <a:r>
              <a:rPr lang="en-US" sz="800" dirty="0"/>
              <a:t>.xml</a:t>
            </a:r>
          </a:p>
        </p:txBody>
      </p:sp>
      <p:sp>
        <p:nvSpPr>
          <p:cNvPr id="58" name="TextBox 57">
            <a:extLst>
              <a:ext uri="{FF2B5EF4-FFF2-40B4-BE49-F238E27FC236}">
                <a16:creationId xmlns:a16="http://schemas.microsoft.com/office/drawing/2014/main" id="{2A5F4A8A-3E21-C24A-D303-58AC0E0FFDD7}"/>
              </a:ext>
            </a:extLst>
          </p:cNvPr>
          <p:cNvSpPr txBox="1"/>
          <p:nvPr/>
        </p:nvSpPr>
        <p:spPr>
          <a:xfrm>
            <a:off x="4634656" y="1604932"/>
            <a:ext cx="4177348" cy="751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r>
              <a:rPr lang="en-US" sz="1000" b="0" dirty="0"/>
              <a:t>Exec scripts act as interfaces between </a:t>
            </a:r>
            <a:r>
              <a:rPr lang="en-US" sz="1000" b="0" i="0" dirty="0">
                <a:solidFill>
                  <a:srgbClr val="444746"/>
                </a:solidFill>
                <a:effectLst/>
                <a:latin typeface="Source Sans Pro" panose="020B0503030403020204" pitchFamily="34" charset="0"/>
                <a:ea typeface="Source Sans Pro" panose="020B0503030403020204" pitchFamily="34" charset="0"/>
              </a:rPr>
              <a:t>Kaiāulu</a:t>
            </a:r>
            <a:r>
              <a:rPr lang="en-US" sz="1000" b="0" dirty="0"/>
              <a:t> functions and external tools, exposing </a:t>
            </a:r>
            <a:r>
              <a:rPr lang="en-US" sz="1000" b="0" i="0" dirty="0">
                <a:solidFill>
                  <a:srgbClr val="444746"/>
                </a:solidFill>
                <a:effectLst/>
                <a:latin typeface="Source Sans Pro" panose="020B0503030403020204" pitchFamily="34" charset="0"/>
                <a:ea typeface="Source Sans Pro" panose="020B0503030403020204" pitchFamily="34" charset="0"/>
              </a:rPr>
              <a:t>Kaiāulu’s</a:t>
            </a:r>
            <a:r>
              <a:rPr lang="en-US" sz="1000" b="0" dirty="0"/>
              <a:t> capabilities to external sources through the command line. Users can execute scripts for specific queries (e.g., extracting function names or documentation) from the terminal.</a:t>
            </a:r>
          </a:p>
        </p:txBody>
      </p:sp>
      <p:sp>
        <p:nvSpPr>
          <p:cNvPr id="505" name="TextBox 504">
            <a:extLst>
              <a:ext uri="{FF2B5EF4-FFF2-40B4-BE49-F238E27FC236}">
                <a16:creationId xmlns:a16="http://schemas.microsoft.com/office/drawing/2014/main" id="{AC409341-33A0-63C1-3DF4-4A13B3283F22}"/>
              </a:ext>
            </a:extLst>
          </p:cNvPr>
          <p:cNvSpPr txBox="1"/>
          <p:nvPr/>
        </p:nvSpPr>
        <p:spPr>
          <a:xfrm>
            <a:off x="4642426" y="8466901"/>
            <a:ext cx="4301101" cy="12130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r>
              <a:rPr lang="en-US" sz="1000" b="0" dirty="0"/>
              <a:t>Beyond the selection of a file representation, different models to convert content to embeddings can also be selected. For example, Java-specific FastText embeddings may be better for source code representations, while a file representation containing only code documentation may benefit from natural language embeddings instead of source code. Other language models may also be more appropriate if the source code is not Java. Kaiāulu parameterizes the pipeline.</a:t>
            </a:r>
          </a:p>
        </p:txBody>
      </p:sp>
      <p:sp>
        <p:nvSpPr>
          <p:cNvPr id="449" name="Create a visual hierarchy. Help users navigate the page with titles, subtitles, and subsubtitles">
            <a:extLst>
              <a:ext uri="{FF2B5EF4-FFF2-40B4-BE49-F238E27FC236}">
                <a16:creationId xmlns:a16="http://schemas.microsoft.com/office/drawing/2014/main" id="{DF467604-EF27-2BC5-7E43-5E3736E096E8}"/>
              </a:ext>
            </a:extLst>
          </p:cNvPr>
          <p:cNvSpPr txBox="1"/>
          <p:nvPr/>
        </p:nvSpPr>
        <p:spPr>
          <a:xfrm>
            <a:off x="9368128" y="8255726"/>
            <a:ext cx="4001355" cy="1366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a:spAutoFit/>
          </a:bodyPr>
          <a:lstStyle/>
          <a:p>
            <a:r>
              <a:rPr lang="en-US" sz="1000" b="0" dirty="0"/>
              <a:t>The diagrams above show how the representation of code elements, such as class name and variables, impacts the relative positions of files in a UMAP projection. Each representation emphasizes different aspects of the code, resulting in varied groupings and relationships.</a:t>
            </a:r>
          </a:p>
          <a:p>
            <a:r>
              <a:rPr lang="en-US" sz="1000" b="0" dirty="0"/>
              <a:t>This variability demonstrates the importance of selecting the appropriate representation for the specific insights required. By choosing different code elements, similarity analysis can be tailored to answer diverse research questions.</a:t>
            </a:r>
          </a:p>
        </p:txBody>
      </p:sp>
      <p:sp>
        <p:nvSpPr>
          <p:cNvPr id="642" name="Thank you for making a new cheatsheet for R! These cheatsheets have an important job:">
            <a:extLst>
              <a:ext uri="{FF2B5EF4-FFF2-40B4-BE49-F238E27FC236}">
                <a16:creationId xmlns:a16="http://schemas.microsoft.com/office/drawing/2014/main" id="{0F6B924C-2507-8BC4-FFE8-86E59A773E5D}"/>
              </a:ext>
            </a:extLst>
          </p:cNvPr>
          <p:cNvSpPr txBox="1"/>
          <p:nvPr/>
        </p:nvSpPr>
        <p:spPr>
          <a:xfrm>
            <a:off x="279288" y="1701181"/>
            <a:ext cx="4264736" cy="958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lIns="0" tIns="0" rIns="0" bIns="0">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a:lstStyle>
          <a:p>
            <a:pPr>
              <a:lnSpc>
                <a:spcPct val="90000"/>
              </a:lnSpc>
              <a:spcBef>
                <a:spcPts val="0"/>
              </a:spcBef>
              <a:buClr>
                <a:schemeClr val="accent4">
                  <a:hueOff val="384618"/>
                  <a:satOff val="3869"/>
                  <a:lumOff val="5802"/>
                </a:schemeClr>
              </a:buClr>
              <a:defRPr b="0">
                <a:solidFill>
                  <a:srgbClr val="000000"/>
                </a:solidFill>
              </a:defRPr>
            </a:pPr>
            <a:r>
              <a:rPr lang="en-US" sz="1000" b="0" i="0" dirty="0">
                <a:solidFill>
                  <a:srgbClr val="444746"/>
                </a:solidFill>
                <a:effectLst/>
                <a:latin typeface="Source Sans Pro" panose="020B0503030403020204" pitchFamily="34" charset="0"/>
                <a:ea typeface="Source Sans Pro" panose="020B0503030403020204" pitchFamily="34" charset="0"/>
              </a:rPr>
              <a:t>Files can be represented differently depending on how we subset their content, such as functions, class names, variables, or documentation. These representations shape the way files are similar to one another, as selected code snippets emphasize different semantic relationships between files. This cheat sheet describes how to use </a:t>
            </a:r>
            <a:r>
              <a:rPr lang="en-US" sz="1000" b="0" i="0" u="none" strike="noStrike" dirty="0">
                <a:solidFill>
                  <a:srgbClr val="000000"/>
                </a:solidFill>
                <a:effectLst/>
                <a:latin typeface="Source Sans Pro" panose="020B0503030403020204" pitchFamily="34" charset="0"/>
                <a:ea typeface="Source Sans Pro" panose="020B0503030403020204" pitchFamily="34" charset="0"/>
              </a:rPr>
              <a:t>Kaiāulu</a:t>
            </a:r>
            <a:r>
              <a:rPr lang="en-US" sz="1000" b="0" i="0" dirty="0">
                <a:solidFill>
                  <a:srgbClr val="444746"/>
                </a:solidFill>
                <a:effectLst/>
                <a:latin typeface="Source Sans Pro" panose="020B0503030403020204" pitchFamily="34" charset="0"/>
                <a:ea typeface="Source Sans Pro" panose="020B0503030403020204" pitchFamily="34" charset="0"/>
              </a:rPr>
              <a:t> to represent source code differently for semantic similarity.</a:t>
            </a:r>
            <a:endParaRPr lang="en-US" sz="1000" dirty="0">
              <a:latin typeface="Source Sans Pro" panose="020B0503030403020204" pitchFamily="34" charset="0"/>
              <a:ea typeface="Source Sans Pro" panose="020B0503030403020204" pitchFamily="34" charset="0"/>
            </a:endParaRPr>
          </a:p>
        </p:txBody>
      </p:sp>
      <p:sp>
        <p:nvSpPr>
          <p:cNvPr id="643" name="TextBox 642">
            <a:extLst>
              <a:ext uri="{FF2B5EF4-FFF2-40B4-BE49-F238E27FC236}">
                <a16:creationId xmlns:a16="http://schemas.microsoft.com/office/drawing/2014/main" id="{960C4FEA-58FE-20C3-557E-82D93562E955}"/>
              </a:ext>
            </a:extLst>
          </p:cNvPr>
          <p:cNvSpPr txBox="1"/>
          <p:nvPr/>
        </p:nvSpPr>
        <p:spPr>
          <a:xfrm>
            <a:off x="209663" y="7893931"/>
            <a:ext cx="4301101" cy="21107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r>
              <a:rPr lang="en-US" sz="1000" b="0" dirty="0"/>
              <a:t>Query functions: Kaiāulu provides an API for extracting different portions of source code files as structured tables. These representations include variable names, function names, documentation, and more, each capturing specific file elements. Using these tables, we can analyze and transform code into selected representations for further processing.</a:t>
            </a:r>
          </a:p>
          <a:p>
            <a:endParaRPr lang="en-US" sz="1000" b="0" dirty="0"/>
          </a:p>
          <a:p>
            <a:r>
              <a:rPr lang="en-US" sz="1000" b="0" dirty="0">
                <a:solidFill>
                  <a:schemeClr val="accent1"/>
                </a:solidFill>
              </a:rPr>
              <a:t>query_src_text_class_names(): </a:t>
            </a:r>
            <a:r>
              <a:rPr lang="en-US" sz="1000" b="0" dirty="0"/>
              <a:t>outputs a table of with a class names column, and a file paths column.</a:t>
            </a:r>
          </a:p>
          <a:p>
            <a:r>
              <a:rPr lang="en-US" sz="1000" b="0" dirty="0">
                <a:solidFill>
                  <a:schemeClr val="accent4"/>
                </a:solidFill>
              </a:rPr>
              <a:t>query_src_text_namespace(): </a:t>
            </a:r>
            <a:r>
              <a:rPr lang="en-US" sz="1000" b="0" dirty="0"/>
              <a:t>outputs a table with a namespaces, and a file paths column. </a:t>
            </a:r>
          </a:p>
          <a:p>
            <a:endParaRPr lang="en-US" sz="1000" b="0" dirty="0"/>
          </a:p>
          <a:p>
            <a:r>
              <a:rPr lang="en-US" sz="1000" b="0" dirty="0"/>
              <a:t>Relevant Notebook: syntax_extractor.Rmd</a:t>
            </a:r>
          </a:p>
        </p:txBody>
      </p:sp>
      <p:sp>
        <p:nvSpPr>
          <p:cNvPr id="649" name="TextBox 648">
            <a:extLst>
              <a:ext uri="{FF2B5EF4-FFF2-40B4-BE49-F238E27FC236}">
                <a16:creationId xmlns:a16="http://schemas.microsoft.com/office/drawing/2014/main" id="{F5BE7755-82E7-C507-84B3-2022510641E1}"/>
              </a:ext>
            </a:extLst>
          </p:cNvPr>
          <p:cNvSpPr txBox="1"/>
          <p:nvPr/>
        </p:nvSpPr>
        <p:spPr>
          <a:xfrm>
            <a:off x="4729943" y="4104578"/>
            <a:ext cx="4301101" cy="1418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r>
              <a:rPr lang="en-US" sz="1000" b="0" dirty="0">
                <a:solidFill>
                  <a:schemeClr val="accent6"/>
                </a:solidFill>
              </a:rPr>
              <a:t>src_content_parser.R: </a:t>
            </a:r>
            <a:r>
              <a:rPr lang="en-US" sz="1000" b="0" dirty="0">
                <a:solidFill>
                  <a:schemeClr val="bg2">
                    <a:lumMod val="10000"/>
                  </a:schemeClr>
                </a:solidFill>
              </a:rPr>
              <a:t>serves as the main entry point for querying. It takes a flag specifying the query type (e.g., --class-names, --variables) and calls the associated query function. The annotated file is passed as a parameter, determining the contents to be queried.</a:t>
            </a:r>
          </a:p>
          <a:p>
            <a:endParaRPr lang="en-US" sz="1000" b="0" dirty="0">
              <a:solidFill>
                <a:schemeClr val="bg2">
                  <a:lumMod val="10000"/>
                </a:schemeClr>
              </a:solidFill>
            </a:endParaRPr>
          </a:p>
          <a:p>
            <a:r>
              <a:rPr lang="en-US" sz="1000" b="0" dirty="0">
                <a:solidFill>
                  <a:schemeClr val="accent6"/>
                </a:solidFill>
              </a:rPr>
              <a:t>query_* scripts: </a:t>
            </a:r>
            <a:r>
              <a:rPr lang="en-US" sz="1000" b="0" dirty="0">
                <a:solidFill>
                  <a:schemeClr val="bg2">
                    <a:lumMod val="10000"/>
                  </a:schemeClr>
                </a:solidFill>
              </a:rPr>
              <a:t>implement the logic for specific types of queries, such as extracting class names or variables. Each query focuses on a particular aspect of the code representation.</a:t>
            </a:r>
          </a:p>
        </p:txBody>
      </p:sp>
      <p:sp>
        <p:nvSpPr>
          <p:cNvPr id="658" name="TextBox 657">
            <a:extLst>
              <a:ext uri="{FF2B5EF4-FFF2-40B4-BE49-F238E27FC236}">
                <a16:creationId xmlns:a16="http://schemas.microsoft.com/office/drawing/2014/main" id="{4908F230-B283-868B-9115-05863F206645}"/>
              </a:ext>
            </a:extLst>
          </p:cNvPr>
          <p:cNvSpPr txBox="1"/>
          <p:nvPr/>
        </p:nvSpPr>
        <p:spPr>
          <a:xfrm>
            <a:off x="234521" y="4731221"/>
            <a:ext cx="4301101" cy="8027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a:lnSpc>
                <a:spcPct val="90000"/>
              </a:lnSpc>
              <a:spcBef>
                <a:spcPts val="0"/>
              </a:spcBef>
              <a:buClr>
                <a:schemeClr val="accent4">
                  <a:hueOff val="384618"/>
                  <a:satOff val="3869"/>
                  <a:lumOff val="5802"/>
                </a:schemeClr>
              </a:buClr>
              <a:defRPr b="0">
                <a:solidFill>
                  <a:srgbClr val="000000"/>
                </a:solidFill>
              </a:defRPr>
            </a:pPr>
            <a:r>
              <a:rPr lang="en-US" sz="1000" dirty="0">
                <a:solidFill>
                  <a:schemeClr val="accent2"/>
                </a:solidFill>
              </a:rPr>
              <a:t>annotate_src_text(): </a:t>
            </a:r>
            <a:r>
              <a:rPr lang="en-US" sz="1000" dirty="0">
                <a:solidFill>
                  <a:schemeClr val="bg2">
                    <a:lumMod val="10000"/>
                  </a:schemeClr>
                </a:solidFill>
              </a:rPr>
              <a:t>generates an annotated XML file.</a:t>
            </a:r>
          </a:p>
          <a:p>
            <a:pPr>
              <a:lnSpc>
                <a:spcPct val="90000"/>
              </a:lnSpc>
              <a:spcBef>
                <a:spcPts val="0"/>
              </a:spcBef>
              <a:buClr>
                <a:schemeClr val="accent4">
                  <a:hueOff val="384618"/>
                  <a:satOff val="3869"/>
                  <a:lumOff val="5802"/>
                </a:schemeClr>
              </a:buClr>
              <a:defRPr b="0">
                <a:solidFill>
                  <a:srgbClr val="000000"/>
                </a:solidFill>
              </a:defRPr>
            </a:pPr>
            <a:endParaRPr lang="en-US" sz="1000" dirty="0">
              <a:solidFill>
                <a:schemeClr val="bg2">
                  <a:lumMod val="10000"/>
                </a:schemeClr>
              </a:solidFill>
            </a:endParaRPr>
          </a:p>
          <a:p>
            <a:pPr>
              <a:lnSpc>
                <a:spcPct val="90000"/>
              </a:lnSpc>
              <a:spcBef>
                <a:spcPts val="0"/>
              </a:spcBef>
              <a:buClr>
                <a:schemeClr val="accent4">
                  <a:hueOff val="384618"/>
                  <a:satOff val="3869"/>
                  <a:lumOff val="5802"/>
                </a:schemeClr>
              </a:buClr>
              <a:defRPr b="0">
                <a:solidFill>
                  <a:srgbClr val="000000"/>
                </a:solidFill>
              </a:defRPr>
            </a:pPr>
            <a:r>
              <a:rPr lang="en-US" sz="1000" dirty="0">
                <a:solidFill>
                  <a:schemeClr val="bg2">
                    <a:lumMod val="10000"/>
                  </a:schemeClr>
                </a:solidFill>
              </a:rPr>
              <a:t>XPath queries are used to query the annotated file, and output a table of filenames and the source code element being queried (variable names, function names, file class documentation, etc.)</a:t>
            </a:r>
          </a:p>
        </p:txBody>
      </p:sp>
      <p:pic>
        <p:nvPicPr>
          <p:cNvPr id="661" name="Picture 660" descr="A screenshot of a whiteboard with blue and orange dots&#10;&#10;Description automatically generated">
            <a:extLst>
              <a:ext uri="{FF2B5EF4-FFF2-40B4-BE49-F238E27FC236}">
                <a16:creationId xmlns:a16="http://schemas.microsoft.com/office/drawing/2014/main" id="{8A3B6C42-067C-EAB4-99B6-73FE6B73BFE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82348" y="2425034"/>
            <a:ext cx="4197389" cy="5579299"/>
          </a:xfrm>
          <a:prstGeom prst="rect">
            <a:avLst/>
          </a:prstGeom>
        </p:spPr>
      </p:pic>
      <p:pic>
        <p:nvPicPr>
          <p:cNvPr id="665" name="Picture 664" descr="A screenshot of a computer&#10;&#10;Description automatically generated">
            <a:extLst>
              <a:ext uri="{FF2B5EF4-FFF2-40B4-BE49-F238E27FC236}">
                <a16:creationId xmlns:a16="http://schemas.microsoft.com/office/drawing/2014/main" id="{1904AB85-6425-6921-C21A-F001A94C2B8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692379" y="2529001"/>
            <a:ext cx="4114800" cy="1371600"/>
          </a:xfrm>
          <a:prstGeom prst="rect">
            <a:avLst/>
          </a:prstGeom>
        </p:spPr>
      </p:pic>
      <p:pic>
        <p:nvPicPr>
          <p:cNvPr id="667" name="Picture 666">
            <a:extLst>
              <a:ext uri="{FF2B5EF4-FFF2-40B4-BE49-F238E27FC236}">
                <a16:creationId xmlns:a16="http://schemas.microsoft.com/office/drawing/2014/main" id="{FE6F5D60-AB30-3AC7-80B5-9A1D26F1972A}"/>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p:blipFill>
        <p:spPr>
          <a:xfrm>
            <a:off x="4636116" y="7381879"/>
            <a:ext cx="4361852" cy="778693"/>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0E9E0982-F6CA-A6BC-06BF-9980A7771CF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09663" y="5617583"/>
            <a:ext cx="4104458" cy="2206987"/>
          </a:xfrm>
          <a:prstGeom prst="rect">
            <a:avLst/>
          </a:prstGeom>
        </p:spPr>
      </p:pic>
    </p:spTree>
    <p:extLst>
      <p:ext uri="{BB962C8B-B14F-4D97-AF65-F5344CB8AC3E}">
        <p14:creationId xmlns:p14="http://schemas.microsoft.com/office/powerpoint/2010/main" val="130875114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Cmd Terminal with solid fill">
            <a:extLst>
              <a:ext uri="{FF2B5EF4-FFF2-40B4-BE49-F238E27FC236}">
                <a16:creationId xmlns:a16="http://schemas.microsoft.com/office/drawing/2014/main" id="{9E811BBC-D707-C10B-1A97-F2C1B94E91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8024" y="851036"/>
            <a:ext cx="455550" cy="455550"/>
          </a:xfrm>
          <a:prstGeom prst="rect">
            <a:avLst/>
          </a:prstGeom>
        </p:spPr>
      </p:pic>
      <p:pic>
        <p:nvPicPr>
          <p:cNvPr id="5" name="Graphic 4" descr="Paper outline">
            <a:extLst>
              <a:ext uri="{FF2B5EF4-FFF2-40B4-BE49-F238E27FC236}">
                <a16:creationId xmlns:a16="http://schemas.microsoft.com/office/drawing/2014/main" id="{FF56C375-B604-A113-782C-B0B6509217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86564" y="1064026"/>
            <a:ext cx="519800" cy="519800"/>
          </a:xfrm>
          <a:prstGeom prst="rect">
            <a:avLst/>
          </a:prstGeom>
        </p:spPr>
      </p:pic>
      <p:sp>
        <p:nvSpPr>
          <p:cNvPr id="6" name="TextBox 5">
            <a:extLst>
              <a:ext uri="{FF2B5EF4-FFF2-40B4-BE49-F238E27FC236}">
                <a16:creationId xmlns:a16="http://schemas.microsoft.com/office/drawing/2014/main" id="{0FF4EF42-7895-730A-6D62-48E89E9E7122}"/>
              </a:ext>
            </a:extLst>
          </p:cNvPr>
          <p:cNvSpPr txBox="1"/>
          <p:nvPr/>
        </p:nvSpPr>
        <p:spPr>
          <a:xfrm>
            <a:off x="2752724" y="1217685"/>
            <a:ext cx="401007" cy="215444"/>
          </a:xfrm>
          <a:prstGeom prst="rect">
            <a:avLst/>
          </a:prstGeom>
          <a:noFill/>
        </p:spPr>
        <p:txBody>
          <a:bodyPr wrap="square" rtlCol="0">
            <a:spAutoFit/>
          </a:bodyPr>
          <a:lstStyle/>
          <a:p>
            <a:r>
              <a:rPr lang="en-US" sz="800" dirty="0"/>
              <a:t>.xml</a:t>
            </a:r>
          </a:p>
        </p:txBody>
      </p:sp>
      <p:sp>
        <p:nvSpPr>
          <p:cNvPr id="7" name="Rectangle 6">
            <a:extLst>
              <a:ext uri="{FF2B5EF4-FFF2-40B4-BE49-F238E27FC236}">
                <a16:creationId xmlns:a16="http://schemas.microsoft.com/office/drawing/2014/main" id="{656EB7B4-5002-CAB1-3BB8-98C795CDD049}"/>
              </a:ext>
            </a:extLst>
          </p:cNvPr>
          <p:cNvSpPr/>
          <p:nvPr/>
        </p:nvSpPr>
        <p:spPr>
          <a:xfrm>
            <a:off x="2723430" y="778603"/>
            <a:ext cx="2867374" cy="1080642"/>
          </a:xfrm>
          <a:prstGeom prst="rect">
            <a:avLst/>
          </a:prstGeom>
          <a:noFill/>
          <a:ln w="25400" cap="flat">
            <a:solidFill>
              <a:schemeClr val="accent6"/>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pic>
        <p:nvPicPr>
          <p:cNvPr id="8" name="Graphic 7" descr="Paper outline">
            <a:extLst>
              <a:ext uri="{FF2B5EF4-FFF2-40B4-BE49-F238E27FC236}">
                <a16:creationId xmlns:a16="http://schemas.microsoft.com/office/drawing/2014/main" id="{0AD93164-B635-7D0F-03ED-1194C833303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47924" y="1045559"/>
            <a:ext cx="598022" cy="598022"/>
          </a:xfrm>
          <a:prstGeom prst="rect">
            <a:avLst/>
          </a:prstGeom>
        </p:spPr>
      </p:pic>
      <p:sp>
        <p:nvSpPr>
          <p:cNvPr id="9" name="TextBox 8">
            <a:extLst>
              <a:ext uri="{FF2B5EF4-FFF2-40B4-BE49-F238E27FC236}">
                <a16:creationId xmlns:a16="http://schemas.microsoft.com/office/drawing/2014/main" id="{86153175-A776-D35E-C930-17AB383E6F6E}"/>
              </a:ext>
            </a:extLst>
          </p:cNvPr>
          <p:cNvSpPr txBox="1"/>
          <p:nvPr/>
        </p:nvSpPr>
        <p:spPr>
          <a:xfrm>
            <a:off x="1569041" y="1578418"/>
            <a:ext cx="1034401" cy="2589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800" b="0" dirty="0">
                <a:solidFill>
                  <a:schemeClr val="accent6"/>
                </a:solidFill>
              </a:rPr>
              <a:t>s</a:t>
            </a:r>
            <a:r>
              <a:rPr kumimoji="0" lang="en-US" sz="800" b="0" i="0" u="none" strike="noStrike" cap="none" spc="0" normalizeH="0" baseline="0" dirty="0">
                <a:ln>
                  <a:noFill/>
                </a:ln>
                <a:solidFill>
                  <a:schemeClr val="accent6"/>
                </a:solidFill>
                <a:effectLst/>
                <a:uFillTx/>
                <a:sym typeface="Source Sans Pro"/>
              </a:rPr>
              <a:t>rc_content_parser</a:t>
            </a:r>
            <a:r>
              <a:rPr lang="en-US" sz="800" b="0" dirty="0">
                <a:solidFill>
                  <a:schemeClr val="accent6"/>
                </a:solidFill>
              </a:rPr>
              <a:t>.R</a:t>
            </a:r>
            <a:endParaRPr kumimoji="0" lang="en-US" sz="800" b="0" i="0" u="none" strike="noStrike" cap="none" spc="0" normalizeH="0" baseline="0" dirty="0">
              <a:ln>
                <a:noFill/>
              </a:ln>
              <a:solidFill>
                <a:schemeClr val="accent6"/>
              </a:solidFill>
              <a:effectLst/>
              <a:uFillTx/>
              <a:sym typeface="Source Sans Pro"/>
            </a:endParaRPr>
          </a:p>
        </p:txBody>
      </p:sp>
      <p:cxnSp>
        <p:nvCxnSpPr>
          <p:cNvPr id="10" name="Straight Arrow Connector 9">
            <a:extLst>
              <a:ext uri="{FF2B5EF4-FFF2-40B4-BE49-F238E27FC236}">
                <a16:creationId xmlns:a16="http://schemas.microsoft.com/office/drawing/2014/main" id="{9A0FD120-1A19-A1B1-56E9-D37B6014F540}"/>
              </a:ext>
            </a:extLst>
          </p:cNvPr>
          <p:cNvCxnSpPr>
            <a:cxnSpLocks/>
          </p:cNvCxnSpPr>
          <p:nvPr/>
        </p:nvCxnSpPr>
        <p:spPr>
          <a:xfrm flipV="1">
            <a:off x="3143910" y="1345084"/>
            <a:ext cx="361570" cy="1"/>
          </a:xfrm>
          <a:prstGeom prst="straightConnector1">
            <a:avLst/>
          </a:prstGeom>
          <a:ln w="12700">
            <a:tailEnd type="triangle"/>
          </a:ln>
          <a:effectLst>
            <a:outerShdw blurRad="38100" dist="25400" sx="1000" sy="1000" rotWithShape="0">
              <a:srgbClr val="000000"/>
            </a:outerShdw>
          </a:effectLst>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F586BEC2-EE16-69E5-877E-D029963C925D}"/>
              </a:ext>
            </a:extLst>
          </p:cNvPr>
          <p:cNvCxnSpPr>
            <a:cxnSpLocks/>
          </p:cNvCxnSpPr>
          <p:nvPr/>
        </p:nvCxnSpPr>
        <p:spPr>
          <a:xfrm flipV="1">
            <a:off x="2283145" y="1373224"/>
            <a:ext cx="361570" cy="1"/>
          </a:xfrm>
          <a:prstGeom prst="straightConnector1">
            <a:avLst/>
          </a:prstGeom>
          <a:ln w="12700">
            <a:tailEnd type="triangle"/>
          </a:ln>
          <a:effectLst>
            <a:outerShdw blurRad="38100" dist="25400" sx="1000" sy="1000" rotWithShape="0">
              <a:srgbClr val="000000"/>
            </a:outerShdw>
          </a:effectLst>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9780751F-776D-E730-C517-71AC71980538}"/>
              </a:ext>
            </a:extLst>
          </p:cNvPr>
          <p:cNvCxnSpPr>
            <a:cxnSpLocks/>
          </p:cNvCxnSpPr>
          <p:nvPr/>
        </p:nvCxnSpPr>
        <p:spPr>
          <a:xfrm flipV="1">
            <a:off x="3885716" y="1345084"/>
            <a:ext cx="361570" cy="1"/>
          </a:xfrm>
          <a:prstGeom prst="straightConnector1">
            <a:avLst/>
          </a:prstGeom>
          <a:ln w="12700">
            <a:tailEnd type="triangle"/>
          </a:ln>
          <a:effectLst>
            <a:outerShdw blurRad="38100" dist="25400" sx="1000" sy="1000" rotWithShape="0">
              <a:srgbClr val="000000"/>
            </a:outerShdw>
          </a:effectLst>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991E1D50-96CA-33AC-64C3-EFF4F4AB5886}"/>
              </a:ext>
            </a:extLst>
          </p:cNvPr>
          <p:cNvSpPr txBox="1"/>
          <p:nvPr/>
        </p:nvSpPr>
        <p:spPr>
          <a:xfrm>
            <a:off x="2719677" y="1864752"/>
            <a:ext cx="712935" cy="2589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800" i="0" u="none" strike="noStrike" cap="none" spc="0" normalizeH="0" baseline="0" dirty="0">
                <a:ln>
                  <a:noFill/>
                </a:ln>
                <a:solidFill>
                  <a:schemeClr val="accent6"/>
                </a:solidFill>
                <a:effectLst/>
                <a:uFillTx/>
                <a:latin typeface="Source Sans Pro"/>
                <a:ea typeface="Source Sans Pro"/>
                <a:cs typeface="Source Sans Pro"/>
                <a:sym typeface="Source Sans Pro"/>
              </a:rPr>
              <a:t>exec/query_*</a:t>
            </a:r>
          </a:p>
        </p:txBody>
      </p:sp>
      <p:sp>
        <p:nvSpPr>
          <p:cNvPr id="14" name="Rectangle 13">
            <a:extLst>
              <a:ext uri="{FF2B5EF4-FFF2-40B4-BE49-F238E27FC236}">
                <a16:creationId xmlns:a16="http://schemas.microsoft.com/office/drawing/2014/main" id="{FDFB628E-C963-69C3-497F-159F0054473E}"/>
              </a:ext>
            </a:extLst>
          </p:cNvPr>
          <p:cNvSpPr/>
          <p:nvPr/>
        </p:nvSpPr>
        <p:spPr>
          <a:xfrm>
            <a:off x="3565621" y="1231550"/>
            <a:ext cx="150364" cy="45719"/>
          </a:xfrm>
          <a:prstGeom prst="rect">
            <a:avLst/>
          </a:prstGeom>
          <a:solidFill>
            <a:schemeClr val="accent4"/>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15" name="Rectangle 14">
            <a:extLst>
              <a:ext uri="{FF2B5EF4-FFF2-40B4-BE49-F238E27FC236}">
                <a16:creationId xmlns:a16="http://schemas.microsoft.com/office/drawing/2014/main" id="{CB218021-A365-992F-19D5-6C15F3739A84}"/>
              </a:ext>
            </a:extLst>
          </p:cNvPr>
          <p:cNvSpPr/>
          <p:nvPr/>
        </p:nvSpPr>
        <p:spPr>
          <a:xfrm>
            <a:off x="3673571" y="1379661"/>
            <a:ext cx="150364" cy="45719"/>
          </a:xfrm>
          <a:prstGeom prst="rect">
            <a:avLst/>
          </a:prstGeom>
          <a:solidFill>
            <a:schemeClr val="accent4"/>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pic>
        <p:nvPicPr>
          <p:cNvPr id="16" name="Graphic 15" descr="Paper outline">
            <a:extLst>
              <a:ext uri="{FF2B5EF4-FFF2-40B4-BE49-F238E27FC236}">
                <a16:creationId xmlns:a16="http://schemas.microsoft.com/office/drawing/2014/main" id="{37ED2474-1110-EBDC-C6AC-17F5520589E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30322" y="1058058"/>
            <a:ext cx="527267" cy="527267"/>
          </a:xfrm>
          <a:prstGeom prst="rect">
            <a:avLst/>
          </a:prstGeom>
        </p:spPr>
      </p:pic>
      <p:graphicFrame>
        <p:nvGraphicFramePr>
          <p:cNvPr id="17" name="Table">
            <a:extLst>
              <a:ext uri="{FF2B5EF4-FFF2-40B4-BE49-F238E27FC236}">
                <a16:creationId xmlns:a16="http://schemas.microsoft.com/office/drawing/2014/main" id="{7DB8013A-0132-CF0C-A7DF-2479E33245E7}"/>
              </a:ext>
            </a:extLst>
          </p:cNvPr>
          <p:cNvGraphicFramePr/>
          <p:nvPr>
            <p:extLst>
              <p:ext uri="{D42A27DB-BD31-4B8C-83A1-F6EECF244321}">
                <p14:modId xmlns:p14="http://schemas.microsoft.com/office/powerpoint/2010/main" val="2556001136"/>
              </p:ext>
            </p:extLst>
          </p:nvPr>
        </p:nvGraphicFramePr>
        <p:xfrm>
          <a:off x="4254635" y="1186374"/>
          <a:ext cx="761162" cy="320040"/>
        </p:xfrm>
        <a:graphic>
          <a:graphicData uri="http://schemas.openxmlformats.org/drawingml/2006/table">
            <a:tbl>
              <a:tblPr firstRow="1">
                <a:tableStyleId>{4C3C2611-4C71-4FC5-86AE-919BDF0F9419}</a:tableStyleId>
              </a:tblPr>
              <a:tblGrid>
                <a:gridCol w="380581">
                  <a:extLst>
                    <a:ext uri="{9D8B030D-6E8A-4147-A177-3AD203B41FA5}">
                      <a16:colId xmlns:a16="http://schemas.microsoft.com/office/drawing/2014/main" val="20000"/>
                    </a:ext>
                  </a:extLst>
                </a:gridCol>
                <a:gridCol w="380581">
                  <a:extLst>
                    <a:ext uri="{9D8B030D-6E8A-4147-A177-3AD203B41FA5}">
                      <a16:colId xmlns:a16="http://schemas.microsoft.com/office/drawing/2014/main" val="20002"/>
                    </a:ext>
                  </a:extLst>
                </a:gridCol>
              </a:tblGrid>
              <a:tr h="77279">
                <a:tc>
                  <a:txBody>
                    <a:bodyPr/>
                    <a:lstStyle/>
                    <a:p>
                      <a:pPr defTabSz="914400">
                        <a:defRPr sz="700" b="0">
                          <a:latin typeface="+mj-lt"/>
                          <a:ea typeface="+mj-ea"/>
                          <a:cs typeface="+mj-cs"/>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C1C0"/>
                    </a:solidFill>
                  </a:tcPr>
                </a:tc>
                <a:tc>
                  <a:txBody>
                    <a:bodyPr/>
                    <a:lstStyle/>
                    <a:p>
                      <a:pPr defTabSz="914400">
                        <a:defRPr sz="700" b="0">
                          <a:latin typeface="+mj-lt"/>
                          <a:ea typeface="+mj-ea"/>
                          <a:cs typeface="+mj-cs"/>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C1C0"/>
                    </a:solidFill>
                  </a:tcPr>
                </a:tc>
                <a:extLst>
                  <a:ext uri="{0D108BD9-81ED-4DB2-BD59-A6C34878D82A}">
                    <a16:rowId xmlns:a16="http://schemas.microsoft.com/office/drawing/2014/main" val="10000"/>
                  </a:ext>
                </a:extLst>
              </a:tr>
              <a:tr h="77279">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extLst>
                  <a:ext uri="{0D108BD9-81ED-4DB2-BD59-A6C34878D82A}">
                    <a16:rowId xmlns:a16="http://schemas.microsoft.com/office/drawing/2014/main" val="10001"/>
                  </a:ext>
                </a:extLst>
              </a:tr>
              <a:tr h="77279">
                <a:tc>
                  <a:txBody>
                    <a:bodyPr/>
                    <a:lstStyle/>
                    <a:p>
                      <a:pPr defTabSz="914400">
                        <a:defRPr sz="700">
                          <a:sym typeface="Source Sans Pro Regular"/>
                        </a:defRPr>
                      </a:pPr>
                      <a:endParaRPr>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4C6780B7-4757-8F0D-0A45-C3EE5B47A003}"/>
              </a:ext>
            </a:extLst>
          </p:cNvPr>
          <p:cNvSpPr/>
          <p:nvPr/>
        </p:nvSpPr>
        <p:spPr>
          <a:xfrm>
            <a:off x="4649612" y="1305935"/>
            <a:ext cx="356712" cy="82432"/>
          </a:xfrm>
          <a:prstGeom prst="rect">
            <a:avLst/>
          </a:prstGeom>
          <a:solidFill>
            <a:schemeClr val="accent4"/>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19" name="Rectangle 18">
            <a:extLst>
              <a:ext uri="{FF2B5EF4-FFF2-40B4-BE49-F238E27FC236}">
                <a16:creationId xmlns:a16="http://schemas.microsoft.com/office/drawing/2014/main" id="{0CE12C96-7C84-4F10-C6D3-6F207E69EBFA}"/>
              </a:ext>
            </a:extLst>
          </p:cNvPr>
          <p:cNvSpPr/>
          <p:nvPr/>
        </p:nvSpPr>
        <p:spPr>
          <a:xfrm>
            <a:off x="4649598" y="1406682"/>
            <a:ext cx="356712" cy="82432"/>
          </a:xfrm>
          <a:prstGeom prst="rect">
            <a:avLst/>
          </a:prstGeom>
          <a:solidFill>
            <a:schemeClr val="accent4"/>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0" name="TextBox 19">
            <a:extLst>
              <a:ext uri="{FF2B5EF4-FFF2-40B4-BE49-F238E27FC236}">
                <a16:creationId xmlns:a16="http://schemas.microsoft.com/office/drawing/2014/main" id="{A5495DE4-0EC7-9E8E-C11C-CE3FDAC283D5}"/>
              </a:ext>
            </a:extLst>
          </p:cNvPr>
          <p:cNvSpPr txBox="1"/>
          <p:nvPr/>
        </p:nvSpPr>
        <p:spPr>
          <a:xfrm>
            <a:off x="4216777" y="1229812"/>
            <a:ext cx="456454"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example.java</a:t>
            </a:r>
          </a:p>
        </p:txBody>
      </p:sp>
      <p:sp>
        <p:nvSpPr>
          <p:cNvPr id="21" name="TextBox 20">
            <a:extLst>
              <a:ext uri="{FF2B5EF4-FFF2-40B4-BE49-F238E27FC236}">
                <a16:creationId xmlns:a16="http://schemas.microsoft.com/office/drawing/2014/main" id="{9A7E6E3C-04AD-A046-E516-DEF7088064A5}"/>
              </a:ext>
            </a:extLst>
          </p:cNvPr>
          <p:cNvSpPr txBox="1"/>
          <p:nvPr/>
        </p:nvSpPr>
        <p:spPr>
          <a:xfrm>
            <a:off x="4220411" y="1336610"/>
            <a:ext cx="456454"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example.java</a:t>
            </a:r>
          </a:p>
        </p:txBody>
      </p:sp>
      <p:sp>
        <p:nvSpPr>
          <p:cNvPr id="22" name="TextBox 21">
            <a:extLst>
              <a:ext uri="{FF2B5EF4-FFF2-40B4-BE49-F238E27FC236}">
                <a16:creationId xmlns:a16="http://schemas.microsoft.com/office/drawing/2014/main" id="{6DBF70BD-ADBF-A49F-CF37-FA5677FE61CD}"/>
              </a:ext>
            </a:extLst>
          </p:cNvPr>
          <p:cNvSpPr txBox="1"/>
          <p:nvPr/>
        </p:nvSpPr>
        <p:spPr>
          <a:xfrm>
            <a:off x="5128007" y="855807"/>
            <a:ext cx="413174" cy="2127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500" i="0" u="none" strike="noStrike" cap="none" spc="0" normalizeH="0" baseline="0" dirty="0">
                <a:ln>
                  <a:noFill/>
                </a:ln>
                <a:solidFill>
                  <a:schemeClr val="accent4"/>
                </a:solidFill>
                <a:effectLst/>
                <a:uFillTx/>
                <a:latin typeface="Source Sans Pro"/>
                <a:ea typeface="Source Sans Pro"/>
                <a:cs typeface="Source Sans Pro"/>
                <a:sym typeface="Source Sans Pro"/>
              </a:rPr>
              <a:t>--variables</a:t>
            </a:r>
          </a:p>
        </p:txBody>
      </p:sp>
      <p:cxnSp>
        <p:nvCxnSpPr>
          <p:cNvPr id="23" name="Straight Connector 22">
            <a:extLst>
              <a:ext uri="{FF2B5EF4-FFF2-40B4-BE49-F238E27FC236}">
                <a16:creationId xmlns:a16="http://schemas.microsoft.com/office/drawing/2014/main" id="{342E9B9A-16AF-46D1-2448-ABE4B3611952}"/>
              </a:ext>
            </a:extLst>
          </p:cNvPr>
          <p:cNvCxnSpPr>
            <a:cxnSpLocks/>
          </p:cNvCxnSpPr>
          <p:nvPr/>
        </p:nvCxnSpPr>
        <p:spPr>
          <a:xfrm>
            <a:off x="5097604" y="777749"/>
            <a:ext cx="0" cy="1067963"/>
          </a:xfrm>
          <a:prstGeom prst="line">
            <a:avLst/>
          </a:prstGeom>
          <a:noFill/>
          <a:ln w="25400" cap="flat">
            <a:solidFill>
              <a:schemeClr val="accent6"/>
            </a:solidFill>
            <a:prstDash val="solid"/>
            <a:miter lim="400000"/>
          </a:ln>
          <a:effectLst>
            <a:outerShdw blurRad="38100" dist="25400" dir="5400000" algn="ctr"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E6F7C49A-7555-6D2D-0E06-269A74C357C4}"/>
              </a:ext>
            </a:extLst>
          </p:cNvPr>
          <p:cNvCxnSpPr>
            <a:cxnSpLocks/>
          </p:cNvCxnSpPr>
          <p:nvPr/>
        </p:nvCxnSpPr>
        <p:spPr>
          <a:xfrm flipV="1">
            <a:off x="3100626" y="3519990"/>
            <a:ext cx="361570" cy="1"/>
          </a:xfrm>
          <a:prstGeom prst="straightConnector1">
            <a:avLst/>
          </a:prstGeom>
          <a:ln w="12700">
            <a:tailEnd type="triangle"/>
          </a:ln>
          <a:effectLst>
            <a:outerShdw blurRad="38100" dist="25400" sx="1000" sy="1000" rotWithShape="0">
              <a:srgbClr val="000000"/>
            </a:outerShdw>
          </a:effectLst>
        </p:spPr>
        <p:style>
          <a:lnRef idx="2">
            <a:schemeClr val="dk1"/>
          </a:lnRef>
          <a:fillRef idx="0">
            <a:schemeClr val="dk1"/>
          </a:fillRef>
          <a:effectRef idx="1">
            <a:schemeClr val="dk1"/>
          </a:effectRef>
          <a:fontRef idx="minor">
            <a:schemeClr val="tx1"/>
          </a:fontRef>
        </p:style>
      </p:cxnSp>
      <p:sp>
        <p:nvSpPr>
          <p:cNvPr id="25" name="Rectangle 24">
            <a:extLst>
              <a:ext uri="{FF2B5EF4-FFF2-40B4-BE49-F238E27FC236}">
                <a16:creationId xmlns:a16="http://schemas.microsoft.com/office/drawing/2014/main" id="{AEEB4BB4-DE7A-9F53-87FD-A20E83C3E3D9}"/>
              </a:ext>
            </a:extLst>
          </p:cNvPr>
          <p:cNvSpPr/>
          <p:nvPr/>
        </p:nvSpPr>
        <p:spPr>
          <a:xfrm>
            <a:off x="1800569" y="3280799"/>
            <a:ext cx="1248608" cy="471249"/>
          </a:xfrm>
          <a:prstGeom prst="rect">
            <a:avLst/>
          </a:prstGeom>
          <a:noFill/>
          <a:ln w="25400" cap="flat">
            <a:solidFill>
              <a:schemeClr val="accent6"/>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cxnSp>
        <p:nvCxnSpPr>
          <p:cNvPr id="26" name="Straight Connector 25">
            <a:extLst>
              <a:ext uri="{FF2B5EF4-FFF2-40B4-BE49-F238E27FC236}">
                <a16:creationId xmlns:a16="http://schemas.microsoft.com/office/drawing/2014/main" id="{88D56A7B-EAE8-1136-6303-E4F8BCB345F9}"/>
              </a:ext>
            </a:extLst>
          </p:cNvPr>
          <p:cNvCxnSpPr>
            <a:cxnSpLocks/>
          </p:cNvCxnSpPr>
          <p:nvPr/>
        </p:nvCxnSpPr>
        <p:spPr>
          <a:xfrm>
            <a:off x="2756402" y="3279583"/>
            <a:ext cx="0" cy="463479"/>
          </a:xfrm>
          <a:prstGeom prst="line">
            <a:avLst/>
          </a:prstGeom>
          <a:noFill/>
          <a:ln w="25400" cap="flat">
            <a:solidFill>
              <a:schemeClr val="accent6"/>
            </a:solidFill>
            <a:prstDash val="solid"/>
            <a:miter lim="400000"/>
          </a:ln>
          <a:effectLst>
            <a:outerShdw blurRad="38100" dist="25400" dir="5400000" algn="ctr" rotWithShape="0">
              <a:srgbClr val="000000">
                <a:alpha val="50000"/>
              </a:srgbClr>
            </a:outerShdw>
          </a:effectLst>
          <a:sp3d/>
        </p:spPr>
        <p:style>
          <a:lnRef idx="0">
            <a:scrgbClr r="0" g="0" b="0"/>
          </a:lnRef>
          <a:fillRef idx="0">
            <a:scrgbClr r="0" g="0" b="0"/>
          </a:fillRef>
          <a:effectRef idx="0">
            <a:scrgbClr r="0" g="0" b="0"/>
          </a:effectRef>
          <a:fontRef idx="none"/>
        </p:style>
      </p:cxnSp>
      <p:sp>
        <p:nvSpPr>
          <p:cNvPr id="27" name="TextBox 26">
            <a:extLst>
              <a:ext uri="{FF2B5EF4-FFF2-40B4-BE49-F238E27FC236}">
                <a16:creationId xmlns:a16="http://schemas.microsoft.com/office/drawing/2014/main" id="{E3F88776-70B6-7618-5401-809914C8FF0D}"/>
              </a:ext>
            </a:extLst>
          </p:cNvPr>
          <p:cNvSpPr txBox="1"/>
          <p:nvPr/>
        </p:nvSpPr>
        <p:spPr>
          <a:xfrm>
            <a:off x="1784250" y="3725551"/>
            <a:ext cx="712935" cy="2589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800" i="0" u="none" strike="noStrike" cap="none" spc="0" normalizeH="0" baseline="0" dirty="0">
                <a:ln>
                  <a:noFill/>
                </a:ln>
                <a:solidFill>
                  <a:schemeClr val="accent6"/>
                </a:solidFill>
                <a:effectLst/>
                <a:uFillTx/>
                <a:latin typeface="Source Sans Pro"/>
                <a:ea typeface="Source Sans Pro"/>
                <a:cs typeface="Source Sans Pro"/>
                <a:sym typeface="Source Sans Pro"/>
              </a:rPr>
              <a:t>exec/query_*</a:t>
            </a:r>
          </a:p>
        </p:txBody>
      </p:sp>
      <p:graphicFrame>
        <p:nvGraphicFramePr>
          <p:cNvPr id="28" name="Table">
            <a:extLst>
              <a:ext uri="{FF2B5EF4-FFF2-40B4-BE49-F238E27FC236}">
                <a16:creationId xmlns:a16="http://schemas.microsoft.com/office/drawing/2014/main" id="{C6DE0212-F016-DD98-7639-5E65A4A253E9}"/>
              </a:ext>
            </a:extLst>
          </p:cNvPr>
          <p:cNvGraphicFramePr/>
          <p:nvPr>
            <p:extLst>
              <p:ext uri="{D42A27DB-BD31-4B8C-83A1-F6EECF244321}">
                <p14:modId xmlns:p14="http://schemas.microsoft.com/office/powerpoint/2010/main" val="4071796750"/>
              </p:ext>
            </p:extLst>
          </p:nvPr>
        </p:nvGraphicFramePr>
        <p:xfrm>
          <a:off x="3493473" y="3365546"/>
          <a:ext cx="761162" cy="320040"/>
        </p:xfrm>
        <a:graphic>
          <a:graphicData uri="http://schemas.openxmlformats.org/drawingml/2006/table">
            <a:tbl>
              <a:tblPr firstRow="1">
                <a:tableStyleId>{4C3C2611-4C71-4FC5-86AE-919BDF0F9419}</a:tableStyleId>
              </a:tblPr>
              <a:tblGrid>
                <a:gridCol w="380581">
                  <a:extLst>
                    <a:ext uri="{9D8B030D-6E8A-4147-A177-3AD203B41FA5}">
                      <a16:colId xmlns:a16="http://schemas.microsoft.com/office/drawing/2014/main" val="20000"/>
                    </a:ext>
                  </a:extLst>
                </a:gridCol>
                <a:gridCol w="380581">
                  <a:extLst>
                    <a:ext uri="{9D8B030D-6E8A-4147-A177-3AD203B41FA5}">
                      <a16:colId xmlns:a16="http://schemas.microsoft.com/office/drawing/2014/main" val="20002"/>
                    </a:ext>
                  </a:extLst>
                </a:gridCol>
              </a:tblGrid>
              <a:tr h="77279">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extLst>
                  <a:ext uri="{0D108BD9-81ED-4DB2-BD59-A6C34878D82A}">
                    <a16:rowId xmlns:a16="http://schemas.microsoft.com/office/drawing/2014/main" val="10001"/>
                  </a:ext>
                </a:extLst>
              </a:tr>
              <a:tr h="77279">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2"/>
                  </a:ext>
                </a:extLst>
              </a:tr>
              <a:tr h="77279">
                <a:tc>
                  <a:txBody>
                    <a:bodyPr/>
                    <a:lstStyle/>
                    <a:p>
                      <a:pPr defTabSz="914400">
                        <a:defRPr sz="700">
                          <a:sym typeface="Source Sans Pro Regular"/>
                        </a:defRPr>
                      </a:pPr>
                      <a:endParaRPr>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extLst>
                  <a:ext uri="{0D108BD9-81ED-4DB2-BD59-A6C34878D82A}">
                    <a16:rowId xmlns:a16="http://schemas.microsoft.com/office/drawing/2014/main" val="10003"/>
                  </a:ext>
                </a:extLst>
              </a:tr>
            </a:tbl>
          </a:graphicData>
        </a:graphic>
      </p:graphicFrame>
      <p:sp>
        <p:nvSpPr>
          <p:cNvPr id="29" name="Rectangle 28">
            <a:extLst>
              <a:ext uri="{FF2B5EF4-FFF2-40B4-BE49-F238E27FC236}">
                <a16:creationId xmlns:a16="http://schemas.microsoft.com/office/drawing/2014/main" id="{2A7B5B9A-0CA3-7405-C298-F92EE9C254CF}"/>
              </a:ext>
            </a:extLst>
          </p:cNvPr>
          <p:cNvSpPr/>
          <p:nvPr/>
        </p:nvSpPr>
        <p:spPr>
          <a:xfrm>
            <a:off x="3888450" y="3485107"/>
            <a:ext cx="356712" cy="82432"/>
          </a:xfrm>
          <a:prstGeom prst="rect">
            <a:avLst/>
          </a:prstGeom>
          <a:solidFill>
            <a:schemeClr val="accent4"/>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0" name="Rectangle 29">
            <a:extLst>
              <a:ext uri="{FF2B5EF4-FFF2-40B4-BE49-F238E27FC236}">
                <a16:creationId xmlns:a16="http://schemas.microsoft.com/office/drawing/2014/main" id="{D238F6EC-30F5-D635-5027-E90C2678D008}"/>
              </a:ext>
            </a:extLst>
          </p:cNvPr>
          <p:cNvSpPr/>
          <p:nvPr/>
        </p:nvSpPr>
        <p:spPr>
          <a:xfrm>
            <a:off x="3888436" y="3583193"/>
            <a:ext cx="356712" cy="82432"/>
          </a:xfrm>
          <a:prstGeom prst="rect">
            <a:avLst/>
          </a:prstGeom>
          <a:solidFill>
            <a:schemeClr val="accent4"/>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1" name="TextBox 30">
            <a:extLst>
              <a:ext uri="{FF2B5EF4-FFF2-40B4-BE49-F238E27FC236}">
                <a16:creationId xmlns:a16="http://schemas.microsoft.com/office/drawing/2014/main" id="{D63701D1-7695-D738-D565-11E09AD24A45}"/>
              </a:ext>
            </a:extLst>
          </p:cNvPr>
          <p:cNvSpPr txBox="1"/>
          <p:nvPr/>
        </p:nvSpPr>
        <p:spPr>
          <a:xfrm>
            <a:off x="3464205" y="3408984"/>
            <a:ext cx="456454"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example.java</a:t>
            </a:r>
          </a:p>
        </p:txBody>
      </p:sp>
      <p:sp>
        <p:nvSpPr>
          <p:cNvPr id="32" name="TextBox 31">
            <a:extLst>
              <a:ext uri="{FF2B5EF4-FFF2-40B4-BE49-F238E27FC236}">
                <a16:creationId xmlns:a16="http://schemas.microsoft.com/office/drawing/2014/main" id="{3F6E8F07-4DE7-74A0-89F2-40502F3B260B}"/>
              </a:ext>
            </a:extLst>
          </p:cNvPr>
          <p:cNvSpPr txBox="1"/>
          <p:nvPr/>
        </p:nvSpPr>
        <p:spPr>
          <a:xfrm>
            <a:off x="3464760" y="3513121"/>
            <a:ext cx="456454"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example.java</a:t>
            </a:r>
          </a:p>
        </p:txBody>
      </p:sp>
      <p:graphicFrame>
        <p:nvGraphicFramePr>
          <p:cNvPr id="33" name="Table">
            <a:extLst>
              <a:ext uri="{FF2B5EF4-FFF2-40B4-BE49-F238E27FC236}">
                <a16:creationId xmlns:a16="http://schemas.microsoft.com/office/drawing/2014/main" id="{D456021D-879B-F320-F33E-272EAFD13C04}"/>
              </a:ext>
            </a:extLst>
          </p:cNvPr>
          <p:cNvGraphicFramePr/>
          <p:nvPr>
            <p:extLst>
              <p:ext uri="{D42A27DB-BD31-4B8C-83A1-F6EECF244321}">
                <p14:modId xmlns:p14="http://schemas.microsoft.com/office/powerpoint/2010/main" val="582516359"/>
              </p:ext>
            </p:extLst>
          </p:nvPr>
        </p:nvGraphicFramePr>
        <p:xfrm>
          <a:off x="4686756" y="3366503"/>
          <a:ext cx="1152144" cy="320040"/>
        </p:xfrm>
        <a:graphic>
          <a:graphicData uri="http://schemas.openxmlformats.org/drawingml/2006/table">
            <a:tbl>
              <a:tblPr firstRow="1">
                <a:tableStyleId>{4C3C2611-4C71-4FC5-86AE-919BDF0F9419}</a:tableStyleId>
              </a:tblPr>
              <a:tblGrid>
                <a:gridCol w="384048">
                  <a:extLst>
                    <a:ext uri="{9D8B030D-6E8A-4147-A177-3AD203B41FA5}">
                      <a16:colId xmlns:a16="http://schemas.microsoft.com/office/drawing/2014/main" val="20000"/>
                    </a:ext>
                  </a:extLst>
                </a:gridCol>
                <a:gridCol w="384048">
                  <a:extLst>
                    <a:ext uri="{9D8B030D-6E8A-4147-A177-3AD203B41FA5}">
                      <a16:colId xmlns:a16="http://schemas.microsoft.com/office/drawing/2014/main" val="20002"/>
                    </a:ext>
                  </a:extLst>
                </a:gridCol>
                <a:gridCol w="384048">
                  <a:extLst>
                    <a:ext uri="{9D8B030D-6E8A-4147-A177-3AD203B41FA5}">
                      <a16:colId xmlns:a16="http://schemas.microsoft.com/office/drawing/2014/main" val="2728203844"/>
                    </a:ext>
                  </a:extLst>
                </a:gridCol>
              </a:tblGrid>
              <a:tr h="77279">
                <a:tc>
                  <a:txBody>
                    <a:bodyPr/>
                    <a:lstStyle/>
                    <a:p>
                      <a:pPr defTabSz="914400">
                        <a:defRPr sz="700" b="0">
                          <a:latin typeface="+mj-lt"/>
                          <a:ea typeface="+mj-ea"/>
                          <a:cs typeface="+mj-cs"/>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C1C0"/>
                    </a:solidFill>
                  </a:tcPr>
                </a:tc>
                <a:tc>
                  <a:txBody>
                    <a:bodyPr/>
                    <a:lstStyle/>
                    <a:p>
                      <a:pPr defTabSz="914400">
                        <a:defRPr sz="700" b="0">
                          <a:latin typeface="+mj-lt"/>
                          <a:ea typeface="+mj-ea"/>
                          <a:cs typeface="+mj-cs"/>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C1C0"/>
                    </a:solidFill>
                  </a:tcPr>
                </a:tc>
                <a:tc>
                  <a:txBody>
                    <a:bodyPr/>
                    <a:lstStyle/>
                    <a:p>
                      <a:pPr defTabSz="914400">
                        <a:defRPr sz="700" b="0">
                          <a:latin typeface="+mj-lt"/>
                          <a:ea typeface="+mj-ea"/>
                          <a:cs typeface="+mj-cs"/>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C1C0"/>
                    </a:solidFill>
                  </a:tcPr>
                </a:tc>
                <a:extLst>
                  <a:ext uri="{0D108BD9-81ED-4DB2-BD59-A6C34878D82A}">
                    <a16:rowId xmlns:a16="http://schemas.microsoft.com/office/drawing/2014/main" val="10000"/>
                  </a:ext>
                </a:extLst>
              </a:tr>
              <a:tr h="77279">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extLst>
                  <a:ext uri="{0D108BD9-81ED-4DB2-BD59-A6C34878D82A}">
                    <a16:rowId xmlns:a16="http://schemas.microsoft.com/office/drawing/2014/main" val="10001"/>
                  </a:ext>
                </a:extLst>
              </a:tr>
              <a:tr h="77279">
                <a:tc>
                  <a:txBody>
                    <a:bodyPr/>
                    <a:lstStyle/>
                    <a:p>
                      <a:pPr defTabSz="914400">
                        <a:defRPr sz="700">
                          <a:sym typeface="Source Sans Pro Regular"/>
                        </a:defRPr>
                      </a:pPr>
                      <a:endParaRPr>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extLst>
                  <a:ext uri="{0D108BD9-81ED-4DB2-BD59-A6C34878D82A}">
                    <a16:rowId xmlns:a16="http://schemas.microsoft.com/office/drawing/2014/main" val="10003"/>
                  </a:ext>
                </a:extLst>
              </a:tr>
            </a:tbl>
          </a:graphicData>
        </a:graphic>
      </p:graphicFrame>
      <p:sp>
        <p:nvSpPr>
          <p:cNvPr id="36" name="TextBox 35">
            <a:extLst>
              <a:ext uri="{FF2B5EF4-FFF2-40B4-BE49-F238E27FC236}">
                <a16:creationId xmlns:a16="http://schemas.microsoft.com/office/drawing/2014/main" id="{D22A3C90-32F9-891D-5364-0F2757CD1291}"/>
              </a:ext>
            </a:extLst>
          </p:cNvPr>
          <p:cNvSpPr txBox="1"/>
          <p:nvPr/>
        </p:nvSpPr>
        <p:spPr>
          <a:xfrm>
            <a:off x="4653689" y="3402348"/>
            <a:ext cx="456454"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example.java</a:t>
            </a:r>
          </a:p>
        </p:txBody>
      </p:sp>
      <p:sp>
        <p:nvSpPr>
          <p:cNvPr id="37" name="TextBox 36">
            <a:extLst>
              <a:ext uri="{FF2B5EF4-FFF2-40B4-BE49-F238E27FC236}">
                <a16:creationId xmlns:a16="http://schemas.microsoft.com/office/drawing/2014/main" id="{611E5666-D9CF-F7E6-4B4C-162CC73D1A8D}"/>
              </a:ext>
            </a:extLst>
          </p:cNvPr>
          <p:cNvSpPr txBox="1"/>
          <p:nvPr/>
        </p:nvSpPr>
        <p:spPr>
          <a:xfrm>
            <a:off x="4651843" y="3517757"/>
            <a:ext cx="456454"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example.java</a:t>
            </a:r>
          </a:p>
        </p:txBody>
      </p:sp>
      <p:cxnSp>
        <p:nvCxnSpPr>
          <p:cNvPr id="38" name="Straight Arrow Connector 37">
            <a:extLst>
              <a:ext uri="{FF2B5EF4-FFF2-40B4-BE49-F238E27FC236}">
                <a16:creationId xmlns:a16="http://schemas.microsoft.com/office/drawing/2014/main" id="{1A5A3A80-8D6F-932A-B6C8-AF7702105A49}"/>
              </a:ext>
            </a:extLst>
          </p:cNvPr>
          <p:cNvCxnSpPr>
            <a:cxnSpLocks/>
          </p:cNvCxnSpPr>
          <p:nvPr/>
        </p:nvCxnSpPr>
        <p:spPr>
          <a:xfrm flipV="1">
            <a:off x="4280499" y="3523591"/>
            <a:ext cx="361570" cy="1"/>
          </a:xfrm>
          <a:prstGeom prst="straightConnector1">
            <a:avLst/>
          </a:prstGeom>
          <a:ln w="12700">
            <a:tailEnd type="triangle"/>
          </a:ln>
          <a:effectLst>
            <a:outerShdw blurRad="38100" dist="25400" sx="1000" sy="1000" rotWithShape="0">
              <a:srgbClr val="000000"/>
            </a:outerShdw>
          </a:effectLst>
        </p:spPr>
        <p:style>
          <a:lnRef idx="2">
            <a:schemeClr val="dk1"/>
          </a:lnRef>
          <a:fillRef idx="0">
            <a:schemeClr val="dk1"/>
          </a:fillRef>
          <a:effectRef idx="1">
            <a:schemeClr val="dk1"/>
          </a:effectRef>
          <a:fontRef idx="minor">
            <a:schemeClr val="tx1"/>
          </a:fontRef>
        </p:style>
      </p:cxnSp>
      <p:sp>
        <p:nvSpPr>
          <p:cNvPr id="39" name="TextBox 38">
            <a:extLst>
              <a:ext uri="{FF2B5EF4-FFF2-40B4-BE49-F238E27FC236}">
                <a16:creationId xmlns:a16="http://schemas.microsoft.com/office/drawing/2014/main" id="{2CC38B05-360B-F94E-70E7-A08DE5DB7606}"/>
              </a:ext>
            </a:extLst>
          </p:cNvPr>
          <p:cNvSpPr txBox="1"/>
          <p:nvPr/>
        </p:nvSpPr>
        <p:spPr>
          <a:xfrm>
            <a:off x="5423028" y="3410132"/>
            <a:ext cx="456454"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a:ln>
                  <a:noFill/>
                </a:ln>
                <a:solidFill>
                  <a:schemeClr val="accent4"/>
                </a:solidFill>
                <a:effectLst/>
                <a:uFillTx/>
                <a:latin typeface="Source Sans Pro"/>
                <a:ea typeface="Source Sans Pro"/>
                <a:cs typeface="Source Sans Pro"/>
                <a:sym typeface="Source Sans Pro"/>
              </a:rPr>
              <a:t>[0.1, 0.5, 0.3]</a:t>
            </a:r>
            <a:endParaRPr kumimoji="0" lang="en-US" sz="450" b="1" i="0" u="none" strike="noStrike" cap="none" spc="0" normalizeH="0" baseline="0" dirty="0">
              <a:ln>
                <a:noFill/>
              </a:ln>
              <a:solidFill>
                <a:schemeClr val="accent4"/>
              </a:solidFill>
              <a:effectLst/>
              <a:uFillTx/>
              <a:latin typeface="Source Sans Pro"/>
              <a:ea typeface="Source Sans Pro"/>
              <a:cs typeface="Source Sans Pro"/>
              <a:sym typeface="Source Sans Pro"/>
            </a:endParaRPr>
          </a:p>
        </p:txBody>
      </p:sp>
      <p:sp>
        <p:nvSpPr>
          <p:cNvPr id="40" name="TextBox 39">
            <a:extLst>
              <a:ext uri="{FF2B5EF4-FFF2-40B4-BE49-F238E27FC236}">
                <a16:creationId xmlns:a16="http://schemas.microsoft.com/office/drawing/2014/main" id="{2B60F643-F6F7-8C2A-9BFC-03FB430B3351}"/>
              </a:ext>
            </a:extLst>
          </p:cNvPr>
          <p:cNvSpPr txBox="1"/>
          <p:nvPr/>
        </p:nvSpPr>
        <p:spPr>
          <a:xfrm>
            <a:off x="5426107" y="3519527"/>
            <a:ext cx="442028"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chemeClr val="accent4"/>
                </a:solidFill>
                <a:effectLst/>
                <a:uFillTx/>
                <a:latin typeface="Source Sans Pro"/>
                <a:ea typeface="Source Sans Pro"/>
                <a:cs typeface="Source Sans Pro"/>
                <a:sym typeface="Source Sans Pro"/>
              </a:rPr>
              <a:t>[0.2, 0.1, 0.7]</a:t>
            </a:r>
          </a:p>
        </p:txBody>
      </p:sp>
      <p:cxnSp>
        <p:nvCxnSpPr>
          <p:cNvPr id="41" name="Straight Arrow Connector 40">
            <a:extLst>
              <a:ext uri="{FF2B5EF4-FFF2-40B4-BE49-F238E27FC236}">
                <a16:creationId xmlns:a16="http://schemas.microsoft.com/office/drawing/2014/main" id="{A5980DDD-2438-99C2-D9C0-76016784A871}"/>
              </a:ext>
            </a:extLst>
          </p:cNvPr>
          <p:cNvCxnSpPr>
            <a:cxnSpLocks/>
          </p:cNvCxnSpPr>
          <p:nvPr/>
        </p:nvCxnSpPr>
        <p:spPr>
          <a:xfrm flipV="1">
            <a:off x="2107858" y="5513694"/>
            <a:ext cx="547175" cy="586841"/>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graphicFrame>
        <p:nvGraphicFramePr>
          <p:cNvPr id="42" name="Table">
            <a:extLst>
              <a:ext uri="{FF2B5EF4-FFF2-40B4-BE49-F238E27FC236}">
                <a16:creationId xmlns:a16="http://schemas.microsoft.com/office/drawing/2014/main" id="{47F8E3F9-4237-BC1F-A6DC-EADE4D7F482E}"/>
              </a:ext>
            </a:extLst>
          </p:cNvPr>
          <p:cNvGraphicFramePr/>
          <p:nvPr>
            <p:extLst>
              <p:ext uri="{D42A27DB-BD31-4B8C-83A1-F6EECF244321}">
                <p14:modId xmlns:p14="http://schemas.microsoft.com/office/powerpoint/2010/main" val="1528012010"/>
              </p:ext>
            </p:extLst>
          </p:nvPr>
        </p:nvGraphicFramePr>
        <p:xfrm>
          <a:off x="4091251" y="5499385"/>
          <a:ext cx="761162" cy="213360"/>
        </p:xfrm>
        <a:graphic>
          <a:graphicData uri="http://schemas.openxmlformats.org/drawingml/2006/table">
            <a:tbl>
              <a:tblPr firstRow="1">
                <a:tableStyleId>{4C3C2611-4C71-4FC5-86AE-919BDF0F9419}</a:tableStyleId>
              </a:tblPr>
              <a:tblGrid>
                <a:gridCol w="380581">
                  <a:extLst>
                    <a:ext uri="{9D8B030D-6E8A-4147-A177-3AD203B41FA5}">
                      <a16:colId xmlns:a16="http://schemas.microsoft.com/office/drawing/2014/main" val="20000"/>
                    </a:ext>
                  </a:extLst>
                </a:gridCol>
                <a:gridCol w="380581">
                  <a:extLst>
                    <a:ext uri="{9D8B030D-6E8A-4147-A177-3AD203B41FA5}">
                      <a16:colId xmlns:a16="http://schemas.microsoft.com/office/drawing/2014/main" val="20002"/>
                    </a:ext>
                  </a:extLst>
                </a:gridCol>
              </a:tblGrid>
              <a:tr h="77279">
                <a:tc>
                  <a:txBody>
                    <a:bodyPr/>
                    <a:lstStyle/>
                    <a:p>
                      <a:pPr defTabSz="914400">
                        <a:defRPr sz="700" b="0">
                          <a:latin typeface="+mj-lt"/>
                          <a:ea typeface="+mj-ea"/>
                          <a:cs typeface="+mj-cs"/>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C1C0"/>
                    </a:solidFill>
                  </a:tcPr>
                </a:tc>
                <a:tc>
                  <a:txBody>
                    <a:bodyPr/>
                    <a:lstStyle/>
                    <a:p>
                      <a:pPr defTabSz="914400">
                        <a:defRPr sz="700" b="0">
                          <a:latin typeface="+mj-lt"/>
                          <a:ea typeface="+mj-ea"/>
                          <a:cs typeface="+mj-cs"/>
                          <a:sym typeface="Source Sans Pro Regular"/>
                        </a:defRPr>
                      </a:pPr>
                      <a:r>
                        <a:rPr lang="en-US" dirty="0">
                          <a:noFill/>
                        </a:rPr>
                        <a:t>Make </a:t>
                      </a: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C1C0"/>
                    </a:solidFill>
                  </a:tcPr>
                </a:tc>
                <a:extLst>
                  <a:ext uri="{0D108BD9-81ED-4DB2-BD59-A6C34878D82A}">
                    <a16:rowId xmlns:a16="http://schemas.microsoft.com/office/drawing/2014/main" val="10000"/>
                  </a:ext>
                </a:extLst>
              </a:tr>
              <a:tr h="77279">
                <a:tc>
                  <a:txBody>
                    <a:bodyPr/>
                    <a:lstStyle/>
                    <a:p>
                      <a:pPr defTabSz="914400">
                        <a:defRPr sz="700">
                          <a:sym typeface="Source Sans Pro Regular"/>
                        </a:defRPr>
                      </a:pPr>
                      <a:endParaRPr>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extLst>
                  <a:ext uri="{0D108BD9-81ED-4DB2-BD59-A6C34878D82A}">
                    <a16:rowId xmlns:a16="http://schemas.microsoft.com/office/drawing/2014/main" val="10004"/>
                  </a:ext>
                </a:extLst>
              </a:tr>
            </a:tbl>
          </a:graphicData>
        </a:graphic>
      </p:graphicFrame>
      <p:pic>
        <p:nvPicPr>
          <p:cNvPr id="43" name="Graphic 42" descr="Paper outline">
            <a:extLst>
              <a:ext uri="{FF2B5EF4-FFF2-40B4-BE49-F238E27FC236}">
                <a16:creationId xmlns:a16="http://schemas.microsoft.com/office/drawing/2014/main" id="{BE54258C-9636-A240-725A-09AA582AFA6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07948" y="6011351"/>
            <a:ext cx="527267" cy="527267"/>
          </a:xfrm>
          <a:prstGeom prst="rect">
            <a:avLst/>
          </a:prstGeom>
        </p:spPr>
      </p:pic>
      <p:sp>
        <p:nvSpPr>
          <p:cNvPr id="44" name="TextBox 43">
            <a:extLst>
              <a:ext uri="{FF2B5EF4-FFF2-40B4-BE49-F238E27FC236}">
                <a16:creationId xmlns:a16="http://schemas.microsoft.com/office/drawing/2014/main" id="{454123C3-7003-8D01-A7A8-0AD3DEFE6AE3}"/>
              </a:ext>
            </a:extLst>
          </p:cNvPr>
          <p:cNvSpPr txBox="1"/>
          <p:nvPr/>
        </p:nvSpPr>
        <p:spPr>
          <a:xfrm>
            <a:off x="1387973" y="6433900"/>
            <a:ext cx="781391" cy="2589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800" b="0" i="0" u="none" strike="noStrike" cap="none" spc="0" normalizeH="0" baseline="0" dirty="0">
                <a:ln>
                  <a:noFill/>
                </a:ln>
                <a:solidFill>
                  <a:schemeClr val="bg2">
                    <a:lumMod val="10000"/>
                  </a:schemeClr>
                </a:solidFill>
                <a:effectLst/>
                <a:uFillTx/>
                <a:sym typeface="Source Sans Pro"/>
              </a:rPr>
              <a:t>Annotated File</a:t>
            </a:r>
          </a:p>
        </p:txBody>
      </p:sp>
      <p:sp>
        <p:nvSpPr>
          <p:cNvPr id="45" name="TextBox 44">
            <a:extLst>
              <a:ext uri="{FF2B5EF4-FFF2-40B4-BE49-F238E27FC236}">
                <a16:creationId xmlns:a16="http://schemas.microsoft.com/office/drawing/2014/main" id="{F452B17E-B2E5-64C0-59BB-36C15D1F9FE7}"/>
              </a:ext>
            </a:extLst>
          </p:cNvPr>
          <p:cNvSpPr txBox="1"/>
          <p:nvPr/>
        </p:nvSpPr>
        <p:spPr>
          <a:xfrm>
            <a:off x="1575815" y="6165011"/>
            <a:ext cx="406767" cy="215444"/>
          </a:xfrm>
          <a:prstGeom prst="rect">
            <a:avLst/>
          </a:prstGeom>
          <a:noFill/>
        </p:spPr>
        <p:txBody>
          <a:bodyPr wrap="square" rtlCol="0">
            <a:spAutoFit/>
          </a:bodyPr>
          <a:lstStyle/>
          <a:p>
            <a:r>
              <a:rPr lang="en-US" sz="800" dirty="0"/>
              <a:t>.xml</a:t>
            </a:r>
          </a:p>
        </p:txBody>
      </p:sp>
      <p:sp>
        <p:nvSpPr>
          <p:cNvPr id="46" name="TextBox 45">
            <a:extLst>
              <a:ext uri="{FF2B5EF4-FFF2-40B4-BE49-F238E27FC236}">
                <a16:creationId xmlns:a16="http://schemas.microsoft.com/office/drawing/2014/main" id="{2D4319BE-9556-F102-6F64-52373BEB376B}"/>
              </a:ext>
            </a:extLst>
          </p:cNvPr>
          <p:cNvSpPr txBox="1"/>
          <p:nvPr/>
        </p:nvSpPr>
        <p:spPr>
          <a:xfrm>
            <a:off x="2606028" y="5743916"/>
            <a:ext cx="695388" cy="2589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800" b="0" dirty="0">
                <a:solidFill>
                  <a:schemeClr val="tx1">
                    <a:lumMod val="50000"/>
                  </a:schemeClr>
                </a:solidFill>
                <a:latin typeface="Source Sans Pro"/>
                <a:ea typeface="Source Sans Pro"/>
                <a:cs typeface="Source Sans Pro"/>
                <a:sym typeface="Source Sans Pro"/>
              </a:rPr>
              <a:t>example.java</a:t>
            </a:r>
            <a:endParaRPr kumimoji="0" lang="en-US" sz="800" b="0" i="0" u="none" strike="noStrike" cap="none" spc="0" normalizeH="0" baseline="0" dirty="0">
              <a:ln>
                <a:noFill/>
              </a:ln>
              <a:solidFill>
                <a:schemeClr val="tx1">
                  <a:lumMod val="50000"/>
                </a:schemeClr>
              </a:solidFill>
              <a:effectLst/>
              <a:uFillTx/>
              <a:sym typeface="Source Sans Pro"/>
            </a:endParaRPr>
          </a:p>
        </p:txBody>
      </p:sp>
      <p:sp>
        <p:nvSpPr>
          <p:cNvPr id="47" name="TextBox 46">
            <a:extLst>
              <a:ext uri="{FF2B5EF4-FFF2-40B4-BE49-F238E27FC236}">
                <a16:creationId xmlns:a16="http://schemas.microsoft.com/office/drawing/2014/main" id="{0DAE1EAF-5F84-86BD-9CBB-0C39E48E60B6}"/>
              </a:ext>
            </a:extLst>
          </p:cNvPr>
          <p:cNvSpPr txBox="1"/>
          <p:nvPr/>
        </p:nvSpPr>
        <p:spPr>
          <a:xfrm>
            <a:off x="2600774" y="6430595"/>
            <a:ext cx="761163" cy="2589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800" b="0" dirty="0">
                <a:solidFill>
                  <a:schemeClr val="tx1">
                    <a:lumMod val="50000"/>
                  </a:schemeClr>
                </a:solidFill>
              </a:rPr>
              <a:t>example.java</a:t>
            </a:r>
            <a:endParaRPr kumimoji="0" lang="en-US" sz="800" b="0" i="0" u="none" strike="noStrike" cap="none" spc="0" normalizeH="0" baseline="0" dirty="0">
              <a:ln>
                <a:noFill/>
              </a:ln>
              <a:solidFill>
                <a:schemeClr val="tx1">
                  <a:lumMod val="50000"/>
                </a:schemeClr>
              </a:solidFill>
              <a:effectLst/>
              <a:uFillTx/>
              <a:sym typeface="Source Sans Pro"/>
            </a:endParaRPr>
          </a:p>
        </p:txBody>
      </p:sp>
      <p:sp>
        <p:nvSpPr>
          <p:cNvPr id="48" name="TextBox 47">
            <a:extLst>
              <a:ext uri="{FF2B5EF4-FFF2-40B4-BE49-F238E27FC236}">
                <a16:creationId xmlns:a16="http://schemas.microsoft.com/office/drawing/2014/main" id="{F6A7AB8B-D270-AB72-80F2-9DE48E4D230D}"/>
              </a:ext>
            </a:extLst>
          </p:cNvPr>
          <p:cNvSpPr txBox="1"/>
          <p:nvPr/>
        </p:nvSpPr>
        <p:spPr>
          <a:xfrm>
            <a:off x="2610768" y="7113871"/>
            <a:ext cx="685907" cy="2589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800" b="0" dirty="0">
                <a:solidFill>
                  <a:schemeClr val="tx1">
                    <a:lumMod val="50000"/>
                  </a:schemeClr>
                </a:solidFill>
              </a:rPr>
              <a:t>example.java</a:t>
            </a:r>
            <a:endParaRPr kumimoji="0" lang="en-US" sz="800" b="0" i="0" u="none" strike="noStrike" cap="none" spc="0" normalizeH="0" baseline="0" dirty="0">
              <a:ln>
                <a:noFill/>
              </a:ln>
              <a:solidFill>
                <a:schemeClr val="tx1">
                  <a:lumMod val="50000"/>
                </a:schemeClr>
              </a:solidFill>
              <a:effectLst/>
              <a:uFillTx/>
              <a:sym typeface="Source Sans Pro"/>
            </a:endParaRPr>
          </a:p>
        </p:txBody>
      </p:sp>
      <p:graphicFrame>
        <p:nvGraphicFramePr>
          <p:cNvPr id="49" name="Table">
            <a:extLst>
              <a:ext uri="{FF2B5EF4-FFF2-40B4-BE49-F238E27FC236}">
                <a16:creationId xmlns:a16="http://schemas.microsoft.com/office/drawing/2014/main" id="{688EF695-D894-F96D-09C7-211392765DC8}"/>
              </a:ext>
            </a:extLst>
          </p:cNvPr>
          <p:cNvGraphicFramePr/>
          <p:nvPr>
            <p:extLst>
              <p:ext uri="{D42A27DB-BD31-4B8C-83A1-F6EECF244321}">
                <p14:modId xmlns:p14="http://schemas.microsoft.com/office/powerpoint/2010/main" val="1293137132"/>
              </p:ext>
            </p:extLst>
          </p:nvPr>
        </p:nvGraphicFramePr>
        <p:xfrm>
          <a:off x="4089142" y="6166368"/>
          <a:ext cx="753736" cy="320040"/>
        </p:xfrm>
        <a:graphic>
          <a:graphicData uri="http://schemas.openxmlformats.org/drawingml/2006/table">
            <a:tbl>
              <a:tblPr firstRow="1">
                <a:tableStyleId>{4C3C2611-4C71-4FC5-86AE-919BDF0F9419}</a:tableStyleId>
              </a:tblPr>
              <a:tblGrid>
                <a:gridCol w="376868">
                  <a:extLst>
                    <a:ext uri="{9D8B030D-6E8A-4147-A177-3AD203B41FA5}">
                      <a16:colId xmlns:a16="http://schemas.microsoft.com/office/drawing/2014/main" val="20000"/>
                    </a:ext>
                  </a:extLst>
                </a:gridCol>
                <a:gridCol w="376868">
                  <a:extLst>
                    <a:ext uri="{9D8B030D-6E8A-4147-A177-3AD203B41FA5}">
                      <a16:colId xmlns:a16="http://schemas.microsoft.com/office/drawing/2014/main" val="20002"/>
                    </a:ext>
                  </a:extLst>
                </a:gridCol>
              </a:tblGrid>
              <a:tr h="77279">
                <a:tc>
                  <a:txBody>
                    <a:bodyPr/>
                    <a:lstStyle/>
                    <a:p>
                      <a:pPr defTabSz="914400">
                        <a:defRPr sz="700" b="0">
                          <a:latin typeface="+mj-lt"/>
                          <a:ea typeface="+mj-ea"/>
                          <a:cs typeface="+mj-cs"/>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C1C0"/>
                    </a:solidFill>
                  </a:tcPr>
                </a:tc>
                <a:tc>
                  <a:txBody>
                    <a:bodyPr/>
                    <a:lstStyle/>
                    <a:p>
                      <a:pPr defTabSz="914400">
                        <a:defRPr sz="700" b="0">
                          <a:latin typeface="+mj-lt"/>
                          <a:ea typeface="+mj-ea"/>
                          <a:cs typeface="+mj-cs"/>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C1C0"/>
                    </a:solidFill>
                  </a:tcPr>
                </a:tc>
                <a:extLst>
                  <a:ext uri="{0D108BD9-81ED-4DB2-BD59-A6C34878D82A}">
                    <a16:rowId xmlns:a16="http://schemas.microsoft.com/office/drawing/2014/main" val="10000"/>
                  </a:ext>
                </a:extLst>
              </a:tr>
              <a:tr h="77279">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extLst>
                  <a:ext uri="{0D108BD9-81ED-4DB2-BD59-A6C34878D82A}">
                    <a16:rowId xmlns:a16="http://schemas.microsoft.com/office/drawing/2014/main" val="10001"/>
                  </a:ext>
                </a:extLst>
              </a:tr>
              <a:tr h="77279">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extLst>
                  <a:ext uri="{0D108BD9-81ED-4DB2-BD59-A6C34878D82A}">
                    <a16:rowId xmlns:a16="http://schemas.microsoft.com/office/drawing/2014/main" val="10004"/>
                  </a:ext>
                </a:extLst>
              </a:tr>
            </a:tbl>
          </a:graphicData>
        </a:graphic>
      </p:graphicFrame>
      <p:graphicFrame>
        <p:nvGraphicFramePr>
          <p:cNvPr id="50" name="Table">
            <a:extLst>
              <a:ext uri="{FF2B5EF4-FFF2-40B4-BE49-F238E27FC236}">
                <a16:creationId xmlns:a16="http://schemas.microsoft.com/office/drawing/2014/main" id="{721DCC3B-0D2C-DE52-F3FF-F743BA48A4A4}"/>
              </a:ext>
            </a:extLst>
          </p:cNvPr>
          <p:cNvGraphicFramePr/>
          <p:nvPr>
            <p:extLst>
              <p:ext uri="{D42A27DB-BD31-4B8C-83A1-F6EECF244321}">
                <p14:modId xmlns:p14="http://schemas.microsoft.com/office/powerpoint/2010/main" val="2569461783"/>
              </p:ext>
            </p:extLst>
          </p:nvPr>
        </p:nvGraphicFramePr>
        <p:xfrm>
          <a:off x="4086738" y="6833563"/>
          <a:ext cx="1128051" cy="320040"/>
        </p:xfrm>
        <a:graphic>
          <a:graphicData uri="http://schemas.openxmlformats.org/drawingml/2006/table">
            <a:tbl>
              <a:tblPr firstRow="1">
                <a:tableStyleId>{4C3C2611-4C71-4FC5-86AE-919BDF0F9419}</a:tableStyleId>
              </a:tblPr>
              <a:tblGrid>
                <a:gridCol w="376017">
                  <a:extLst>
                    <a:ext uri="{9D8B030D-6E8A-4147-A177-3AD203B41FA5}">
                      <a16:colId xmlns:a16="http://schemas.microsoft.com/office/drawing/2014/main" val="20000"/>
                    </a:ext>
                  </a:extLst>
                </a:gridCol>
                <a:gridCol w="376017">
                  <a:extLst>
                    <a:ext uri="{9D8B030D-6E8A-4147-A177-3AD203B41FA5}">
                      <a16:colId xmlns:a16="http://schemas.microsoft.com/office/drawing/2014/main" val="20001"/>
                    </a:ext>
                  </a:extLst>
                </a:gridCol>
                <a:gridCol w="376017">
                  <a:extLst>
                    <a:ext uri="{9D8B030D-6E8A-4147-A177-3AD203B41FA5}">
                      <a16:colId xmlns:a16="http://schemas.microsoft.com/office/drawing/2014/main" val="20002"/>
                    </a:ext>
                  </a:extLst>
                </a:gridCol>
              </a:tblGrid>
              <a:tr h="77279">
                <a:tc>
                  <a:txBody>
                    <a:bodyPr/>
                    <a:lstStyle/>
                    <a:p>
                      <a:pPr defTabSz="914400">
                        <a:defRPr sz="700" b="0">
                          <a:latin typeface="+mj-lt"/>
                          <a:ea typeface="+mj-ea"/>
                          <a:cs typeface="+mj-cs"/>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C1C0"/>
                    </a:solidFill>
                  </a:tcPr>
                </a:tc>
                <a:tc>
                  <a:txBody>
                    <a:bodyPr/>
                    <a:lstStyle/>
                    <a:p>
                      <a:pPr defTabSz="914400">
                        <a:defRPr sz="700" b="0">
                          <a:latin typeface="+mj-lt"/>
                          <a:ea typeface="+mj-ea"/>
                          <a:cs typeface="+mj-cs"/>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C1C0"/>
                    </a:solidFill>
                  </a:tcPr>
                </a:tc>
                <a:tc>
                  <a:txBody>
                    <a:bodyPr/>
                    <a:lstStyle/>
                    <a:p>
                      <a:pPr defTabSz="914400">
                        <a:defRPr sz="700" b="0">
                          <a:latin typeface="+mj-lt"/>
                          <a:ea typeface="+mj-ea"/>
                          <a:cs typeface="+mj-cs"/>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C1C0"/>
                    </a:solidFill>
                  </a:tcPr>
                </a:tc>
                <a:extLst>
                  <a:ext uri="{0D108BD9-81ED-4DB2-BD59-A6C34878D82A}">
                    <a16:rowId xmlns:a16="http://schemas.microsoft.com/office/drawing/2014/main" val="10000"/>
                  </a:ext>
                </a:extLst>
              </a:tr>
              <a:tr h="77279">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0E0E1"/>
                    </a:solidFill>
                  </a:tcPr>
                </a:tc>
                <a:extLst>
                  <a:ext uri="{0D108BD9-81ED-4DB2-BD59-A6C34878D82A}">
                    <a16:rowId xmlns:a16="http://schemas.microsoft.com/office/drawing/2014/main" val="10001"/>
                  </a:ext>
                </a:extLst>
              </a:tr>
              <a:tr h="77279">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tc>
                  <a:txBody>
                    <a:bodyPr/>
                    <a:lstStyle/>
                    <a:p>
                      <a:pPr defTabSz="914400">
                        <a:defRPr sz="700">
                          <a:sym typeface="Source Sans Pro Regular"/>
                        </a:defRPr>
                      </a:pPr>
                      <a:endParaRPr dirty="0">
                        <a:noFill/>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2"/>
                  </a:ext>
                </a:extLst>
              </a:tr>
            </a:tbl>
          </a:graphicData>
        </a:graphic>
      </p:graphicFrame>
      <p:cxnSp>
        <p:nvCxnSpPr>
          <p:cNvPr id="51" name="Straight Arrow Connector 50">
            <a:extLst>
              <a:ext uri="{FF2B5EF4-FFF2-40B4-BE49-F238E27FC236}">
                <a16:creationId xmlns:a16="http://schemas.microsoft.com/office/drawing/2014/main" id="{D8EAFF71-BEA5-4904-A958-BEA813DFF6D1}"/>
              </a:ext>
            </a:extLst>
          </p:cNvPr>
          <p:cNvCxnSpPr>
            <a:cxnSpLocks/>
          </p:cNvCxnSpPr>
          <p:nvPr/>
        </p:nvCxnSpPr>
        <p:spPr>
          <a:xfrm>
            <a:off x="2131922" y="6272733"/>
            <a:ext cx="547175" cy="0"/>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2" name="Straight Arrow Connector 51">
            <a:extLst>
              <a:ext uri="{FF2B5EF4-FFF2-40B4-BE49-F238E27FC236}">
                <a16:creationId xmlns:a16="http://schemas.microsoft.com/office/drawing/2014/main" id="{CD3CF6F9-FA8F-DAD1-8DBF-7F990D1525BC}"/>
              </a:ext>
            </a:extLst>
          </p:cNvPr>
          <p:cNvCxnSpPr>
            <a:cxnSpLocks/>
          </p:cNvCxnSpPr>
          <p:nvPr/>
        </p:nvCxnSpPr>
        <p:spPr>
          <a:xfrm>
            <a:off x="2125984" y="6407354"/>
            <a:ext cx="553113" cy="519244"/>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3" name="Straight Arrow Connector 52">
            <a:extLst>
              <a:ext uri="{FF2B5EF4-FFF2-40B4-BE49-F238E27FC236}">
                <a16:creationId xmlns:a16="http://schemas.microsoft.com/office/drawing/2014/main" id="{A50747AF-D782-CDC3-0F65-80FDA4DFD56F}"/>
              </a:ext>
            </a:extLst>
          </p:cNvPr>
          <p:cNvCxnSpPr>
            <a:cxnSpLocks/>
          </p:cNvCxnSpPr>
          <p:nvPr/>
        </p:nvCxnSpPr>
        <p:spPr>
          <a:xfrm>
            <a:off x="3308884" y="5606516"/>
            <a:ext cx="547175" cy="0"/>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4" name="Straight Arrow Connector 53">
            <a:extLst>
              <a:ext uri="{FF2B5EF4-FFF2-40B4-BE49-F238E27FC236}">
                <a16:creationId xmlns:a16="http://schemas.microsoft.com/office/drawing/2014/main" id="{107F718A-722C-97D1-044D-9ECC9570E966}"/>
              </a:ext>
            </a:extLst>
          </p:cNvPr>
          <p:cNvCxnSpPr>
            <a:cxnSpLocks/>
          </p:cNvCxnSpPr>
          <p:nvPr/>
        </p:nvCxnSpPr>
        <p:spPr>
          <a:xfrm>
            <a:off x="3308884" y="6332450"/>
            <a:ext cx="547175" cy="0"/>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5" name="Straight Arrow Connector 54">
            <a:extLst>
              <a:ext uri="{FF2B5EF4-FFF2-40B4-BE49-F238E27FC236}">
                <a16:creationId xmlns:a16="http://schemas.microsoft.com/office/drawing/2014/main" id="{8ABC8AC4-A2FA-CDF6-B57A-2E56C7D18E37}"/>
              </a:ext>
            </a:extLst>
          </p:cNvPr>
          <p:cNvCxnSpPr>
            <a:cxnSpLocks/>
          </p:cNvCxnSpPr>
          <p:nvPr/>
        </p:nvCxnSpPr>
        <p:spPr>
          <a:xfrm>
            <a:off x="3308884" y="6988153"/>
            <a:ext cx="547175" cy="0"/>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6" name="Rectangle 55">
            <a:extLst>
              <a:ext uri="{FF2B5EF4-FFF2-40B4-BE49-F238E27FC236}">
                <a16:creationId xmlns:a16="http://schemas.microsoft.com/office/drawing/2014/main" id="{7717E51C-4B64-F01A-F769-2695D931371F}"/>
              </a:ext>
            </a:extLst>
          </p:cNvPr>
          <p:cNvSpPr/>
          <p:nvPr/>
        </p:nvSpPr>
        <p:spPr>
          <a:xfrm>
            <a:off x="2815758" y="6853056"/>
            <a:ext cx="150364" cy="45719"/>
          </a:xfrm>
          <a:prstGeom prst="rect">
            <a:avLst/>
          </a:prstGeom>
          <a:solidFill>
            <a:schemeClr val="accent4"/>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57" name="Rectangle 56">
            <a:extLst>
              <a:ext uri="{FF2B5EF4-FFF2-40B4-BE49-F238E27FC236}">
                <a16:creationId xmlns:a16="http://schemas.microsoft.com/office/drawing/2014/main" id="{C54733C6-325C-6F9A-6D64-20FE593C7727}"/>
              </a:ext>
            </a:extLst>
          </p:cNvPr>
          <p:cNvSpPr/>
          <p:nvPr/>
        </p:nvSpPr>
        <p:spPr>
          <a:xfrm>
            <a:off x="2923708" y="7001167"/>
            <a:ext cx="150364" cy="45719"/>
          </a:xfrm>
          <a:prstGeom prst="rect">
            <a:avLst/>
          </a:prstGeom>
          <a:solidFill>
            <a:schemeClr val="accent4"/>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pic>
        <p:nvPicPr>
          <p:cNvPr id="58" name="Graphic 57" descr="Paper outline">
            <a:extLst>
              <a:ext uri="{FF2B5EF4-FFF2-40B4-BE49-F238E27FC236}">
                <a16:creationId xmlns:a16="http://schemas.microsoft.com/office/drawing/2014/main" id="{C8561846-3754-07A2-071F-F05488C2D3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680459" y="6679564"/>
            <a:ext cx="527267" cy="527267"/>
          </a:xfrm>
          <a:prstGeom prst="rect">
            <a:avLst/>
          </a:prstGeom>
        </p:spPr>
      </p:pic>
      <p:sp>
        <p:nvSpPr>
          <p:cNvPr id="59" name="Rectangle 58">
            <a:extLst>
              <a:ext uri="{FF2B5EF4-FFF2-40B4-BE49-F238E27FC236}">
                <a16:creationId xmlns:a16="http://schemas.microsoft.com/office/drawing/2014/main" id="{09D54E19-C7F4-61A3-4CCA-5EEC0140BD99}"/>
              </a:ext>
            </a:extLst>
          </p:cNvPr>
          <p:cNvSpPr/>
          <p:nvPr/>
        </p:nvSpPr>
        <p:spPr>
          <a:xfrm>
            <a:off x="2860208" y="6928092"/>
            <a:ext cx="150364" cy="45719"/>
          </a:xfrm>
          <a:prstGeom prst="rect">
            <a:avLst/>
          </a:prstGeom>
          <a:solidFill>
            <a:schemeClr val="accent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60" name="Rectangle 59">
            <a:extLst>
              <a:ext uri="{FF2B5EF4-FFF2-40B4-BE49-F238E27FC236}">
                <a16:creationId xmlns:a16="http://schemas.microsoft.com/office/drawing/2014/main" id="{56936C9F-5DC0-F75F-B38E-D59F7A4B6C21}"/>
              </a:ext>
            </a:extLst>
          </p:cNvPr>
          <p:cNvSpPr/>
          <p:nvPr/>
        </p:nvSpPr>
        <p:spPr>
          <a:xfrm>
            <a:off x="2814396" y="6168878"/>
            <a:ext cx="150364" cy="45719"/>
          </a:xfrm>
          <a:prstGeom prst="rect">
            <a:avLst/>
          </a:prstGeom>
          <a:solidFill>
            <a:schemeClr val="accent4"/>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61" name="Rectangle 60">
            <a:extLst>
              <a:ext uri="{FF2B5EF4-FFF2-40B4-BE49-F238E27FC236}">
                <a16:creationId xmlns:a16="http://schemas.microsoft.com/office/drawing/2014/main" id="{B7CE6552-7305-ABFC-75E5-E192CD408571}"/>
              </a:ext>
            </a:extLst>
          </p:cNvPr>
          <p:cNvSpPr/>
          <p:nvPr/>
        </p:nvSpPr>
        <p:spPr>
          <a:xfrm>
            <a:off x="2922346" y="6316989"/>
            <a:ext cx="150364" cy="45719"/>
          </a:xfrm>
          <a:prstGeom prst="rect">
            <a:avLst/>
          </a:prstGeom>
          <a:solidFill>
            <a:schemeClr val="accent4"/>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pic>
        <p:nvPicPr>
          <p:cNvPr id="62" name="Graphic 61" descr="Paper outline">
            <a:extLst>
              <a:ext uri="{FF2B5EF4-FFF2-40B4-BE49-F238E27FC236}">
                <a16:creationId xmlns:a16="http://schemas.microsoft.com/office/drawing/2014/main" id="{5927D7AF-6507-5E23-F929-499FB910273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679097" y="5995386"/>
            <a:ext cx="527267" cy="527267"/>
          </a:xfrm>
          <a:prstGeom prst="rect">
            <a:avLst/>
          </a:prstGeom>
        </p:spPr>
      </p:pic>
      <p:pic>
        <p:nvPicPr>
          <p:cNvPr id="63" name="Graphic 62" descr="Paper outline">
            <a:extLst>
              <a:ext uri="{FF2B5EF4-FFF2-40B4-BE49-F238E27FC236}">
                <a16:creationId xmlns:a16="http://schemas.microsoft.com/office/drawing/2014/main" id="{C06488AC-6D25-2593-C5CB-586E6089938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679097" y="5307623"/>
            <a:ext cx="527267" cy="527267"/>
          </a:xfrm>
          <a:prstGeom prst="rect">
            <a:avLst/>
          </a:prstGeom>
        </p:spPr>
      </p:pic>
      <p:sp>
        <p:nvSpPr>
          <p:cNvPr id="64" name="Rectangle 63">
            <a:extLst>
              <a:ext uri="{FF2B5EF4-FFF2-40B4-BE49-F238E27FC236}">
                <a16:creationId xmlns:a16="http://schemas.microsoft.com/office/drawing/2014/main" id="{21A7FFBC-60E6-D556-F97B-B161A7DCAD93}"/>
              </a:ext>
            </a:extLst>
          </p:cNvPr>
          <p:cNvSpPr/>
          <p:nvPr/>
        </p:nvSpPr>
        <p:spPr>
          <a:xfrm>
            <a:off x="2858846" y="5556151"/>
            <a:ext cx="150364" cy="45719"/>
          </a:xfrm>
          <a:prstGeom prst="rect">
            <a:avLst/>
          </a:prstGeom>
          <a:solidFill>
            <a:schemeClr val="accent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65" name="TextBox 64">
            <a:extLst>
              <a:ext uri="{FF2B5EF4-FFF2-40B4-BE49-F238E27FC236}">
                <a16:creationId xmlns:a16="http://schemas.microsoft.com/office/drawing/2014/main" id="{76EF12FC-80BD-9720-8286-B5C40ACA7584}"/>
              </a:ext>
            </a:extLst>
          </p:cNvPr>
          <p:cNvSpPr txBox="1"/>
          <p:nvPr/>
        </p:nvSpPr>
        <p:spPr>
          <a:xfrm>
            <a:off x="4051395" y="5532243"/>
            <a:ext cx="456454"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example.java</a:t>
            </a:r>
          </a:p>
        </p:txBody>
      </p:sp>
      <p:sp>
        <p:nvSpPr>
          <p:cNvPr id="66" name="TextBox 65">
            <a:extLst>
              <a:ext uri="{FF2B5EF4-FFF2-40B4-BE49-F238E27FC236}">
                <a16:creationId xmlns:a16="http://schemas.microsoft.com/office/drawing/2014/main" id="{AE3E45EE-888B-B7AA-4F7A-FC7A814CAE2B}"/>
              </a:ext>
            </a:extLst>
          </p:cNvPr>
          <p:cNvSpPr txBox="1"/>
          <p:nvPr/>
        </p:nvSpPr>
        <p:spPr>
          <a:xfrm rot="18778652">
            <a:off x="1897375" y="5650145"/>
            <a:ext cx="826749" cy="1974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400" dirty="0">
                <a:solidFill>
                  <a:schemeClr val="accent1"/>
                </a:solidFill>
                <a:latin typeface="Source Sans Pro"/>
                <a:ea typeface="Source Sans Pro"/>
                <a:cs typeface="Source Sans Pro"/>
                <a:sym typeface="Source Sans Pro"/>
              </a:rPr>
              <a:t>query_src_text_class_names()</a:t>
            </a:r>
            <a:endParaRPr kumimoji="0" lang="en-US" sz="400" b="1" i="0" u="none" strike="noStrike" cap="none" spc="0" normalizeH="0" baseline="0" dirty="0">
              <a:ln>
                <a:noFill/>
              </a:ln>
              <a:solidFill>
                <a:srgbClr val="4C4C4C"/>
              </a:solidFill>
              <a:effectLst/>
              <a:uFillTx/>
              <a:latin typeface="Source Sans Pro"/>
              <a:ea typeface="Source Sans Pro"/>
              <a:cs typeface="Source Sans Pro"/>
              <a:sym typeface="Source Sans Pro"/>
            </a:endParaRPr>
          </a:p>
        </p:txBody>
      </p:sp>
      <p:sp>
        <p:nvSpPr>
          <p:cNvPr id="67" name="Rectangle 66">
            <a:extLst>
              <a:ext uri="{FF2B5EF4-FFF2-40B4-BE49-F238E27FC236}">
                <a16:creationId xmlns:a16="http://schemas.microsoft.com/office/drawing/2014/main" id="{47093FDD-9354-F32B-D98E-1E5CB22CCBB6}"/>
              </a:ext>
            </a:extLst>
          </p:cNvPr>
          <p:cNvSpPr/>
          <p:nvPr/>
        </p:nvSpPr>
        <p:spPr>
          <a:xfrm>
            <a:off x="4485846" y="5615241"/>
            <a:ext cx="356712" cy="82432"/>
          </a:xfrm>
          <a:prstGeom prst="rect">
            <a:avLst/>
          </a:prstGeom>
          <a:solidFill>
            <a:schemeClr val="accent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68" name="Rectangle 67">
            <a:extLst>
              <a:ext uri="{FF2B5EF4-FFF2-40B4-BE49-F238E27FC236}">
                <a16:creationId xmlns:a16="http://schemas.microsoft.com/office/drawing/2014/main" id="{A1E55D48-5612-ADEE-FB93-351CCF208B64}"/>
              </a:ext>
            </a:extLst>
          </p:cNvPr>
          <p:cNvSpPr/>
          <p:nvPr/>
        </p:nvSpPr>
        <p:spPr>
          <a:xfrm>
            <a:off x="4484139" y="6282587"/>
            <a:ext cx="356712" cy="82432"/>
          </a:xfrm>
          <a:prstGeom prst="rect">
            <a:avLst/>
          </a:prstGeom>
          <a:solidFill>
            <a:schemeClr val="accent4"/>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69" name="Rectangle 68">
            <a:extLst>
              <a:ext uri="{FF2B5EF4-FFF2-40B4-BE49-F238E27FC236}">
                <a16:creationId xmlns:a16="http://schemas.microsoft.com/office/drawing/2014/main" id="{843B3D16-BC7B-FDF7-60E4-EDB7C394C175}"/>
              </a:ext>
            </a:extLst>
          </p:cNvPr>
          <p:cNvSpPr/>
          <p:nvPr/>
        </p:nvSpPr>
        <p:spPr>
          <a:xfrm>
            <a:off x="4484125" y="6385295"/>
            <a:ext cx="356712" cy="82432"/>
          </a:xfrm>
          <a:prstGeom prst="rect">
            <a:avLst/>
          </a:prstGeom>
          <a:solidFill>
            <a:schemeClr val="accent4"/>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70" name="TextBox 69">
            <a:extLst>
              <a:ext uri="{FF2B5EF4-FFF2-40B4-BE49-F238E27FC236}">
                <a16:creationId xmlns:a16="http://schemas.microsoft.com/office/drawing/2014/main" id="{357A12DC-8351-C5B5-A8C1-828F460C254D}"/>
              </a:ext>
            </a:extLst>
          </p:cNvPr>
          <p:cNvSpPr txBox="1"/>
          <p:nvPr/>
        </p:nvSpPr>
        <p:spPr>
          <a:xfrm>
            <a:off x="4054490" y="6213820"/>
            <a:ext cx="456454"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example.java</a:t>
            </a:r>
          </a:p>
        </p:txBody>
      </p:sp>
      <p:sp>
        <p:nvSpPr>
          <p:cNvPr id="71" name="TextBox 70">
            <a:extLst>
              <a:ext uri="{FF2B5EF4-FFF2-40B4-BE49-F238E27FC236}">
                <a16:creationId xmlns:a16="http://schemas.microsoft.com/office/drawing/2014/main" id="{3AB2E068-9D08-48AC-CB08-6FAEF41962F2}"/>
              </a:ext>
            </a:extLst>
          </p:cNvPr>
          <p:cNvSpPr txBox="1"/>
          <p:nvPr/>
        </p:nvSpPr>
        <p:spPr>
          <a:xfrm>
            <a:off x="4051395" y="6326734"/>
            <a:ext cx="456454"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example.java</a:t>
            </a:r>
          </a:p>
        </p:txBody>
      </p:sp>
      <p:sp>
        <p:nvSpPr>
          <p:cNvPr id="72" name="Rectangle 71">
            <a:extLst>
              <a:ext uri="{FF2B5EF4-FFF2-40B4-BE49-F238E27FC236}">
                <a16:creationId xmlns:a16="http://schemas.microsoft.com/office/drawing/2014/main" id="{40A5F1FA-ED0B-9E6D-88A9-A29118B2B9F2}"/>
              </a:ext>
            </a:extLst>
          </p:cNvPr>
          <p:cNvSpPr/>
          <p:nvPr/>
        </p:nvSpPr>
        <p:spPr>
          <a:xfrm>
            <a:off x="4479235" y="6943761"/>
            <a:ext cx="356712" cy="82432"/>
          </a:xfrm>
          <a:prstGeom prst="rect">
            <a:avLst/>
          </a:prstGeom>
          <a:solidFill>
            <a:schemeClr val="accent1"/>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75" name="TextBox 74">
            <a:extLst>
              <a:ext uri="{FF2B5EF4-FFF2-40B4-BE49-F238E27FC236}">
                <a16:creationId xmlns:a16="http://schemas.microsoft.com/office/drawing/2014/main" id="{CFCB0F20-5F84-79D0-0027-B6BB8FDA2FD8}"/>
              </a:ext>
            </a:extLst>
          </p:cNvPr>
          <p:cNvSpPr txBox="1"/>
          <p:nvPr/>
        </p:nvSpPr>
        <p:spPr>
          <a:xfrm>
            <a:off x="4048880" y="6877001"/>
            <a:ext cx="456454"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example.java</a:t>
            </a:r>
          </a:p>
        </p:txBody>
      </p:sp>
      <p:sp>
        <p:nvSpPr>
          <p:cNvPr id="76" name="TextBox 75">
            <a:extLst>
              <a:ext uri="{FF2B5EF4-FFF2-40B4-BE49-F238E27FC236}">
                <a16:creationId xmlns:a16="http://schemas.microsoft.com/office/drawing/2014/main" id="{0233F40E-0E5F-88A0-4207-780B47705129}"/>
              </a:ext>
            </a:extLst>
          </p:cNvPr>
          <p:cNvSpPr txBox="1"/>
          <p:nvPr/>
        </p:nvSpPr>
        <p:spPr>
          <a:xfrm>
            <a:off x="4048880" y="6986394"/>
            <a:ext cx="456454"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example.java</a:t>
            </a:r>
          </a:p>
        </p:txBody>
      </p:sp>
      <p:sp>
        <p:nvSpPr>
          <p:cNvPr id="78" name="TextBox 77">
            <a:extLst>
              <a:ext uri="{FF2B5EF4-FFF2-40B4-BE49-F238E27FC236}">
                <a16:creationId xmlns:a16="http://schemas.microsoft.com/office/drawing/2014/main" id="{9C8B5A45-B6A4-1A1F-F9B0-EE888578F95C}"/>
              </a:ext>
            </a:extLst>
          </p:cNvPr>
          <p:cNvSpPr txBox="1"/>
          <p:nvPr/>
        </p:nvSpPr>
        <p:spPr>
          <a:xfrm>
            <a:off x="2003612" y="6078320"/>
            <a:ext cx="740186" cy="1974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400" dirty="0">
                <a:solidFill>
                  <a:schemeClr val="accent4"/>
                </a:solidFill>
                <a:latin typeface="Source Sans Pro"/>
                <a:ea typeface="Source Sans Pro"/>
                <a:cs typeface="Source Sans Pro"/>
                <a:sym typeface="Source Sans Pro"/>
              </a:rPr>
              <a:t>query_src_text_variables()</a:t>
            </a:r>
            <a:endParaRPr kumimoji="0" lang="en-US" sz="400" b="1" i="0" u="none" strike="noStrike" cap="none" spc="0" normalizeH="0" baseline="0" dirty="0">
              <a:ln>
                <a:noFill/>
              </a:ln>
              <a:solidFill>
                <a:schemeClr val="accent4"/>
              </a:solidFill>
              <a:effectLst/>
              <a:uFillTx/>
              <a:latin typeface="Source Sans Pro"/>
              <a:ea typeface="Source Sans Pro"/>
              <a:cs typeface="Source Sans Pro"/>
              <a:sym typeface="Source Sans Pro"/>
            </a:endParaRPr>
          </a:p>
        </p:txBody>
      </p:sp>
      <p:sp>
        <p:nvSpPr>
          <p:cNvPr id="166" name="Rectangle 165">
            <a:extLst>
              <a:ext uri="{FF2B5EF4-FFF2-40B4-BE49-F238E27FC236}">
                <a16:creationId xmlns:a16="http://schemas.microsoft.com/office/drawing/2014/main" id="{49D785BE-091A-C4AB-BFFE-5FB3BF548105}"/>
              </a:ext>
            </a:extLst>
          </p:cNvPr>
          <p:cNvSpPr/>
          <p:nvPr/>
        </p:nvSpPr>
        <p:spPr>
          <a:xfrm>
            <a:off x="4853336" y="6942961"/>
            <a:ext cx="356712" cy="82432"/>
          </a:xfrm>
          <a:prstGeom prst="rect">
            <a:avLst/>
          </a:prstGeom>
          <a:solidFill>
            <a:schemeClr val="accent4"/>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167" name="Rectangle 166">
            <a:extLst>
              <a:ext uri="{FF2B5EF4-FFF2-40B4-BE49-F238E27FC236}">
                <a16:creationId xmlns:a16="http://schemas.microsoft.com/office/drawing/2014/main" id="{BA5A5E0A-B15C-0FEA-0F8C-4B1B88B9918C}"/>
              </a:ext>
            </a:extLst>
          </p:cNvPr>
          <p:cNvSpPr/>
          <p:nvPr/>
        </p:nvSpPr>
        <p:spPr>
          <a:xfrm>
            <a:off x="4853322" y="7045669"/>
            <a:ext cx="356712" cy="82432"/>
          </a:xfrm>
          <a:prstGeom prst="rect">
            <a:avLst/>
          </a:prstGeom>
          <a:solidFill>
            <a:schemeClr val="accent4"/>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170" name="Rectangle 169">
            <a:extLst>
              <a:ext uri="{FF2B5EF4-FFF2-40B4-BE49-F238E27FC236}">
                <a16:creationId xmlns:a16="http://schemas.microsoft.com/office/drawing/2014/main" id="{F4AFB0A5-E500-D8E8-119E-10916330875D}"/>
              </a:ext>
            </a:extLst>
          </p:cNvPr>
          <p:cNvSpPr/>
          <p:nvPr/>
        </p:nvSpPr>
        <p:spPr>
          <a:xfrm>
            <a:off x="5087940" y="3488359"/>
            <a:ext cx="356712" cy="82432"/>
          </a:xfrm>
          <a:prstGeom prst="rect">
            <a:avLst/>
          </a:prstGeom>
          <a:solidFill>
            <a:schemeClr val="accent4"/>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171" name="Rectangle 170">
            <a:extLst>
              <a:ext uri="{FF2B5EF4-FFF2-40B4-BE49-F238E27FC236}">
                <a16:creationId xmlns:a16="http://schemas.microsoft.com/office/drawing/2014/main" id="{3D607186-A348-C84B-0154-8F0967CD52CE}"/>
              </a:ext>
            </a:extLst>
          </p:cNvPr>
          <p:cNvSpPr/>
          <p:nvPr/>
        </p:nvSpPr>
        <p:spPr>
          <a:xfrm>
            <a:off x="5087926" y="3586445"/>
            <a:ext cx="356712" cy="82432"/>
          </a:xfrm>
          <a:prstGeom prst="rect">
            <a:avLst/>
          </a:prstGeom>
          <a:solidFill>
            <a:schemeClr val="accent4"/>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173" name="TextBox 172">
            <a:extLst>
              <a:ext uri="{FF2B5EF4-FFF2-40B4-BE49-F238E27FC236}">
                <a16:creationId xmlns:a16="http://schemas.microsoft.com/office/drawing/2014/main" id="{FFFF4B53-53BB-B146-1ED1-B056D8172E1F}"/>
              </a:ext>
            </a:extLst>
          </p:cNvPr>
          <p:cNvSpPr txBox="1"/>
          <p:nvPr/>
        </p:nvSpPr>
        <p:spPr>
          <a:xfrm>
            <a:off x="5433209" y="3302904"/>
            <a:ext cx="427600"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embeddings</a:t>
            </a:r>
          </a:p>
        </p:txBody>
      </p:sp>
      <p:sp>
        <p:nvSpPr>
          <p:cNvPr id="174" name="TextBox 173">
            <a:extLst>
              <a:ext uri="{FF2B5EF4-FFF2-40B4-BE49-F238E27FC236}">
                <a16:creationId xmlns:a16="http://schemas.microsoft.com/office/drawing/2014/main" id="{E59AA8B3-021B-B007-38CA-98D3F920F40A}"/>
              </a:ext>
            </a:extLst>
          </p:cNvPr>
          <p:cNvSpPr txBox="1"/>
          <p:nvPr/>
        </p:nvSpPr>
        <p:spPr>
          <a:xfrm>
            <a:off x="3885724" y="3304486"/>
            <a:ext cx="345848"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variables</a:t>
            </a:r>
          </a:p>
        </p:txBody>
      </p:sp>
      <p:sp>
        <p:nvSpPr>
          <p:cNvPr id="258" name="Rectangle 257">
            <a:extLst>
              <a:ext uri="{FF2B5EF4-FFF2-40B4-BE49-F238E27FC236}">
                <a16:creationId xmlns:a16="http://schemas.microsoft.com/office/drawing/2014/main" id="{133A689A-2D9D-736C-5443-8537684F3668}"/>
              </a:ext>
            </a:extLst>
          </p:cNvPr>
          <p:cNvSpPr/>
          <p:nvPr/>
        </p:nvSpPr>
        <p:spPr>
          <a:xfrm>
            <a:off x="9390835" y="5411688"/>
            <a:ext cx="4100634" cy="2647708"/>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59" name="Rectangle 258">
            <a:extLst>
              <a:ext uri="{FF2B5EF4-FFF2-40B4-BE49-F238E27FC236}">
                <a16:creationId xmlns:a16="http://schemas.microsoft.com/office/drawing/2014/main" id="{64D927ED-5BE6-F3DE-B047-F50C3CD531DB}"/>
              </a:ext>
            </a:extLst>
          </p:cNvPr>
          <p:cNvSpPr/>
          <p:nvPr/>
        </p:nvSpPr>
        <p:spPr>
          <a:xfrm>
            <a:off x="9390835" y="2596138"/>
            <a:ext cx="4100634" cy="2647708"/>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pic>
        <p:nvPicPr>
          <p:cNvPr id="260" name="Picture 259" descr="A close-up of a white rectangular sign&#10;&#10;Description automatically generated">
            <a:extLst>
              <a:ext uri="{FF2B5EF4-FFF2-40B4-BE49-F238E27FC236}">
                <a16:creationId xmlns:a16="http://schemas.microsoft.com/office/drawing/2014/main" id="{2D3434B4-C92D-EC2B-985C-0C66B19F096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460672" y="4022896"/>
            <a:ext cx="647700" cy="342900"/>
          </a:xfrm>
          <a:prstGeom prst="rect">
            <a:avLst/>
          </a:prstGeom>
        </p:spPr>
      </p:pic>
      <p:sp>
        <p:nvSpPr>
          <p:cNvPr id="261" name="Oval 260">
            <a:extLst>
              <a:ext uri="{FF2B5EF4-FFF2-40B4-BE49-F238E27FC236}">
                <a16:creationId xmlns:a16="http://schemas.microsoft.com/office/drawing/2014/main" id="{C4B56F15-31AB-02C6-AF1F-B9EB5E28B323}"/>
              </a:ext>
            </a:extLst>
          </p:cNvPr>
          <p:cNvSpPr/>
          <p:nvPr/>
        </p:nvSpPr>
        <p:spPr>
          <a:xfrm>
            <a:off x="9611832" y="2903430"/>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62" name="Oval 261">
            <a:extLst>
              <a:ext uri="{FF2B5EF4-FFF2-40B4-BE49-F238E27FC236}">
                <a16:creationId xmlns:a16="http://schemas.microsoft.com/office/drawing/2014/main" id="{AAC24E52-3B8B-A7C4-C7B2-FA3F3337C64A}"/>
              </a:ext>
            </a:extLst>
          </p:cNvPr>
          <p:cNvSpPr/>
          <p:nvPr/>
        </p:nvSpPr>
        <p:spPr>
          <a:xfrm>
            <a:off x="9610838" y="3412113"/>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63" name="Oval 262">
            <a:extLst>
              <a:ext uri="{FF2B5EF4-FFF2-40B4-BE49-F238E27FC236}">
                <a16:creationId xmlns:a16="http://schemas.microsoft.com/office/drawing/2014/main" id="{44A2F96E-1167-F10F-3450-94BA84CF356D}"/>
              </a:ext>
            </a:extLst>
          </p:cNvPr>
          <p:cNvSpPr/>
          <p:nvPr/>
        </p:nvSpPr>
        <p:spPr>
          <a:xfrm>
            <a:off x="9916632" y="3208230"/>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64" name="Oval 263">
            <a:extLst>
              <a:ext uri="{FF2B5EF4-FFF2-40B4-BE49-F238E27FC236}">
                <a16:creationId xmlns:a16="http://schemas.microsoft.com/office/drawing/2014/main" id="{C100D3B3-CEA9-E046-2E7C-EB689FC95EC8}"/>
              </a:ext>
            </a:extLst>
          </p:cNvPr>
          <p:cNvSpPr/>
          <p:nvPr/>
        </p:nvSpPr>
        <p:spPr>
          <a:xfrm>
            <a:off x="12171461" y="4913164"/>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65" name="Oval 264">
            <a:extLst>
              <a:ext uri="{FF2B5EF4-FFF2-40B4-BE49-F238E27FC236}">
                <a16:creationId xmlns:a16="http://schemas.microsoft.com/office/drawing/2014/main" id="{89F666EF-DD6C-ED3B-11BD-2301D5F424A4}"/>
              </a:ext>
            </a:extLst>
          </p:cNvPr>
          <p:cNvSpPr/>
          <p:nvPr/>
        </p:nvSpPr>
        <p:spPr>
          <a:xfrm>
            <a:off x="10568479" y="2996701"/>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66" name="Oval 265">
            <a:extLst>
              <a:ext uri="{FF2B5EF4-FFF2-40B4-BE49-F238E27FC236}">
                <a16:creationId xmlns:a16="http://schemas.microsoft.com/office/drawing/2014/main" id="{7A94B2BD-1F5E-93D4-6930-514FE8328E6E}"/>
              </a:ext>
            </a:extLst>
          </p:cNvPr>
          <p:cNvSpPr/>
          <p:nvPr/>
        </p:nvSpPr>
        <p:spPr>
          <a:xfrm>
            <a:off x="11391511" y="4080156"/>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67" name="Oval 266">
            <a:extLst>
              <a:ext uri="{FF2B5EF4-FFF2-40B4-BE49-F238E27FC236}">
                <a16:creationId xmlns:a16="http://schemas.microsoft.com/office/drawing/2014/main" id="{DEAC7912-8C8B-470D-0BC5-B0651757341E}"/>
              </a:ext>
            </a:extLst>
          </p:cNvPr>
          <p:cNvSpPr/>
          <p:nvPr/>
        </p:nvSpPr>
        <p:spPr>
          <a:xfrm>
            <a:off x="12181919" y="3159424"/>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68" name="Oval 267">
            <a:extLst>
              <a:ext uri="{FF2B5EF4-FFF2-40B4-BE49-F238E27FC236}">
                <a16:creationId xmlns:a16="http://schemas.microsoft.com/office/drawing/2014/main" id="{45E4186D-9F59-71F5-044D-15DD22BB1EC8}"/>
              </a:ext>
            </a:extLst>
          </p:cNvPr>
          <p:cNvSpPr/>
          <p:nvPr/>
        </p:nvSpPr>
        <p:spPr>
          <a:xfrm>
            <a:off x="10670226" y="2746668"/>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69" name="Oval 268">
            <a:extLst>
              <a:ext uri="{FF2B5EF4-FFF2-40B4-BE49-F238E27FC236}">
                <a16:creationId xmlns:a16="http://schemas.microsoft.com/office/drawing/2014/main" id="{3EB79126-493E-F7DE-2488-A6ADE372FF34}"/>
              </a:ext>
            </a:extLst>
          </p:cNvPr>
          <p:cNvSpPr/>
          <p:nvPr/>
        </p:nvSpPr>
        <p:spPr>
          <a:xfrm>
            <a:off x="12732364" y="2719963"/>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70" name="Oval 269">
            <a:extLst>
              <a:ext uri="{FF2B5EF4-FFF2-40B4-BE49-F238E27FC236}">
                <a16:creationId xmlns:a16="http://schemas.microsoft.com/office/drawing/2014/main" id="{8A586E6F-5901-F60C-FA71-D8F8ED1191DD}"/>
              </a:ext>
            </a:extLst>
          </p:cNvPr>
          <p:cNvSpPr/>
          <p:nvPr/>
        </p:nvSpPr>
        <p:spPr>
          <a:xfrm>
            <a:off x="11855301" y="4573505"/>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71" name="Oval 270">
            <a:extLst>
              <a:ext uri="{FF2B5EF4-FFF2-40B4-BE49-F238E27FC236}">
                <a16:creationId xmlns:a16="http://schemas.microsoft.com/office/drawing/2014/main" id="{77DA7577-0275-EBA0-D796-879FD0FDD04A}"/>
              </a:ext>
            </a:extLst>
          </p:cNvPr>
          <p:cNvSpPr/>
          <p:nvPr/>
        </p:nvSpPr>
        <p:spPr>
          <a:xfrm>
            <a:off x="12155052" y="3758572"/>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72" name="Oval 271">
            <a:extLst>
              <a:ext uri="{FF2B5EF4-FFF2-40B4-BE49-F238E27FC236}">
                <a16:creationId xmlns:a16="http://schemas.microsoft.com/office/drawing/2014/main" id="{A6B37FF1-3C1B-C867-4CA6-501BD4FC7773}"/>
              </a:ext>
            </a:extLst>
          </p:cNvPr>
          <p:cNvSpPr/>
          <p:nvPr/>
        </p:nvSpPr>
        <p:spPr>
          <a:xfrm>
            <a:off x="12876683" y="3699314"/>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73" name="Oval 272">
            <a:extLst>
              <a:ext uri="{FF2B5EF4-FFF2-40B4-BE49-F238E27FC236}">
                <a16:creationId xmlns:a16="http://schemas.microsoft.com/office/drawing/2014/main" id="{0090F476-2FA5-1043-95E7-4C5CBB137EF3}"/>
              </a:ext>
            </a:extLst>
          </p:cNvPr>
          <p:cNvSpPr/>
          <p:nvPr/>
        </p:nvSpPr>
        <p:spPr>
          <a:xfrm>
            <a:off x="13159563" y="4823882"/>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74" name="Oval 273">
            <a:extLst>
              <a:ext uri="{FF2B5EF4-FFF2-40B4-BE49-F238E27FC236}">
                <a16:creationId xmlns:a16="http://schemas.microsoft.com/office/drawing/2014/main" id="{EB2C9539-71D5-16DC-937A-51AEA61B178D}"/>
              </a:ext>
            </a:extLst>
          </p:cNvPr>
          <p:cNvSpPr/>
          <p:nvPr/>
        </p:nvSpPr>
        <p:spPr>
          <a:xfrm>
            <a:off x="13159563" y="2865184"/>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75" name="Oval 274">
            <a:extLst>
              <a:ext uri="{FF2B5EF4-FFF2-40B4-BE49-F238E27FC236}">
                <a16:creationId xmlns:a16="http://schemas.microsoft.com/office/drawing/2014/main" id="{2D013A14-F3AD-1EB2-8533-E9DAE0E0A9C6}"/>
              </a:ext>
            </a:extLst>
          </p:cNvPr>
          <p:cNvSpPr/>
          <p:nvPr/>
        </p:nvSpPr>
        <p:spPr>
          <a:xfrm>
            <a:off x="10619836" y="3308358"/>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76" name="Oval 275">
            <a:extLst>
              <a:ext uri="{FF2B5EF4-FFF2-40B4-BE49-F238E27FC236}">
                <a16:creationId xmlns:a16="http://schemas.microsoft.com/office/drawing/2014/main" id="{1417889B-48ED-931F-C161-7008DEAFDB9C}"/>
              </a:ext>
            </a:extLst>
          </p:cNvPr>
          <p:cNvSpPr/>
          <p:nvPr/>
        </p:nvSpPr>
        <p:spPr>
          <a:xfrm>
            <a:off x="9738891" y="4719000"/>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77" name="Oval 276">
            <a:extLst>
              <a:ext uri="{FF2B5EF4-FFF2-40B4-BE49-F238E27FC236}">
                <a16:creationId xmlns:a16="http://schemas.microsoft.com/office/drawing/2014/main" id="{343BAC54-3844-3C7E-F1C7-922C7E8D92D4}"/>
              </a:ext>
            </a:extLst>
          </p:cNvPr>
          <p:cNvSpPr/>
          <p:nvPr/>
        </p:nvSpPr>
        <p:spPr>
          <a:xfrm>
            <a:off x="11251761" y="3102150"/>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78" name="Oval 277">
            <a:extLst>
              <a:ext uri="{FF2B5EF4-FFF2-40B4-BE49-F238E27FC236}">
                <a16:creationId xmlns:a16="http://schemas.microsoft.com/office/drawing/2014/main" id="{75888FBA-2BE3-F91C-0142-C90C5C5788B9}"/>
              </a:ext>
            </a:extLst>
          </p:cNvPr>
          <p:cNvSpPr/>
          <p:nvPr/>
        </p:nvSpPr>
        <p:spPr>
          <a:xfrm>
            <a:off x="10007428" y="2753654"/>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79" name="Oval 278">
            <a:extLst>
              <a:ext uri="{FF2B5EF4-FFF2-40B4-BE49-F238E27FC236}">
                <a16:creationId xmlns:a16="http://schemas.microsoft.com/office/drawing/2014/main" id="{4BEB13C9-9E3D-D3D6-06F8-BA43EF4C6D07}"/>
              </a:ext>
            </a:extLst>
          </p:cNvPr>
          <p:cNvSpPr/>
          <p:nvPr/>
        </p:nvSpPr>
        <p:spPr>
          <a:xfrm>
            <a:off x="12069566" y="2726949"/>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80" name="Oval 279">
            <a:extLst>
              <a:ext uri="{FF2B5EF4-FFF2-40B4-BE49-F238E27FC236}">
                <a16:creationId xmlns:a16="http://schemas.microsoft.com/office/drawing/2014/main" id="{9F18B64F-FEAE-E306-7683-6147F205F597}"/>
              </a:ext>
            </a:extLst>
          </p:cNvPr>
          <p:cNvSpPr/>
          <p:nvPr/>
        </p:nvSpPr>
        <p:spPr>
          <a:xfrm>
            <a:off x="11192503" y="4580491"/>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81" name="Oval 280">
            <a:extLst>
              <a:ext uri="{FF2B5EF4-FFF2-40B4-BE49-F238E27FC236}">
                <a16:creationId xmlns:a16="http://schemas.microsoft.com/office/drawing/2014/main" id="{1C0F218B-3EAA-678F-3E7B-00AFFF65AC0D}"/>
              </a:ext>
            </a:extLst>
          </p:cNvPr>
          <p:cNvSpPr/>
          <p:nvPr/>
        </p:nvSpPr>
        <p:spPr>
          <a:xfrm>
            <a:off x="12556023" y="4259319"/>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82" name="Oval 281">
            <a:extLst>
              <a:ext uri="{FF2B5EF4-FFF2-40B4-BE49-F238E27FC236}">
                <a16:creationId xmlns:a16="http://schemas.microsoft.com/office/drawing/2014/main" id="{DA084F3D-8F3F-BD63-B211-608D483AB82A}"/>
              </a:ext>
            </a:extLst>
          </p:cNvPr>
          <p:cNvSpPr/>
          <p:nvPr/>
        </p:nvSpPr>
        <p:spPr>
          <a:xfrm>
            <a:off x="12496765" y="4830868"/>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83" name="Oval 282">
            <a:extLst>
              <a:ext uri="{FF2B5EF4-FFF2-40B4-BE49-F238E27FC236}">
                <a16:creationId xmlns:a16="http://schemas.microsoft.com/office/drawing/2014/main" id="{495FBEAC-995B-EFD0-3D35-69584328A362}"/>
              </a:ext>
            </a:extLst>
          </p:cNvPr>
          <p:cNvSpPr/>
          <p:nvPr/>
        </p:nvSpPr>
        <p:spPr>
          <a:xfrm>
            <a:off x="12496765" y="2872170"/>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84" name="Oval 283">
            <a:extLst>
              <a:ext uri="{FF2B5EF4-FFF2-40B4-BE49-F238E27FC236}">
                <a16:creationId xmlns:a16="http://schemas.microsoft.com/office/drawing/2014/main" id="{AA6C6A26-DD9B-87DC-7F1D-71C3ECDC11B2}"/>
              </a:ext>
            </a:extLst>
          </p:cNvPr>
          <p:cNvSpPr/>
          <p:nvPr/>
        </p:nvSpPr>
        <p:spPr>
          <a:xfrm>
            <a:off x="13055096" y="4364389"/>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85" name="Oval 284">
            <a:extLst>
              <a:ext uri="{FF2B5EF4-FFF2-40B4-BE49-F238E27FC236}">
                <a16:creationId xmlns:a16="http://schemas.microsoft.com/office/drawing/2014/main" id="{96AD08EF-4057-A6B7-90C2-2B82A6CAB9C3}"/>
              </a:ext>
            </a:extLst>
          </p:cNvPr>
          <p:cNvSpPr/>
          <p:nvPr/>
        </p:nvSpPr>
        <p:spPr>
          <a:xfrm>
            <a:off x="9784498" y="4904410"/>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86" name="Oval 285">
            <a:extLst>
              <a:ext uri="{FF2B5EF4-FFF2-40B4-BE49-F238E27FC236}">
                <a16:creationId xmlns:a16="http://schemas.microsoft.com/office/drawing/2014/main" id="{5A79C16C-2B83-ADBE-52AD-E4C99037BB78}"/>
              </a:ext>
            </a:extLst>
          </p:cNvPr>
          <p:cNvSpPr/>
          <p:nvPr/>
        </p:nvSpPr>
        <p:spPr>
          <a:xfrm>
            <a:off x="10509221" y="3677816"/>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87" name="Oval 286">
            <a:extLst>
              <a:ext uri="{FF2B5EF4-FFF2-40B4-BE49-F238E27FC236}">
                <a16:creationId xmlns:a16="http://schemas.microsoft.com/office/drawing/2014/main" id="{F40F417C-2FA4-0E4F-DAE2-0A46A4520EBE}"/>
              </a:ext>
            </a:extLst>
          </p:cNvPr>
          <p:cNvSpPr/>
          <p:nvPr/>
        </p:nvSpPr>
        <p:spPr>
          <a:xfrm>
            <a:off x="10203087" y="3040908"/>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88" name="Oval 287">
            <a:extLst>
              <a:ext uri="{FF2B5EF4-FFF2-40B4-BE49-F238E27FC236}">
                <a16:creationId xmlns:a16="http://schemas.microsoft.com/office/drawing/2014/main" id="{DCCB62BD-8DFB-9031-5014-E8E72EE12BF7}"/>
              </a:ext>
            </a:extLst>
          </p:cNvPr>
          <p:cNvSpPr/>
          <p:nvPr/>
        </p:nvSpPr>
        <p:spPr>
          <a:xfrm>
            <a:off x="10069032" y="3360630"/>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89" name="TextBox 288">
            <a:extLst>
              <a:ext uri="{FF2B5EF4-FFF2-40B4-BE49-F238E27FC236}">
                <a16:creationId xmlns:a16="http://schemas.microsoft.com/office/drawing/2014/main" id="{A96D3B50-F721-7779-820A-054B199F9C47}"/>
              </a:ext>
            </a:extLst>
          </p:cNvPr>
          <p:cNvSpPr txBox="1"/>
          <p:nvPr/>
        </p:nvSpPr>
        <p:spPr>
          <a:xfrm>
            <a:off x="10077767" y="4358408"/>
            <a:ext cx="547826"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ArtifactUtils.java</a:t>
            </a:r>
          </a:p>
        </p:txBody>
      </p:sp>
      <p:sp>
        <p:nvSpPr>
          <p:cNvPr id="290" name="Oval 289">
            <a:extLst>
              <a:ext uri="{FF2B5EF4-FFF2-40B4-BE49-F238E27FC236}">
                <a16:creationId xmlns:a16="http://schemas.microsoft.com/office/drawing/2014/main" id="{DD3474AC-160B-3087-4862-8DE28A3CB7A6}"/>
              </a:ext>
            </a:extLst>
          </p:cNvPr>
          <p:cNvSpPr/>
          <p:nvPr/>
        </p:nvSpPr>
        <p:spPr>
          <a:xfrm>
            <a:off x="12369484" y="3997779"/>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91" name="TextBox 290">
            <a:extLst>
              <a:ext uri="{FF2B5EF4-FFF2-40B4-BE49-F238E27FC236}">
                <a16:creationId xmlns:a16="http://schemas.microsoft.com/office/drawing/2014/main" id="{EC6363BD-0C91-05DB-21E4-DDF6A2AACDBE}"/>
              </a:ext>
            </a:extLst>
          </p:cNvPr>
          <p:cNvSpPr txBox="1"/>
          <p:nvPr/>
        </p:nvSpPr>
        <p:spPr>
          <a:xfrm>
            <a:off x="12412103" y="3997779"/>
            <a:ext cx="733774"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ScopeArtifactFilter.java</a:t>
            </a:r>
          </a:p>
        </p:txBody>
      </p:sp>
      <p:sp>
        <p:nvSpPr>
          <p:cNvPr id="292" name="Oval 291">
            <a:extLst>
              <a:ext uri="{FF2B5EF4-FFF2-40B4-BE49-F238E27FC236}">
                <a16:creationId xmlns:a16="http://schemas.microsoft.com/office/drawing/2014/main" id="{DB4E27E1-7692-53BA-CF05-C0919B40A7C4}"/>
              </a:ext>
            </a:extLst>
          </p:cNvPr>
          <p:cNvSpPr/>
          <p:nvPr/>
        </p:nvSpPr>
        <p:spPr>
          <a:xfrm>
            <a:off x="10877641" y="3273847"/>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93" name="TextBox 292">
            <a:extLst>
              <a:ext uri="{FF2B5EF4-FFF2-40B4-BE49-F238E27FC236}">
                <a16:creationId xmlns:a16="http://schemas.microsoft.com/office/drawing/2014/main" id="{16D85593-AD34-D585-895C-F891E753117D}"/>
              </a:ext>
            </a:extLst>
          </p:cNvPr>
          <p:cNvSpPr txBox="1"/>
          <p:nvPr/>
        </p:nvSpPr>
        <p:spPr>
          <a:xfrm>
            <a:off x="10920260" y="3273847"/>
            <a:ext cx="724156"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WrapperProperties.java</a:t>
            </a:r>
          </a:p>
        </p:txBody>
      </p:sp>
      <p:sp>
        <p:nvSpPr>
          <p:cNvPr id="294" name="Oval 293">
            <a:extLst>
              <a:ext uri="{FF2B5EF4-FFF2-40B4-BE49-F238E27FC236}">
                <a16:creationId xmlns:a16="http://schemas.microsoft.com/office/drawing/2014/main" id="{B2D0799F-3C1A-3369-936F-CD973F8DC237}"/>
              </a:ext>
            </a:extLst>
          </p:cNvPr>
          <p:cNvSpPr/>
          <p:nvPr/>
        </p:nvSpPr>
        <p:spPr>
          <a:xfrm>
            <a:off x="9518454" y="5551138"/>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95" name="Oval 294">
            <a:extLst>
              <a:ext uri="{FF2B5EF4-FFF2-40B4-BE49-F238E27FC236}">
                <a16:creationId xmlns:a16="http://schemas.microsoft.com/office/drawing/2014/main" id="{CF1B2CF7-14A5-B630-9740-4999307B5733}"/>
              </a:ext>
            </a:extLst>
          </p:cNvPr>
          <p:cNvSpPr/>
          <p:nvPr/>
        </p:nvSpPr>
        <p:spPr>
          <a:xfrm>
            <a:off x="9450221" y="5854344"/>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96" name="Oval 295">
            <a:extLst>
              <a:ext uri="{FF2B5EF4-FFF2-40B4-BE49-F238E27FC236}">
                <a16:creationId xmlns:a16="http://schemas.microsoft.com/office/drawing/2014/main" id="{FDD0C82E-8BAB-8BA8-15A0-9E5315B4C7A2}"/>
              </a:ext>
            </a:extLst>
          </p:cNvPr>
          <p:cNvSpPr/>
          <p:nvPr/>
        </p:nvSpPr>
        <p:spPr>
          <a:xfrm>
            <a:off x="9738891" y="5669654"/>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97" name="Oval 296">
            <a:extLst>
              <a:ext uri="{FF2B5EF4-FFF2-40B4-BE49-F238E27FC236}">
                <a16:creationId xmlns:a16="http://schemas.microsoft.com/office/drawing/2014/main" id="{4D9EB812-4787-D31D-7CA9-4C26B7AE3539}"/>
              </a:ext>
            </a:extLst>
          </p:cNvPr>
          <p:cNvSpPr/>
          <p:nvPr/>
        </p:nvSpPr>
        <p:spPr>
          <a:xfrm>
            <a:off x="9948170" y="5537747"/>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98" name="Oval 297">
            <a:extLst>
              <a:ext uri="{FF2B5EF4-FFF2-40B4-BE49-F238E27FC236}">
                <a16:creationId xmlns:a16="http://schemas.microsoft.com/office/drawing/2014/main" id="{7F729E16-159A-D4B8-A483-261154FF599A}"/>
              </a:ext>
            </a:extLst>
          </p:cNvPr>
          <p:cNvSpPr/>
          <p:nvPr/>
        </p:nvSpPr>
        <p:spPr>
          <a:xfrm>
            <a:off x="9772503" y="6594781"/>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99" name="Oval 298">
            <a:extLst>
              <a:ext uri="{FF2B5EF4-FFF2-40B4-BE49-F238E27FC236}">
                <a16:creationId xmlns:a16="http://schemas.microsoft.com/office/drawing/2014/main" id="{DD2A3AD4-FB03-2ACB-6C5F-FF5FE4BC504F}"/>
              </a:ext>
            </a:extLst>
          </p:cNvPr>
          <p:cNvSpPr/>
          <p:nvPr/>
        </p:nvSpPr>
        <p:spPr>
          <a:xfrm>
            <a:off x="9895351" y="6157707"/>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00" name="Oval 299">
            <a:extLst>
              <a:ext uri="{FF2B5EF4-FFF2-40B4-BE49-F238E27FC236}">
                <a16:creationId xmlns:a16="http://schemas.microsoft.com/office/drawing/2014/main" id="{90AF3EB8-D34C-3556-A5E0-916D3127310E}"/>
              </a:ext>
            </a:extLst>
          </p:cNvPr>
          <p:cNvSpPr/>
          <p:nvPr/>
        </p:nvSpPr>
        <p:spPr>
          <a:xfrm>
            <a:off x="10203087" y="6266524"/>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01" name="Oval 300">
            <a:extLst>
              <a:ext uri="{FF2B5EF4-FFF2-40B4-BE49-F238E27FC236}">
                <a16:creationId xmlns:a16="http://schemas.microsoft.com/office/drawing/2014/main" id="{5EF54BC9-007F-0D63-4890-A456C52BADE1}"/>
              </a:ext>
            </a:extLst>
          </p:cNvPr>
          <p:cNvSpPr/>
          <p:nvPr/>
        </p:nvSpPr>
        <p:spPr>
          <a:xfrm>
            <a:off x="12940990" y="7628439"/>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02" name="Oval 301">
            <a:extLst>
              <a:ext uri="{FF2B5EF4-FFF2-40B4-BE49-F238E27FC236}">
                <a16:creationId xmlns:a16="http://schemas.microsoft.com/office/drawing/2014/main" id="{B56E77C6-F28F-9155-467D-89793AEDE8FF}"/>
              </a:ext>
            </a:extLst>
          </p:cNvPr>
          <p:cNvSpPr/>
          <p:nvPr/>
        </p:nvSpPr>
        <p:spPr>
          <a:xfrm>
            <a:off x="13086619" y="6923195"/>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03" name="Oval 302">
            <a:extLst>
              <a:ext uri="{FF2B5EF4-FFF2-40B4-BE49-F238E27FC236}">
                <a16:creationId xmlns:a16="http://schemas.microsoft.com/office/drawing/2014/main" id="{E925CACB-CF1A-230C-7ADB-8FF4CF43F289}"/>
              </a:ext>
            </a:extLst>
          </p:cNvPr>
          <p:cNvSpPr/>
          <p:nvPr/>
        </p:nvSpPr>
        <p:spPr>
          <a:xfrm>
            <a:off x="13273673" y="7166177"/>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04" name="Oval 303">
            <a:extLst>
              <a:ext uri="{FF2B5EF4-FFF2-40B4-BE49-F238E27FC236}">
                <a16:creationId xmlns:a16="http://schemas.microsoft.com/office/drawing/2014/main" id="{6952D16F-A8AE-8405-8A6B-2BA485C80EF6}"/>
              </a:ext>
            </a:extLst>
          </p:cNvPr>
          <p:cNvSpPr/>
          <p:nvPr/>
        </p:nvSpPr>
        <p:spPr>
          <a:xfrm>
            <a:off x="13332931" y="7817838"/>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05" name="Oval 304">
            <a:extLst>
              <a:ext uri="{FF2B5EF4-FFF2-40B4-BE49-F238E27FC236}">
                <a16:creationId xmlns:a16="http://schemas.microsoft.com/office/drawing/2014/main" id="{F5DF20C8-A700-ED12-36AF-85BDD4CD088D}"/>
              </a:ext>
            </a:extLst>
          </p:cNvPr>
          <p:cNvSpPr/>
          <p:nvPr/>
        </p:nvSpPr>
        <p:spPr>
          <a:xfrm>
            <a:off x="12412103" y="7760910"/>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06" name="Oval 305">
            <a:extLst>
              <a:ext uri="{FF2B5EF4-FFF2-40B4-BE49-F238E27FC236}">
                <a16:creationId xmlns:a16="http://schemas.microsoft.com/office/drawing/2014/main" id="{DAC0B343-D7ED-9109-42DB-5DDD36094DC9}"/>
              </a:ext>
            </a:extLst>
          </p:cNvPr>
          <p:cNvSpPr/>
          <p:nvPr/>
        </p:nvSpPr>
        <p:spPr>
          <a:xfrm>
            <a:off x="13027361" y="7300006"/>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07" name="Oval 306">
            <a:extLst>
              <a:ext uri="{FF2B5EF4-FFF2-40B4-BE49-F238E27FC236}">
                <a16:creationId xmlns:a16="http://schemas.microsoft.com/office/drawing/2014/main" id="{3F256AEF-E168-4661-A211-718EA1FB8226}"/>
              </a:ext>
            </a:extLst>
          </p:cNvPr>
          <p:cNvSpPr/>
          <p:nvPr/>
        </p:nvSpPr>
        <p:spPr>
          <a:xfrm>
            <a:off x="12791622" y="7760910"/>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08" name="Oval 307">
            <a:extLst>
              <a:ext uri="{FF2B5EF4-FFF2-40B4-BE49-F238E27FC236}">
                <a16:creationId xmlns:a16="http://schemas.microsoft.com/office/drawing/2014/main" id="{6749D8A3-777B-F872-2088-A16FACF33036}"/>
              </a:ext>
            </a:extLst>
          </p:cNvPr>
          <p:cNvSpPr/>
          <p:nvPr/>
        </p:nvSpPr>
        <p:spPr>
          <a:xfrm>
            <a:off x="12817425" y="6923195"/>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09" name="Oval 308">
            <a:extLst>
              <a:ext uri="{FF2B5EF4-FFF2-40B4-BE49-F238E27FC236}">
                <a16:creationId xmlns:a16="http://schemas.microsoft.com/office/drawing/2014/main" id="{C785FE2B-AA5C-12DE-A9B4-78213D673F0A}"/>
              </a:ext>
            </a:extLst>
          </p:cNvPr>
          <p:cNvSpPr/>
          <p:nvPr/>
        </p:nvSpPr>
        <p:spPr>
          <a:xfrm>
            <a:off x="12876683" y="6328603"/>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10" name="Oval 309">
            <a:extLst>
              <a:ext uri="{FF2B5EF4-FFF2-40B4-BE49-F238E27FC236}">
                <a16:creationId xmlns:a16="http://schemas.microsoft.com/office/drawing/2014/main" id="{A2FD8A7B-3515-0BDA-C48C-7287DE1D1C70}"/>
              </a:ext>
            </a:extLst>
          </p:cNvPr>
          <p:cNvSpPr/>
          <p:nvPr/>
        </p:nvSpPr>
        <p:spPr>
          <a:xfrm>
            <a:off x="13145877" y="6099654"/>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11" name="Oval 310">
            <a:extLst>
              <a:ext uri="{FF2B5EF4-FFF2-40B4-BE49-F238E27FC236}">
                <a16:creationId xmlns:a16="http://schemas.microsoft.com/office/drawing/2014/main" id="{AA70788E-A761-7D5D-AD5A-1735811C9CAC}"/>
              </a:ext>
            </a:extLst>
          </p:cNvPr>
          <p:cNvSpPr/>
          <p:nvPr/>
        </p:nvSpPr>
        <p:spPr>
          <a:xfrm>
            <a:off x="13208061" y="7024770"/>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12" name="Oval 311">
            <a:extLst>
              <a:ext uri="{FF2B5EF4-FFF2-40B4-BE49-F238E27FC236}">
                <a16:creationId xmlns:a16="http://schemas.microsoft.com/office/drawing/2014/main" id="{5E814883-33CA-0802-7CD1-179EA80E31DA}"/>
              </a:ext>
            </a:extLst>
          </p:cNvPr>
          <p:cNvSpPr/>
          <p:nvPr/>
        </p:nvSpPr>
        <p:spPr>
          <a:xfrm>
            <a:off x="13068406" y="7105065"/>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13" name="Oval 312">
            <a:extLst>
              <a:ext uri="{FF2B5EF4-FFF2-40B4-BE49-F238E27FC236}">
                <a16:creationId xmlns:a16="http://schemas.microsoft.com/office/drawing/2014/main" id="{9A70B191-13AC-9CEF-BA98-D7EE3D660C01}"/>
              </a:ext>
            </a:extLst>
          </p:cNvPr>
          <p:cNvSpPr/>
          <p:nvPr/>
        </p:nvSpPr>
        <p:spPr>
          <a:xfrm>
            <a:off x="13229071" y="6624726"/>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14" name="Oval 313">
            <a:extLst>
              <a:ext uri="{FF2B5EF4-FFF2-40B4-BE49-F238E27FC236}">
                <a16:creationId xmlns:a16="http://schemas.microsoft.com/office/drawing/2014/main" id="{2EE93F6F-0E7C-019E-D797-B2FAA8906DCA}"/>
              </a:ext>
            </a:extLst>
          </p:cNvPr>
          <p:cNvSpPr/>
          <p:nvPr/>
        </p:nvSpPr>
        <p:spPr>
          <a:xfrm>
            <a:off x="11709601" y="7784593"/>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15" name="Oval 314">
            <a:extLst>
              <a:ext uri="{FF2B5EF4-FFF2-40B4-BE49-F238E27FC236}">
                <a16:creationId xmlns:a16="http://schemas.microsoft.com/office/drawing/2014/main" id="{C82C893A-6704-A596-FF1D-9D7F6A38ECE1}"/>
              </a:ext>
            </a:extLst>
          </p:cNvPr>
          <p:cNvSpPr/>
          <p:nvPr/>
        </p:nvSpPr>
        <p:spPr>
          <a:xfrm>
            <a:off x="13305552" y="6863108"/>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16" name="Oval 315">
            <a:extLst>
              <a:ext uri="{FF2B5EF4-FFF2-40B4-BE49-F238E27FC236}">
                <a16:creationId xmlns:a16="http://schemas.microsoft.com/office/drawing/2014/main" id="{4F519AF2-03EB-CBF6-BA65-C5076EA4F4AF}"/>
              </a:ext>
            </a:extLst>
          </p:cNvPr>
          <p:cNvSpPr/>
          <p:nvPr/>
        </p:nvSpPr>
        <p:spPr>
          <a:xfrm>
            <a:off x="12649847" y="6407722"/>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17" name="Oval 316">
            <a:extLst>
              <a:ext uri="{FF2B5EF4-FFF2-40B4-BE49-F238E27FC236}">
                <a16:creationId xmlns:a16="http://schemas.microsoft.com/office/drawing/2014/main" id="{26BE6880-C6D7-6B3E-B290-B8253954E694}"/>
              </a:ext>
            </a:extLst>
          </p:cNvPr>
          <p:cNvSpPr/>
          <p:nvPr/>
        </p:nvSpPr>
        <p:spPr>
          <a:xfrm>
            <a:off x="12680798" y="6759238"/>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18" name="Oval 317">
            <a:extLst>
              <a:ext uri="{FF2B5EF4-FFF2-40B4-BE49-F238E27FC236}">
                <a16:creationId xmlns:a16="http://schemas.microsoft.com/office/drawing/2014/main" id="{D8888776-9B8F-DAF1-331F-CD4A4E09AE39}"/>
              </a:ext>
            </a:extLst>
          </p:cNvPr>
          <p:cNvSpPr/>
          <p:nvPr/>
        </p:nvSpPr>
        <p:spPr>
          <a:xfrm>
            <a:off x="12832698" y="7415774"/>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19" name="Oval 318">
            <a:extLst>
              <a:ext uri="{FF2B5EF4-FFF2-40B4-BE49-F238E27FC236}">
                <a16:creationId xmlns:a16="http://schemas.microsoft.com/office/drawing/2014/main" id="{D14EF9E1-1884-E4E3-3D82-12A298CA70CD}"/>
              </a:ext>
            </a:extLst>
          </p:cNvPr>
          <p:cNvSpPr/>
          <p:nvPr/>
        </p:nvSpPr>
        <p:spPr>
          <a:xfrm>
            <a:off x="12732364" y="7143865"/>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20" name="Oval 319">
            <a:extLst>
              <a:ext uri="{FF2B5EF4-FFF2-40B4-BE49-F238E27FC236}">
                <a16:creationId xmlns:a16="http://schemas.microsoft.com/office/drawing/2014/main" id="{745D66F1-11FE-7F8E-2753-E828E667B977}"/>
              </a:ext>
            </a:extLst>
          </p:cNvPr>
          <p:cNvSpPr/>
          <p:nvPr/>
        </p:nvSpPr>
        <p:spPr>
          <a:xfrm>
            <a:off x="13086619" y="6496114"/>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21" name="Oval 320">
            <a:extLst>
              <a:ext uri="{FF2B5EF4-FFF2-40B4-BE49-F238E27FC236}">
                <a16:creationId xmlns:a16="http://schemas.microsoft.com/office/drawing/2014/main" id="{052B3AE3-DC6F-F18F-FDFC-BD1820947D86}"/>
              </a:ext>
            </a:extLst>
          </p:cNvPr>
          <p:cNvSpPr/>
          <p:nvPr/>
        </p:nvSpPr>
        <p:spPr>
          <a:xfrm>
            <a:off x="12412103" y="7520868"/>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22" name="Oval 321">
            <a:extLst>
              <a:ext uri="{FF2B5EF4-FFF2-40B4-BE49-F238E27FC236}">
                <a16:creationId xmlns:a16="http://schemas.microsoft.com/office/drawing/2014/main" id="{FA37507A-0310-392D-86FC-94DF2EB236B0}"/>
              </a:ext>
            </a:extLst>
          </p:cNvPr>
          <p:cNvSpPr/>
          <p:nvPr/>
        </p:nvSpPr>
        <p:spPr>
          <a:xfrm>
            <a:off x="12876683" y="5975074"/>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23" name="Oval 322">
            <a:extLst>
              <a:ext uri="{FF2B5EF4-FFF2-40B4-BE49-F238E27FC236}">
                <a16:creationId xmlns:a16="http://schemas.microsoft.com/office/drawing/2014/main" id="{D3C71173-A433-E99B-2D59-817D55946CA2}"/>
              </a:ext>
            </a:extLst>
          </p:cNvPr>
          <p:cNvSpPr/>
          <p:nvPr/>
        </p:nvSpPr>
        <p:spPr>
          <a:xfrm>
            <a:off x="13218821" y="5788170"/>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24" name="Oval 323">
            <a:extLst>
              <a:ext uri="{FF2B5EF4-FFF2-40B4-BE49-F238E27FC236}">
                <a16:creationId xmlns:a16="http://schemas.microsoft.com/office/drawing/2014/main" id="{AD7110AD-4A1A-1173-0B45-83B2119402CA}"/>
              </a:ext>
            </a:extLst>
          </p:cNvPr>
          <p:cNvSpPr/>
          <p:nvPr/>
        </p:nvSpPr>
        <p:spPr>
          <a:xfrm>
            <a:off x="12553002" y="5692715"/>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25" name="Oval 324">
            <a:extLst>
              <a:ext uri="{FF2B5EF4-FFF2-40B4-BE49-F238E27FC236}">
                <a16:creationId xmlns:a16="http://schemas.microsoft.com/office/drawing/2014/main" id="{0C484448-2CEA-FB83-4BEE-915496C01BD0}"/>
              </a:ext>
            </a:extLst>
          </p:cNvPr>
          <p:cNvSpPr/>
          <p:nvPr/>
        </p:nvSpPr>
        <p:spPr>
          <a:xfrm>
            <a:off x="12556023" y="7186821"/>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26" name="Oval 325">
            <a:extLst>
              <a:ext uri="{FF2B5EF4-FFF2-40B4-BE49-F238E27FC236}">
                <a16:creationId xmlns:a16="http://schemas.microsoft.com/office/drawing/2014/main" id="{6C35C14F-E5A3-A7F2-F8C6-5E4AEBAB29AC}"/>
              </a:ext>
            </a:extLst>
          </p:cNvPr>
          <p:cNvSpPr/>
          <p:nvPr/>
        </p:nvSpPr>
        <p:spPr>
          <a:xfrm>
            <a:off x="12935941" y="6598356"/>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27" name="Oval 326">
            <a:extLst>
              <a:ext uri="{FF2B5EF4-FFF2-40B4-BE49-F238E27FC236}">
                <a16:creationId xmlns:a16="http://schemas.microsoft.com/office/drawing/2014/main" id="{F9F0C729-6E61-D68F-F859-22AC28CC709A}"/>
              </a:ext>
            </a:extLst>
          </p:cNvPr>
          <p:cNvSpPr/>
          <p:nvPr/>
        </p:nvSpPr>
        <p:spPr>
          <a:xfrm>
            <a:off x="13218821" y="7434514"/>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28" name="Oval 327">
            <a:extLst>
              <a:ext uri="{FF2B5EF4-FFF2-40B4-BE49-F238E27FC236}">
                <a16:creationId xmlns:a16="http://schemas.microsoft.com/office/drawing/2014/main" id="{E0520556-870F-7FB6-10E3-B78EF7876A83}"/>
              </a:ext>
            </a:extLst>
          </p:cNvPr>
          <p:cNvSpPr/>
          <p:nvPr/>
        </p:nvSpPr>
        <p:spPr>
          <a:xfrm>
            <a:off x="12095794" y="7610438"/>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29" name="TextBox 328">
            <a:extLst>
              <a:ext uri="{FF2B5EF4-FFF2-40B4-BE49-F238E27FC236}">
                <a16:creationId xmlns:a16="http://schemas.microsoft.com/office/drawing/2014/main" id="{6898CC46-D8E6-1131-AEB7-2D69D8EEFA74}"/>
              </a:ext>
            </a:extLst>
          </p:cNvPr>
          <p:cNvSpPr txBox="1"/>
          <p:nvPr/>
        </p:nvSpPr>
        <p:spPr>
          <a:xfrm>
            <a:off x="11999655" y="7219511"/>
            <a:ext cx="547826"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ArtifactUtils.java</a:t>
            </a:r>
          </a:p>
        </p:txBody>
      </p:sp>
      <p:sp>
        <p:nvSpPr>
          <p:cNvPr id="330" name="Oval 329">
            <a:extLst>
              <a:ext uri="{FF2B5EF4-FFF2-40B4-BE49-F238E27FC236}">
                <a16:creationId xmlns:a16="http://schemas.microsoft.com/office/drawing/2014/main" id="{F1A7F397-0DC0-9078-E90F-325BC1B7C797}"/>
              </a:ext>
            </a:extLst>
          </p:cNvPr>
          <p:cNvSpPr/>
          <p:nvPr/>
        </p:nvSpPr>
        <p:spPr>
          <a:xfrm>
            <a:off x="9493508" y="6320971"/>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31" name="TextBox 330">
            <a:extLst>
              <a:ext uri="{FF2B5EF4-FFF2-40B4-BE49-F238E27FC236}">
                <a16:creationId xmlns:a16="http://schemas.microsoft.com/office/drawing/2014/main" id="{6E1C5CFB-D12F-F081-CAAF-83A3C648A9AF}"/>
              </a:ext>
            </a:extLst>
          </p:cNvPr>
          <p:cNvSpPr txBox="1"/>
          <p:nvPr/>
        </p:nvSpPr>
        <p:spPr>
          <a:xfrm>
            <a:off x="9536127" y="6320971"/>
            <a:ext cx="733774"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ScopeArtifactFilter.java</a:t>
            </a:r>
          </a:p>
        </p:txBody>
      </p:sp>
      <p:sp>
        <p:nvSpPr>
          <p:cNvPr id="332" name="Oval 331">
            <a:extLst>
              <a:ext uri="{FF2B5EF4-FFF2-40B4-BE49-F238E27FC236}">
                <a16:creationId xmlns:a16="http://schemas.microsoft.com/office/drawing/2014/main" id="{D0A47179-B4DA-3E9C-FBF9-DCC077FE3C5F}"/>
              </a:ext>
            </a:extLst>
          </p:cNvPr>
          <p:cNvSpPr/>
          <p:nvPr/>
        </p:nvSpPr>
        <p:spPr>
          <a:xfrm>
            <a:off x="12369484" y="6090557"/>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cxnSp>
        <p:nvCxnSpPr>
          <p:cNvPr id="333" name="Straight Connector 332">
            <a:extLst>
              <a:ext uri="{FF2B5EF4-FFF2-40B4-BE49-F238E27FC236}">
                <a16:creationId xmlns:a16="http://schemas.microsoft.com/office/drawing/2014/main" id="{0042398B-606B-905D-94B6-845FC2EA1EE0}"/>
              </a:ext>
            </a:extLst>
          </p:cNvPr>
          <p:cNvCxnSpPr>
            <a:cxnSpLocks/>
          </p:cNvCxnSpPr>
          <p:nvPr/>
        </p:nvCxnSpPr>
        <p:spPr>
          <a:xfrm>
            <a:off x="10084117" y="4422860"/>
            <a:ext cx="1921888" cy="2861103"/>
          </a:xfrm>
          <a:prstGeom prst="line">
            <a:avLst/>
          </a:prstGeom>
          <a:noFill/>
          <a:ln w="6350" cap="flat">
            <a:solidFill>
              <a:srgbClr val="000000"/>
            </a:solidFill>
            <a:prstDash val="sysDot"/>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cxnSp>
      <p:sp>
        <p:nvSpPr>
          <p:cNvPr id="334" name="TextBox 333">
            <a:extLst>
              <a:ext uri="{FF2B5EF4-FFF2-40B4-BE49-F238E27FC236}">
                <a16:creationId xmlns:a16="http://schemas.microsoft.com/office/drawing/2014/main" id="{E50FFA57-DDE4-7943-C68F-992CE6005C83}"/>
              </a:ext>
            </a:extLst>
          </p:cNvPr>
          <p:cNvSpPr txBox="1"/>
          <p:nvPr/>
        </p:nvSpPr>
        <p:spPr>
          <a:xfrm>
            <a:off x="12412103" y="6090557"/>
            <a:ext cx="724156"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WrapperProperties.java</a:t>
            </a:r>
          </a:p>
        </p:txBody>
      </p:sp>
      <p:cxnSp>
        <p:nvCxnSpPr>
          <p:cNvPr id="335" name="Straight Connector 334">
            <a:extLst>
              <a:ext uri="{FF2B5EF4-FFF2-40B4-BE49-F238E27FC236}">
                <a16:creationId xmlns:a16="http://schemas.microsoft.com/office/drawing/2014/main" id="{5EEABEAB-C85F-EA05-CE62-A698F5EE8843}"/>
              </a:ext>
            </a:extLst>
          </p:cNvPr>
          <p:cNvCxnSpPr>
            <a:cxnSpLocks/>
          </p:cNvCxnSpPr>
          <p:nvPr/>
        </p:nvCxnSpPr>
        <p:spPr>
          <a:xfrm flipV="1">
            <a:off x="10136308" y="4182904"/>
            <a:ext cx="381255" cy="222087"/>
          </a:xfrm>
          <a:prstGeom prst="line">
            <a:avLst/>
          </a:prstGeom>
          <a:noFill/>
          <a:ln w="63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336" name="Oval 335">
            <a:extLst>
              <a:ext uri="{FF2B5EF4-FFF2-40B4-BE49-F238E27FC236}">
                <a16:creationId xmlns:a16="http://schemas.microsoft.com/office/drawing/2014/main" id="{DC478A5C-D69C-B191-2D35-25381A760C23}"/>
              </a:ext>
            </a:extLst>
          </p:cNvPr>
          <p:cNvSpPr/>
          <p:nvPr/>
        </p:nvSpPr>
        <p:spPr>
          <a:xfrm>
            <a:off x="10035148" y="4358408"/>
            <a:ext cx="118516" cy="118516"/>
          </a:xfrm>
          <a:prstGeom prst="ellipse">
            <a:avLst/>
          </a:prstGeom>
          <a:solidFill>
            <a:schemeClr val="accent1"/>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cxnSp>
        <p:nvCxnSpPr>
          <p:cNvPr id="337" name="Straight Connector 336">
            <a:extLst>
              <a:ext uri="{FF2B5EF4-FFF2-40B4-BE49-F238E27FC236}">
                <a16:creationId xmlns:a16="http://schemas.microsoft.com/office/drawing/2014/main" id="{AA5DDB26-9F64-38CF-349D-AA5CD8A069D8}"/>
              </a:ext>
            </a:extLst>
          </p:cNvPr>
          <p:cNvCxnSpPr>
            <a:cxnSpLocks/>
          </p:cNvCxnSpPr>
          <p:nvPr/>
        </p:nvCxnSpPr>
        <p:spPr>
          <a:xfrm flipV="1">
            <a:off x="11441152" y="7297997"/>
            <a:ext cx="533240" cy="145669"/>
          </a:xfrm>
          <a:prstGeom prst="line">
            <a:avLst/>
          </a:prstGeom>
          <a:noFill/>
          <a:ln w="63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338" name="Oval 337">
            <a:extLst>
              <a:ext uri="{FF2B5EF4-FFF2-40B4-BE49-F238E27FC236}">
                <a16:creationId xmlns:a16="http://schemas.microsoft.com/office/drawing/2014/main" id="{C1F1FC8B-F2C9-DF4E-D260-AF06C205F6A2}"/>
              </a:ext>
            </a:extLst>
          </p:cNvPr>
          <p:cNvSpPr/>
          <p:nvPr/>
        </p:nvSpPr>
        <p:spPr>
          <a:xfrm>
            <a:off x="11957036" y="7219511"/>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pic>
        <p:nvPicPr>
          <p:cNvPr id="339" name="Picture 338" descr="A screenshot of a phone&#10;&#10;Description automatically generated">
            <a:extLst>
              <a:ext uri="{FF2B5EF4-FFF2-40B4-BE49-F238E27FC236}">
                <a16:creationId xmlns:a16="http://schemas.microsoft.com/office/drawing/2014/main" id="{C60EE7FB-38BD-7F28-DCED-8143262D33E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920260" y="6982232"/>
            <a:ext cx="647700" cy="914400"/>
          </a:xfrm>
          <a:prstGeom prst="rect">
            <a:avLst/>
          </a:prstGeom>
        </p:spPr>
      </p:pic>
      <p:sp>
        <p:nvSpPr>
          <p:cNvPr id="340" name="Oval 339">
            <a:extLst>
              <a:ext uri="{FF2B5EF4-FFF2-40B4-BE49-F238E27FC236}">
                <a16:creationId xmlns:a16="http://schemas.microsoft.com/office/drawing/2014/main" id="{5BD9B3DF-69AE-A7E4-1ABE-80F8EE10761E}"/>
              </a:ext>
            </a:extLst>
          </p:cNvPr>
          <p:cNvSpPr/>
          <p:nvPr/>
        </p:nvSpPr>
        <p:spPr>
          <a:xfrm>
            <a:off x="10527001" y="5520100"/>
            <a:ext cx="118516" cy="118516"/>
          </a:xfrm>
          <a:prstGeom prst="ellipse">
            <a:avLst/>
          </a:prstGeom>
          <a:solidFill>
            <a:schemeClr val="accent4"/>
          </a:solidFill>
          <a:ln w="12700" cap="flat">
            <a:noFill/>
            <a:miter lim="400000"/>
          </a:ln>
          <a:effectLst>
            <a:outerShdw blurRad="50800" dist="50800" dir="5400000" sx="50000" sy="5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1" name="TextBox 340">
            <a:extLst>
              <a:ext uri="{FF2B5EF4-FFF2-40B4-BE49-F238E27FC236}">
                <a16:creationId xmlns:a16="http://schemas.microsoft.com/office/drawing/2014/main" id="{F84B914C-A3C4-98D3-DBBD-3A365CFE6689}"/>
              </a:ext>
            </a:extLst>
          </p:cNvPr>
          <p:cNvSpPr txBox="1"/>
          <p:nvPr/>
        </p:nvSpPr>
        <p:spPr>
          <a:xfrm>
            <a:off x="4127846" y="5429745"/>
            <a:ext cx="312184"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filepath</a:t>
            </a:r>
          </a:p>
        </p:txBody>
      </p:sp>
      <p:sp>
        <p:nvSpPr>
          <p:cNvPr id="342" name="TextBox 341">
            <a:extLst>
              <a:ext uri="{FF2B5EF4-FFF2-40B4-BE49-F238E27FC236}">
                <a16:creationId xmlns:a16="http://schemas.microsoft.com/office/drawing/2014/main" id="{05F57A8B-D7D6-2546-6287-AB4729B776ED}"/>
              </a:ext>
            </a:extLst>
          </p:cNvPr>
          <p:cNvSpPr txBox="1"/>
          <p:nvPr/>
        </p:nvSpPr>
        <p:spPr>
          <a:xfrm>
            <a:off x="4475920" y="5432693"/>
            <a:ext cx="379510"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classname</a:t>
            </a:r>
          </a:p>
        </p:txBody>
      </p:sp>
      <p:sp>
        <p:nvSpPr>
          <p:cNvPr id="343" name="TextBox 342">
            <a:extLst>
              <a:ext uri="{FF2B5EF4-FFF2-40B4-BE49-F238E27FC236}">
                <a16:creationId xmlns:a16="http://schemas.microsoft.com/office/drawing/2014/main" id="{FB51E2E5-E8D9-280D-248E-217DA10E14AC}"/>
              </a:ext>
            </a:extLst>
          </p:cNvPr>
          <p:cNvSpPr txBox="1"/>
          <p:nvPr/>
        </p:nvSpPr>
        <p:spPr>
          <a:xfrm>
            <a:off x="4121015" y="6097728"/>
            <a:ext cx="312184"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filepath</a:t>
            </a:r>
          </a:p>
        </p:txBody>
      </p:sp>
      <p:sp>
        <p:nvSpPr>
          <p:cNvPr id="344" name="TextBox 343">
            <a:extLst>
              <a:ext uri="{FF2B5EF4-FFF2-40B4-BE49-F238E27FC236}">
                <a16:creationId xmlns:a16="http://schemas.microsoft.com/office/drawing/2014/main" id="{975782B5-A60C-A5DE-3421-01304EEEECD0}"/>
              </a:ext>
            </a:extLst>
          </p:cNvPr>
          <p:cNvSpPr txBox="1"/>
          <p:nvPr/>
        </p:nvSpPr>
        <p:spPr>
          <a:xfrm>
            <a:off x="4476674" y="6100122"/>
            <a:ext cx="345848"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variables</a:t>
            </a:r>
          </a:p>
        </p:txBody>
      </p:sp>
      <p:sp>
        <p:nvSpPr>
          <p:cNvPr id="345" name="TextBox 344">
            <a:extLst>
              <a:ext uri="{FF2B5EF4-FFF2-40B4-BE49-F238E27FC236}">
                <a16:creationId xmlns:a16="http://schemas.microsoft.com/office/drawing/2014/main" id="{AB93DA39-8B12-CBE6-15D1-555BBEC26BC2}"/>
              </a:ext>
            </a:extLst>
          </p:cNvPr>
          <p:cNvSpPr txBox="1"/>
          <p:nvPr/>
        </p:nvSpPr>
        <p:spPr>
          <a:xfrm>
            <a:off x="4121982" y="6772055"/>
            <a:ext cx="312184"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filepath</a:t>
            </a:r>
          </a:p>
        </p:txBody>
      </p:sp>
      <p:sp>
        <p:nvSpPr>
          <p:cNvPr id="346" name="TextBox 345">
            <a:extLst>
              <a:ext uri="{FF2B5EF4-FFF2-40B4-BE49-F238E27FC236}">
                <a16:creationId xmlns:a16="http://schemas.microsoft.com/office/drawing/2014/main" id="{8A480CC1-2F0E-D63A-886F-B4DE71FDBCF0}"/>
              </a:ext>
            </a:extLst>
          </p:cNvPr>
          <p:cNvSpPr txBox="1"/>
          <p:nvPr/>
        </p:nvSpPr>
        <p:spPr>
          <a:xfrm>
            <a:off x="4460057" y="6770053"/>
            <a:ext cx="379510"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classname</a:t>
            </a:r>
          </a:p>
        </p:txBody>
      </p:sp>
      <p:sp>
        <p:nvSpPr>
          <p:cNvPr id="347" name="TextBox 346">
            <a:extLst>
              <a:ext uri="{FF2B5EF4-FFF2-40B4-BE49-F238E27FC236}">
                <a16:creationId xmlns:a16="http://schemas.microsoft.com/office/drawing/2014/main" id="{5598E7A9-2065-5821-1FCF-34F3DEB1890E}"/>
              </a:ext>
            </a:extLst>
          </p:cNvPr>
          <p:cNvSpPr txBox="1"/>
          <p:nvPr/>
        </p:nvSpPr>
        <p:spPr>
          <a:xfrm>
            <a:off x="4854931" y="6770560"/>
            <a:ext cx="345848"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variables</a:t>
            </a:r>
          </a:p>
        </p:txBody>
      </p:sp>
      <p:sp>
        <p:nvSpPr>
          <p:cNvPr id="348" name="TextBox 347">
            <a:extLst>
              <a:ext uri="{FF2B5EF4-FFF2-40B4-BE49-F238E27FC236}">
                <a16:creationId xmlns:a16="http://schemas.microsoft.com/office/drawing/2014/main" id="{B201ACCB-671E-0331-3E23-E7220C4032A4}"/>
              </a:ext>
            </a:extLst>
          </p:cNvPr>
          <p:cNvSpPr txBox="1"/>
          <p:nvPr/>
        </p:nvSpPr>
        <p:spPr>
          <a:xfrm>
            <a:off x="4288006" y="1127465"/>
            <a:ext cx="312184"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filepath</a:t>
            </a:r>
          </a:p>
        </p:txBody>
      </p:sp>
      <p:sp>
        <p:nvSpPr>
          <p:cNvPr id="349" name="TextBox 348">
            <a:extLst>
              <a:ext uri="{FF2B5EF4-FFF2-40B4-BE49-F238E27FC236}">
                <a16:creationId xmlns:a16="http://schemas.microsoft.com/office/drawing/2014/main" id="{F0FF1CB5-AFA9-AD95-C782-256785989082}"/>
              </a:ext>
            </a:extLst>
          </p:cNvPr>
          <p:cNvSpPr txBox="1"/>
          <p:nvPr/>
        </p:nvSpPr>
        <p:spPr>
          <a:xfrm>
            <a:off x="4643665" y="1125463"/>
            <a:ext cx="345848"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variables</a:t>
            </a:r>
          </a:p>
        </p:txBody>
      </p:sp>
      <p:sp>
        <p:nvSpPr>
          <p:cNvPr id="350" name="TextBox 349">
            <a:extLst>
              <a:ext uri="{FF2B5EF4-FFF2-40B4-BE49-F238E27FC236}">
                <a16:creationId xmlns:a16="http://schemas.microsoft.com/office/drawing/2014/main" id="{D3C91CE1-B4A5-C686-C117-B3269BF5A056}"/>
              </a:ext>
            </a:extLst>
          </p:cNvPr>
          <p:cNvSpPr txBox="1"/>
          <p:nvPr/>
        </p:nvSpPr>
        <p:spPr>
          <a:xfrm>
            <a:off x="3532958" y="3304847"/>
            <a:ext cx="312184"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filepath</a:t>
            </a:r>
          </a:p>
        </p:txBody>
      </p:sp>
      <p:sp>
        <p:nvSpPr>
          <p:cNvPr id="351" name="TextBox 350">
            <a:extLst>
              <a:ext uri="{FF2B5EF4-FFF2-40B4-BE49-F238E27FC236}">
                <a16:creationId xmlns:a16="http://schemas.microsoft.com/office/drawing/2014/main" id="{AD343CE0-0F8A-D9FD-EDBA-31DF98AEB1DA}"/>
              </a:ext>
            </a:extLst>
          </p:cNvPr>
          <p:cNvSpPr txBox="1"/>
          <p:nvPr/>
        </p:nvSpPr>
        <p:spPr>
          <a:xfrm>
            <a:off x="5091690" y="3304274"/>
            <a:ext cx="345848"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variables</a:t>
            </a:r>
          </a:p>
        </p:txBody>
      </p:sp>
      <p:sp>
        <p:nvSpPr>
          <p:cNvPr id="352" name="TextBox 351">
            <a:extLst>
              <a:ext uri="{FF2B5EF4-FFF2-40B4-BE49-F238E27FC236}">
                <a16:creationId xmlns:a16="http://schemas.microsoft.com/office/drawing/2014/main" id="{41994395-C914-7213-17BB-82A527FE494F}"/>
              </a:ext>
            </a:extLst>
          </p:cNvPr>
          <p:cNvSpPr txBox="1"/>
          <p:nvPr/>
        </p:nvSpPr>
        <p:spPr>
          <a:xfrm>
            <a:off x="4734306" y="3304635"/>
            <a:ext cx="312184" cy="20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450" b="1" i="0" u="none" strike="noStrike" cap="none" spc="0" normalizeH="0" baseline="0" dirty="0">
                <a:ln>
                  <a:noFill/>
                </a:ln>
                <a:solidFill>
                  <a:srgbClr val="4C4C4C"/>
                </a:solidFill>
                <a:effectLst/>
                <a:uFillTx/>
                <a:latin typeface="Source Sans Pro"/>
                <a:ea typeface="Source Sans Pro"/>
                <a:cs typeface="Source Sans Pro"/>
                <a:sym typeface="Source Sans Pro"/>
              </a:rPr>
              <a:t>filepath</a:t>
            </a:r>
          </a:p>
        </p:txBody>
      </p:sp>
    </p:spTree>
    <p:extLst>
      <p:ext uri="{BB962C8B-B14F-4D97-AF65-F5344CB8AC3E}">
        <p14:creationId xmlns:p14="http://schemas.microsoft.com/office/powerpoint/2010/main" val="423964229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9702</TotalTime>
  <Words>911</Words>
  <Application>Microsoft Office PowerPoint</Application>
  <PresentationFormat>Custom</PresentationFormat>
  <Paragraphs>85</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Avenir</vt:lpstr>
      <vt:lpstr>Helvetica Light</vt:lpstr>
      <vt:lpstr>Source Sans Pro</vt:lpstr>
      <vt:lpstr>Source Sans Pro Light</vt:lpstr>
      <vt:lpstr>Source Sans Pro Semibold</vt:lpstr>
      <vt:lpstr>White</vt:lpstr>
      <vt:lpstr>File Similarity by Code Representation : : CHEAT SHEET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 Column Layout : : CHEAT SHEET </dc:title>
  <cp:lastModifiedBy>Dao McGill</cp:lastModifiedBy>
  <cp:revision>136</cp:revision>
  <dcterms:modified xsi:type="dcterms:W3CDTF">2024-11-26T04:50:37Z</dcterms:modified>
</cp:coreProperties>
</file>