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8" r:id="rId2"/>
  </p:sldIdLst>
  <p:sldSz cx="13970000" cy="10795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1pPr>
    <a:lvl2pPr marL="0" marR="0" indent="228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2pPr>
    <a:lvl3pPr marL="0" marR="0" indent="457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3pPr>
    <a:lvl4pPr marL="0" marR="0" indent="685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4pPr>
    <a:lvl5pPr marL="0" marR="0" indent="9144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5pPr>
    <a:lvl6pPr marL="0" marR="0" indent="11430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6pPr>
    <a:lvl7pPr marL="0" marR="0" indent="1371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7pPr>
    <a:lvl8pPr marL="0" marR="0" indent="1600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8pPr>
    <a:lvl9pPr marL="0" marR="0" indent="1828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9pPr>
  </p:defaultTextStyle>
  <p:extLst>
    <p:ext uri="{EFAFB233-063F-42B5-8137-9DF3F51BA10A}">
      <p15:sldGuideLst xmlns:p15="http://schemas.microsoft.com/office/powerpoint/2012/main">
        <p15:guide id="1" orient="horz" pos="3400" userDrawn="1">
          <p15:clr>
            <a:srgbClr val="A4A3A4"/>
          </p15:clr>
        </p15:guide>
        <p15:guide id="2" pos="440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7FC1B0C-0CB7-EFD8-0E79-6D88A07EC30E}" name="Connor " initials="C" userId="Connor " providerId="None"/>
  <p188:author id="{34ADE33B-983F-776D-640D-E2C6E465FD53}" name="Jose perez" initials="" userId="S::joseyp@hawaii.edu::de7783b4-bce5-433c-88f6-417e13d6d2df" providerId="AD"/>
  <p188:author id="{00381DA6-9065-D171-5CA0-FB9CF094C2E7}" name="Carlos P." initials="CP" userId="435ab8475c8754a4"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65C0"/>
    <a:srgbClr val="93D5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Source Sans Pro"/>
          <a:ea typeface="Source Sans Pro"/>
          <a:cs typeface="Source Sans Pro"/>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Source Sans Pro"/>
          <a:ea typeface="Source Sans Pro"/>
          <a:cs typeface="Source Sans Pr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
          <a:latin typeface="Source Sans Pro"/>
          <a:ea typeface="Source Sans Pro"/>
          <a:cs typeface="Source Sans Pro"/>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Source Sans Pro"/>
          <a:ea typeface="Source Sans Pro"/>
          <a:cs typeface="Source Sans Pr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
          <a:latin typeface="Source Sans Pro"/>
          <a:ea typeface="Source Sans Pro"/>
          <a:cs typeface="Source Sans Pro"/>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
          <a:latin typeface="Source Sans Pro"/>
          <a:ea typeface="Source Sans Pro"/>
          <a:cs typeface="Source Sans Pro"/>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
          <a:latin typeface="Source Sans Pro"/>
          <a:ea typeface="Source Sans Pro"/>
          <a:cs typeface="Source Sans Pro"/>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Source Sans Pro"/>
          <a:ea typeface="Source Sans Pro"/>
          <a:cs typeface="Source Sans Pro"/>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Source Sans Pro"/>
          <a:ea typeface="Source Sans Pro"/>
          <a:cs typeface="Source Sans Pro"/>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Source Sans Pro"/>
          <a:ea typeface="Source Sans Pro"/>
          <a:cs typeface="Source Sans Pro"/>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426"/>
    <p:restoredTop sz="95814" autoAdjust="0"/>
  </p:normalViewPr>
  <p:slideViewPr>
    <p:cSldViewPr snapToGrid="0" snapToObjects="1">
      <p:cViewPr varScale="1">
        <p:scale>
          <a:sx n="81" d="100"/>
          <a:sy n="81" d="100"/>
        </p:scale>
        <p:origin x="2424" y="184"/>
      </p:cViewPr>
      <p:guideLst>
        <p:guide orient="horz" pos="3400"/>
        <p:guide pos="4400"/>
      </p:guideLst>
    </p:cSldViewPr>
  </p:slideViewPr>
  <p:notesTextViewPr>
    <p:cViewPr>
      <p:scale>
        <a:sx n="85" d="100"/>
        <a:sy n="85" d="100"/>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8/10/relationships/authors" Target="authors.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5" name="Shape 125"/>
          <p:cNvSpPr>
            <a:spLocks noGrp="1" noRot="1" noChangeAspect="1"/>
          </p:cNvSpPr>
          <p:nvPr>
            <p:ph type="sldImg"/>
          </p:nvPr>
        </p:nvSpPr>
        <p:spPr>
          <a:xfrm>
            <a:off x="1143000" y="685800"/>
            <a:ext cx="4572000" cy="3429000"/>
          </a:xfrm>
          <a:prstGeom prst="rect">
            <a:avLst/>
          </a:prstGeom>
        </p:spPr>
        <p:txBody>
          <a:bodyPr/>
          <a:lstStyle/>
          <a:p>
            <a:endParaRPr/>
          </a:p>
        </p:txBody>
      </p:sp>
      <p:sp>
        <p:nvSpPr>
          <p:cNvPr id="126" name="Shape 12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25000"/>
      </a:lnSpc>
      <a:defRPr sz="2600">
        <a:latin typeface="Avenir"/>
        <a:ea typeface="Avenir"/>
        <a:cs typeface="Avenir"/>
        <a:sym typeface="Avenir Roman"/>
      </a:defRPr>
    </a:lvl1pPr>
    <a:lvl2pPr indent="228600" defTabSz="457200" latinLnBrk="0">
      <a:lnSpc>
        <a:spcPct val="125000"/>
      </a:lnSpc>
      <a:defRPr sz="2600">
        <a:latin typeface="Avenir"/>
        <a:ea typeface="Avenir"/>
        <a:cs typeface="Avenir"/>
        <a:sym typeface="Avenir Roman"/>
      </a:defRPr>
    </a:lvl2pPr>
    <a:lvl3pPr indent="457200" defTabSz="457200" latinLnBrk="0">
      <a:lnSpc>
        <a:spcPct val="125000"/>
      </a:lnSpc>
      <a:defRPr sz="2600">
        <a:latin typeface="Avenir"/>
        <a:ea typeface="Avenir"/>
        <a:cs typeface="Avenir"/>
        <a:sym typeface="Avenir Roman"/>
      </a:defRPr>
    </a:lvl3pPr>
    <a:lvl4pPr indent="685800" defTabSz="457200" latinLnBrk="0">
      <a:lnSpc>
        <a:spcPct val="125000"/>
      </a:lnSpc>
      <a:defRPr sz="2600">
        <a:latin typeface="Avenir"/>
        <a:ea typeface="Avenir"/>
        <a:cs typeface="Avenir"/>
        <a:sym typeface="Avenir Roman"/>
      </a:defRPr>
    </a:lvl4pPr>
    <a:lvl5pPr indent="914400" defTabSz="457200" latinLnBrk="0">
      <a:lnSpc>
        <a:spcPct val="125000"/>
      </a:lnSpc>
      <a:defRPr sz="2600">
        <a:latin typeface="Avenir"/>
        <a:ea typeface="Avenir"/>
        <a:cs typeface="Avenir"/>
        <a:sym typeface="Avenir Roman"/>
      </a:defRPr>
    </a:lvl5pPr>
    <a:lvl6pPr indent="1143000" defTabSz="457200" latinLnBrk="0">
      <a:lnSpc>
        <a:spcPct val="125000"/>
      </a:lnSpc>
      <a:defRPr sz="2600">
        <a:latin typeface="Avenir"/>
        <a:ea typeface="Avenir"/>
        <a:cs typeface="Avenir"/>
        <a:sym typeface="Avenir Roman"/>
      </a:defRPr>
    </a:lvl6pPr>
    <a:lvl7pPr indent="1371600" defTabSz="457200" latinLnBrk="0">
      <a:lnSpc>
        <a:spcPct val="125000"/>
      </a:lnSpc>
      <a:defRPr sz="2600">
        <a:latin typeface="Avenir"/>
        <a:ea typeface="Avenir"/>
        <a:cs typeface="Avenir"/>
        <a:sym typeface="Avenir Roman"/>
      </a:defRPr>
    </a:lvl7pPr>
    <a:lvl8pPr indent="1600200" defTabSz="457200" latinLnBrk="0">
      <a:lnSpc>
        <a:spcPct val="125000"/>
      </a:lnSpc>
      <a:defRPr sz="2600">
        <a:latin typeface="Avenir"/>
        <a:ea typeface="Avenir"/>
        <a:cs typeface="Avenir"/>
        <a:sym typeface="Avenir Roman"/>
      </a:defRPr>
    </a:lvl8pPr>
    <a:lvl9pPr indent="1828800" defTabSz="457200" latinLnBrk="0">
      <a:lnSpc>
        <a:spcPct val="125000"/>
      </a:lnSpc>
      <a:defRPr sz="2600">
        <a:latin typeface="Avenir"/>
        <a:ea typeface="Avenir"/>
        <a:cs typeface="Avenir"/>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9675" y="685800"/>
            <a:ext cx="4438650" cy="3429000"/>
          </a:xfrm>
        </p:spPr>
      </p:sp>
      <p:sp>
        <p:nvSpPr>
          <p:cNvPr id="3" name="Notes Placeholder 2"/>
          <p:cNvSpPr>
            <a:spLocks noGrp="1"/>
          </p:cNvSpPr>
          <p:nvPr>
            <p:ph type="body" idx="1"/>
          </p:nvPr>
        </p:nvSpPr>
        <p:spPr/>
        <p:txBody>
          <a:bodyPr/>
          <a:lstStyle/>
          <a:p>
            <a:pPr marL="457200" indent="-457200">
              <a:buFont typeface="Arial" panose="020B0604020202020204" pitchFamily="34" charset="0"/>
              <a:buChar char="•"/>
            </a:pPr>
            <a:endParaRPr lang="en-US" dirty="0"/>
          </a:p>
          <a:p>
            <a:pPr marL="457200" indent="-457200">
              <a:buFontTx/>
              <a:buChar char="-"/>
            </a:pPr>
            <a:endParaRPr lang="en-US" dirty="0"/>
          </a:p>
        </p:txBody>
      </p:sp>
    </p:spTree>
    <p:extLst>
      <p:ext uri="{BB962C8B-B14F-4D97-AF65-F5344CB8AC3E}">
        <p14:creationId xmlns:p14="http://schemas.microsoft.com/office/powerpoint/2010/main" val="2166545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725786" y="840878"/>
            <a:ext cx="10504786" cy="6357443"/>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364257" y="7375673"/>
            <a:ext cx="11241486" cy="1527970"/>
          </a:xfrm>
          <a:prstGeom prst="rect">
            <a:avLst/>
          </a:prstGeom>
        </p:spPr>
        <p:txBody>
          <a:bodyPr anchor="b"/>
          <a:lstStyle/>
          <a:p>
            <a:r>
              <a:t>Title Text</a:t>
            </a:r>
          </a:p>
        </p:txBody>
      </p:sp>
      <p:sp>
        <p:nvSpPr>
          <p:cNvPr id="22" name="Body Level One…"/>
          <p:cNvSpPr txBox="1">
            <a:spLocks noGrp="1"/>
          </p:cNvSpPr>
          <p:nvPr>
            <p:ph type="body" sz="quarter" idx="1"/>
          </p:nvPr>
        </p:nvSpPr>
        <p:spPr>
          <a:xfrm>
            <a:off x="1364257" y="8958212"/>
            <a:ext cx="11241486" cy="1214191"/>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xfrm>
            <a:off x="6790156" y="10090546"/>
            <a:ext cx="376045" cy="388542"/>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158750"/>
            <a:ext cx="13964218" cy="104775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364257" y="3623964"/>
            <a:ext cx="11241486" cy="3547072"/>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7216923" y="840878"/>
            <a:ext cx="5729884" cy="8840392"/>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1023193" y="840878"/>
            <a:ext cx="5729884" cy="4283771"/>
          </a:xfrm>
          <a:prstGeom prst="rect">
            <a:avLst/>
          </a:prstGeom>
        </p:spPr>
        <p:txBody>
          <a:bodyPr anchor="b"/>
          <a:lstStyle>
            <a:lvl1pPr>
              <a:defRPr sz="3300">
                <a:latin typeface="Source Sans Pro Semibold"/>
                <a:ea typeface="Source Sans Pro Semibold"/>
                <a:cs typeface="Source Sans Pro Semibold"/>
                <a:sym typeface="Source Sans Pro Semibold"/>
              </a:defRPr>
            </a:lvl1pPr>
          </a:lstStyle>
          <a:p>
            <a:r>
              <a:t>Title Text</a:t>
            </a:r>
          </a:p>
        </p:txBody>
      </p:sp>
      <p:sp>
        <p:nvSpPr>
          <p:cNvPr id="40" name="Body Level One…"/>
          <p:cNvSpPr txBox="1">
            <a:spLocks noGrp="1"/>
          </p:cNvSpPr>
          <p:nvPr>
            <p:ph type="body" sz="quarter" idx="1"/>
          </p:nvPr>
        </p:nvSpPr>
        <p:spPr>
          <a:xfrm>
            <a:off x="1023193" y="5274716"/>
            <a:ext cx="5729884" cy="4406554"/>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7216923" y="2955478"/>
            <a:ext cx="5729884" cy="6753077"/>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023193" y="2955478"/>
            <a:ext cx="5729884" cy="6753077"/>
          </a:xfrm>
          <a:prstGeom prst="rect">
            <a:avLst/>
          </a:prstGeom>
        </p:spPr>
        <p:txBody>
          <a:bodyPr/>
          <a:lstStyle>
            <a:lvl1pPr marL="146957" indent="-146957">
              <a:defRPr b="1"/>
            </a:lvl1pPr>
            <a:lvl2pPr marL="489857" indent="-146957">
              <a:defRPr b="1"/>
            </a:lvl2pPr>
            <a:lvl3pPr marL="832757" indent="-146957">
              <a:defRPr b="1"/>
            </a:lvl3pPr>
            <a:lvl4pPr marL="1175657" indent="-146957">
              <a:defRPr b="1"/>
            </a:lvl4pPr>
            <a:lvl5pPr marL="1518557" indent="-146957">
              <a:defRPr b="1"/>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023193" y="1523007"/>
            <a:ext cx="11923614" cy="774898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half" idx="13"/>
          </p:nvPr>
        </p:nvSpPr>
        <p:spPr>
          <a:xfrm>
            <a:off x="1023193" y="1113730"/>
            <a:ext cx="5729884" cy="856754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7216923" y="5629423"/>
            <a:ext cx="5729884" cy="4051847"/>
          </a:xfrm>
          <a:prstGeom prst="rect">
            <a:avLst/>
          </a:prstGeom>
        </p:spPr>
        <p:txBody>
          <a:bodyPr lIns="91439" tIns="45719" rIns="91439" bIns="45719" anchor="t">
            <a:noAutofit/>
          </a:bodyPr>
          <a:lstStyle/>
          <a:p>
            <a:endParaRPr/>
          </a:p>
        </p:txBody>
      </p:sp>
      <p:sp>
        <p:nvSpPr>
          <p:cNvPr id="85" name="Image"/>
          <p:cNvSpPr>
            <a:spLocks noGrp="1"/>
          </p:cNvSpPr>
          <p:nvPr>
            <p:ph type="pic" sz="quarter" idx="15"/>
          </p:nvPr>
        </p:nvSpPr>
        <p:spPr>
          <a:xfrm>
            <a:off x="7223603" y="1113730"/>
            <a:ext cx="5729884" cy="4051847"/>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a:spLocks noGrp="1"/>
          </p:cNvSpPr>
          <p:nvPr>
            <p:ph type="body" sz="quarter" idx="13"/>
          </p:nvPr>
        </p:nvSpPr>
        <p:spPr>
          <a:xfrm>
            <a:off x="1364257" y="6993681"/>
            <a:ext cx="11241486" cy="508001"/>
          </a:xfrm>
          <a:prstGeom prst="rect">
            <a:avLst/>
          </a:prstGeom>
        </p:spPr>
        <p:txBody>
          <a:bodyPr anchor="t">
            <a:spAutoFit/>
          </a:bodyPr>
          <a:lstStyle>
            <a:lvl1pPr marL="0" indent="0" algn="r">
              <a:lnSpc>
                <a:spcPct val="90000"/>
              </a:lnSpc>
              <a:buSzTx/>
              <a:buNone/>
              <a:defRPr sz="900"/>
            </a:lvl1pPr>
          </a:lstStyle>
          <a:p>
            <a:r>
              <a:t>–Johnny Appleseed</a:t>
            </a:r>
          </a:p>
        </p:txBody>
      </p:sp>
      <p:sp>
        <p:nvSpPr>
          <p:cNvPr id="94" name="“Type a quote here.”"/>
          <p:cNvSpPr>
            <a:spLocks noGrp="1"/>
          </p:cNvSpPr>
          <p:nvPr>
            <p:ph type="body" sz="quarter" idx="14"/>
          </p:nvPr>
        </p:nvSpPr>
        <p:spPr>
          <a:xfrm>
            <a:off x="1364257" y="4742656"/>
            <a:ext cx="11241486" cy="736700"/>
          </a:xfrm>
          <a:prstGeom prst="rect">
            <a:avLst/>
          </a:prstGeom>
        </p:spPr>
        <p:txBody>
          <a:bodyPr>
            <a:spAutoFit/>
          </a:bodyPr>
          <a:lstStyle>
            <a:lvl1pPr marL="0" indent="0">
              <a:buSzTx/>
              <a:buNone/>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023193" y="636240"/>
            <a:ext cx="11923614" cy="23192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70" tIns="54570" rIns="54570" bIns="54570" anchor="ctr">
            <a:normAutofit/>
          </a:bodyPr>
          <a:lstStyle/>
          <a:p>
            <a:r>
              <a:t>Title Text</a:t>
            </a:r>
          </a:p>
        </p:txBody>
      </p:sp>
      <p:sp>
        <p:nvSpPr>
          <p:cNvPr id="3" name="Body Level One…"/>
          <p:cNvSpPr txBox="1">
            <a:spLocks noGrp="1"/>
          </p:cNvSpPr>
          <p:nvPr>
            <p:ph type="body" idx="1"/>
          </p:nvPr>
        </p:nvSpPr>
        <p:spPr>
          <a:xfrm>
            <a:off x="1023193" y="2955478"/>
            <a:ext cx="11923614" cy="67530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70" tIns="54570" rIns="54570" bIns="5457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790156" y="10097368"/>
            <a:ext cx="376045" cy="388541"/>
          </a:xfrm>
          <a:prstGeom prst="rect">
            <a:avLst/>
          </a:prstGeom>
          <a:ln w="12700">
            <a:miter lim="400000"/>
          </a:ln>
        </p:spPr>
        <p:txBody>
          <a:bodyPr wrap="none" lIns="54570" tIns="54570" rIns="54570" bIns="54570">
            <a:spAutoFit/>
          </a:bodyPr>
          <a:lstStyle>
            <a:lvl1pPr algn="ctr">
              <a:spcBef>
                <a:spcPts val="0"/>
              </a:spcBef>
              <a:defRPr sz="1800" b="0">
                <a:solidFill>
                  <a:srgbClr val="000000"/>
                </a:solidFill>
                <a:latin typeface="Helvetica Light"/>
                <a:ea typeface="Helvetica Light"/>
                <a:cs typeface="Helvetica Light"/>
                <a:sym typeface="Helvetica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1pPr>
      <a:lvl2pPr marL="0" marR="0" indent="2286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2pPr>
      <a:lvl3pPr marL="0" marR="0" indent="4572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3pPr>
      <a:lvl4pPr marL="0" marR="0" indent="6858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4pPr>
      <a:lvl5pPr marL="0" marR="0" indent="9144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5pPr>
      <a:lvl6pPr marL="0" marR="0" indent="11430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6pPr>
      <a:lvl7pPr marL="0" marR="0" indent="13716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7pPr>
      <a:lvl8pPr marL="0" marR="0" indent="16002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8pPr>
      <a:lvl9pPr marL="0" marR="0" indent="18288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9pPr>
    </p:titleStyle>
    <p:bodyStyle>
      <a:lvl1pPr marL="148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1pPr>
      <a:lvl2pPr marL="592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2pPr>
      <a:lvl3pPr marL="1037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3pPr>
      <a:lvl4pPr marL="1481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4pPr>
      <a:lvl5pPr marL="1926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5pPr>
      <a:lvl6pPr marL="2370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6pPr>
      <a:lvl7pPr marL="2815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7pPr>
      <a:lvl8pPr marL="3259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8pPr>
      <a:lvl9pPr marL="3704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3" Type="http://schemas.openxmlformats.org/officeDocument/2006/relationships/image" Target="../media/image2.png"/><Relationship Id="rId7" Type="http://schemas.openxmlformats.org/officeDocument/2006/relationships/image" Target="../media/image5.sv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hyperlink" Target="https://creativecommons.org/licenses/by-sa/4.0/" TargetMode="External"/><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59" name="Table">
            <a:extLst>
              <a:ext uri="{FF2B5EF4-FFF2-40B4-BE49-F238E27FC236}">
                <a16:creationId xmlns:a16="http://schemas.microsoft.com/office/drawing/2014/main" id="{1BD88774-26EF-6D37-2567-16B611BEDFE4}"/>
              </a:ext>
            </a:extLst>
          </p:cNvPr>
          <p:cNvGraphicFramePr/>
          <p:nvPr>
            <p:extLst>
              <p:ext uri="{D42A27DB-BD31-4B8C-83A1-F6EECF244321}">
                <p14:modId xmlns:p14="http://schemas.microsoft.com/office/powerpoint/2010/main" val="3109354269"/>
              </p:ext>
            </p:extLst>
          </p:nvPr>
        </p:nvGraphicFramePr>
        <p:xfrm>
          <a:off x="5373905" y="4814071"/>
          <a:ext cx="2649328" cy="972874"/>
        </p:xfrm>
        <a:graphic>
          <a:graphicData uri="http://schemas.openxmlformats.org/drawingml/2006/table">
            <a:tbl>
              <a:tblPr firstRow="1">
                <a:tableStyleId>{4C3C2611-4C71-4FC5-86AE-919BDF0F9419}</a:tableStyleId>
              </a:tblPr>
              <a:tblGrid>
                <a:gridCol w="662332">
                  <a:extLst>
                    <a:ext uri="{9D8B030D-6E8A-4147-A177-3AD203B41FA5}">
                      <a16:colId xmlns:a16="http://schemas.microsoft.com/office/drawing/2014/main" val="20000"/>
                    </a:ext>
                  </a:extLst>
                </a:gridCol>
                <a:gridCol w="662332">
                  <a:extLst>
                    <a:ext uri="{9D8B030D-6E8A-4147-A177-3AD203B41FA5}">
                      <a16:colId xmlns:a16="http://schemas.microsoft.com/office/drawing/2014/main" val="20001"/>
                    </a:ext>
                  </a:extLst>
                </a:gridCol>
                <a:gridCol w="662332">
                  <a:extLst>
                    <a:ext uri="{9D8B030D-6E8A-4147-A177-3AD203B41FA5}">
                      <a16:colId xmlns:a16="http://schemas.microsoft.com/office/drawing/2014/main" val="20002"/>
                    </a:ext>
                  </a:extLst>
                </a:gridCol>
                <a:gridCol w="662332">
                  <a:extLst>
                    <a:ext uri="{9D8B030D-6E8A-4147-A177-3AD203B41FA5}">
                      <a16:colId xmlns:a16="http://schemas.microsoft.com/office/drawing/2014/main" val="1697445976"/>
                    </a:ext>
                  </a:extLst>
                </a:gridCol>
              </a:tblGrid>
              <a:tr h="211718">
                <a:tc>
                  <a:txBody>
                    <a:bodyPr/>
                    <a:lstStyle/>
                    <a:p>
                      <a:pPr defTabSz="914400">
                        <a:defRPr sz="700" b="0">
                          <a:latin typeface="+mj-lt"/>
                          <a:ea typeface="+mj-ea"/>
                          <a:cs typeface="+mj-cs"/>
                          <a:sym typeface="Source Sans Pro Regular"/>
                        </a:defRPr>
                      </a:pPr>
                      <a:r>
                        <a:rPr lang="en-US" sz="600" b="1" i="0" u="none" strike="noStrike" cap="none" spc="0" baseline="0" dirty="0" err="1">
                          <a:ln>
                            <a:noFill/>
                          </a:ln>
                          <a:solidFill>
                            <a:schemeClr val="bg2">
                              <a:lumMod val="10000"/>
                            </a:schemeClr>
                          </a:solidFill>
                          <a:uFillTx/>
                          <a:latin typeface="Source Sans Pro"/>
                          <a:ea typeface="Source Sans Pro"/>
                          <a:cs typeface="Source Sans Pro"/>
                          <a:sym typeface="Source Sans Pro Regular"/>
                        </a:rPr>
                        <a:t>creatd_at</a:t>
                      </a:r>
                      <a:r>
                        <a:rPr lang="en-US" sz="600" b="1" i="0" u="none" strike="noStrike" cap="none" spc="0" baseline="0" dirty="0">
                          <a:ln>
                            <a:noFill/>
                          </a:ln>
                          <a:solidFill>
                            <a:schemeClr val="bg2">
                              <a:lumMod val="10000"/>
                            </a:schemeClr>
                          </a:solidFill>
                          <a:uFillTx/>
                          <a:latin typeface="Source Sans Pro"/>
                          <a:ea typeface="Source Sans Pro"/>
                          <a:cs typeface="Source Sans Pro"/>
                          <a:sym typeface="Source Sans Pro Regular"/>
                        </a:rPr>
                        <a:t> </a:t>
                      </a:r>
                      <a:endParaRPr sz="600" b="1" dirty="0">
                        <a:noFill/>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1C1C0"/>
                    </a:solidFill>
                  </a:tcPr>
                </a:tc>
                <a:tc>
                  <a:txBody>
                    <a:bodyPr/>
                    <a:lstStyle/>
                    <a:p>
                      <a:pPr defTabSz="914400">
                        <a:defRPr sz="700" b="0">
                          <a:latin typeface="+mj-lt"/>
                          <a:ea typeface="+mj-ea"/>
                          <a:cs typeface="+mj-cs"/>
                          <a:sym typeface="Source Sans Pro Regular"/>
                        </a:defRPr>
                      </a:pPr>
                      <a:r>
                        <a:rPr lang="en-US" sz="600" b="1" i="0" u="none" strike="noStrike" cap="none" spc="0" baseline="0" dirty="0">
                          <a:ln>
                            <a:noFill/>
                          </a:ln>
                          <a:solidFill>
                            <a:schemeClr val="bg2">
                              <a:lumMod val="10000"/>
                            </a:schemeClr>
                          </a:solidFill>
                          <a:uFillTx/>
                          <a:latin typeface="Source Sans Pro"/>
                          <a:ea typeface="Source Sans Pro"/>
                          <a:cs typeface="Source Sans Pro"/>
                          <a:sym typeface="Source Sans Pro Regular"/>
                        </a:rPr>
                        <a:t>event</a:t>
                      </a:r>
                      <a:r>
                        <a:rPr lang="en-US" sz="600" b="0" i="0" u="none" strike="noStrike" cap="none" spc="0" baseline="0" dirty="0">
                          <a:ln>
                            <a:noFill/>
                          </a:ln>
                          <a:solidFill>
                            <a:schemeClr val="bg2">
                              <a:lumMod val="10000"/>
                            </a:schemeClr>
                          </a:solidFill>
                          <a:uFillTx/>
                          <a:latin typeface="Source Sans Pro"/>
                          <a:ea typeface="Source Sans Pro"/>
                          <a:cs typeface="Source Sans Pro"/>
                          <a:sym typeface="Source Sans Pro Regular"/>
                        </a:rPr>
                        <a:t> </a:t>
                      </a:r>
                      <a:endParaRPr sz="600" dirty="0">
                        <a:noFill/>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1C1C0"/>
                    </a:solidFill>
                  </a:tcPr>
                </a:tc>
                <a:tc>
                  <a:txBody>
                    <a:bodyPr/>
                    <a:lstStyle/>
                    <a:p>
                      <a:pPr defTabSz="914400">
                        <a:defRPr sz="700" b="0">
                          <a:latin typeface="+mj-lt"/>
                          <a:ea typeface="+mj-ea"/>
                          <a:cs typeface="+mj-cs"/>
                          <a:sym typeface="Source Sans Pro Regular"/>
                        </a:defRPr>
                      </a:pPr>
                      <a:r>
                        <a:rPr lang="en-US" sz="600" b="1" i="0" u="none" strike="noStrike" cap="none" spc="0" baseline="0" dirty="0" err="1">
                          <a:ln>
                            <a:noFill/>
                          </a:ln>
                          <a:solidFill>
                            <a:schemeClr val="bg2">
                              <a:lumMod val="10000"/>
                            </a:schemeClr>
                          </a:solidFill>
                          <a:uFillTx/>
                          <a:latin typeface="Source Sans Pro"/>
                          <a:ea typeface="Source Sans Pro"/>
                          <a:cs typeface="Source Sans Pro"/>
                          <a:sym typeface="Source Sans Pro Regular"/>
                        </a:rPr>
                        <a:t>issue_number</a:t>
                      </a:r>
                      <a:endParaRPr sz="600" b="1" dirty="0">
                        <a:noFill/>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1C1C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700" b="0">
                          <a:latin typeface="+mj-lt"/>
                          <a:ea typeface="+mj-ea"/>
                          <a:cs typeface="+mj-cs"/>
                          <a:sym typeface="Source Sans Pro Regular"/>
                        </a:defRPr>
                      </a:pPr>
                      <a:r>
                        <a:rPr lang="en-US" sz="600" b="1" dirty="0">
                          <a:noFill/>
                        </a:rPr>
                        <a:t>T</a:t>
                      </a:r>
                      <a:r>
                        <a:rPr lang="en-US" sz="600" b="1" i="0" u="none" strike="noStrike" cap="none" spc="0" baseline="0" dirty="0">
                          <a:ln>
                            <a:noFill/>
                          </a:ln>
                          <a:solidFill>
                            <a:schemeClr val="bg2">
                              <a:lumMod val="10000"/>
                            </a:schemeClr>
                          </a:solidFill>
                          <a:uFillTx/>
                          <a:latin typeface="Source Sans Pro"/>
                          <a:ea typeface="Source Sans Pro"/>
                          <a:sym typeface="Source Sans Pro Regular"/>
                        </a:rPr>
                        <a:t>&lt;</a:t>
                      </a:r>
                      <a:r>
                        <a:rPr lang="en-US" sz="600" b="1" i="0" u="none" strike="noStrike" cap="none" spc="0" baseline="0" dirty="0" err="1">
                          <a:ln>
                            <a:noFill/>
                          </a:ln>
                          <a:solidFill>
                            <a:schemeClr val="bg2">
                              <a:lumMod val="10000"/>
                            </a:schemeClr>
                          </a:solidFill>
                          <a:uFillTx/>
                          <a:latin typeface="Source Sans Pro"/>
                          <a:ea typeface="Source Sans Pro"/>
                          <a:sym typeface="Source Sans Pro Regular"/>
                        </a:rPr>
                        <a:t>assign_id</a:t>
                      </a:r>
                      <a:r>
                        <a:rPr lang="en-US" sz="600" b="1" i="0" u="none" strike="noStrike" cap="none" spc="0" baseline="0" dirty="0">
                          <a:ln>
                            <a:noFill/>
                          </a:ln>
                          <a:solidFill>
                            <a:schemeClr val="bg2">
                              <a:lumMod val="10000"/>
                            </a:schemeClr>
                          </a:solidFill>
                          <a:uFillTx/>
                          <a:latin typeface="Source Sans Pro"/>
                          <a:ea typeface="Source Sans Pro"/>
                          <a:sym typeface="Source Sans Pro Regular"/>
                        </a:rPr>
                        <a:t>&gt; (</a:t>
                      </a:r>
                      <a:r>
                        <a:rPr lang="en-US" sz="600" b="1" i="0" u="none" strike="noStrike" cap="none" spc="0" baseline="0" dirty="0" err="1">
                          <a:ln>
                            <a:noFill/>
                          </a:ln>
                          <a:solidFill>
                            <a:schemeClr val="bg2">
                              <a:lumMod val="10000"/>
                            </a:schemeClr>
                          </a:solidFill>
                          <a:uFillTx/>
                          <a:latin typeface="Source Sans Pro"/>
                          <a:ea typeface="Source Sans Pro"/>
                          <a:sym typeface="Source Sans Pro Regular"/>
                        </a:rPr>
                        <a:t>etc</a:t>
                      </a:r>
                      <a:r>
                        <a:rPr lang="en-US" sz="600" b="1" i="0" u="none" strike="noStrike" cap="none" spc="0" baseline="0" dirty="0">
                          <a:ln>
                            <a:noFill/>
                          </a:ln>
                          <a:solidFill>
                            <a:schemeClr val="bg2">
                              <a:lumMod val="10000"/>
                            </a:schemeClr>
                          </a:solidFill>
                          <a:uFillTx/>
                          <a:latin typeface="Source Sans Pro"/>
                          <a:ea typeface="Source Sans Pro"/>
                          <a:sym typeface="Source Sans Pro Regular"/>
                        </a:rPr>
                        <a:t>)</a:t>
                      </a:r>
                      <a:r>
                        <a:rPr lang="en-US" sz="600" b="1" dirty="0">
                          <a:noFill/>
                        </a:rPr>
                        <a:t>c</a:t>
                      </a:r>
                      <a:endParaRPr sz="600" b="1" dirty="0">
                        <a:noFill/>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1C1C0"/>
                    </a:solidFill>
                  </a:tcPr>
                </a:tc>
                <a:extLst>
                  <a:ext uri="{0D108BD9-81ED-4DB2-BD59-A6C34878D82A}">
                    <a16:rowId xmlns:a16="http://schemas.microsoft.com/office/drawing/2014/main" val="10000"/>
                  </a:ext>
                </a:extLst>
              </a:tr>
              <a:tr h="13189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700">
                          <a:sym typeface="Source Sans Pro Regular"/>
                        </a:defRPr>
                      </a:pPr>
                      <a:r>
                        <a:rPr lang="en-US" sz="600" dirty="0">
                          <a:solidFill>
                            <a:schemeClr val="bg2">
                              <a:lumMod val="10000"/>
                            </a:schemeClr>
                          </a:solidFill>
                        </a:rPr>
                        <a:t>2020-04-19T</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700">
                          <a:sym typeface="Source Sans Pro Regular"/>
                        </a:defRPr>
                      </a:pPr>
                      <a:r>
                        <a:rPr lang="en-US" sz="600" dirty="0">
                          <a:solidFill>
                            <a:schemeClr val="bg2">
                              <a:lumMod val="10000"/>
                            </a:schemeClr>
                          </a:solidFill>
                        </a:rPr>
                        <a:t>assigned</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0E0E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700">
                          <a:sym typeface="Source Sans Pro Regular"/>
                        </a:defRPr>
                      </a:pPr>
                      <a:r>
                        <a:rPr lang="en-US" sz="600" dirty="0">
                          <a:solidFill>
                            <a:schemeClr val="bg2">
                              <a:lumMod val="10000"/>
                            </a:schemeClr>
                          </a:solidFill>
                        </a:rPr>
                        <a:t>2</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0E0E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700">
                          <a:sym typeface="Source Sans Pro Regular"/>
                        </a:defRPr>
                      </a:pPr>
                      <a:r>
                        <a:rPr lang="en-US" sz="600" dirty="0">
                          <a:solidFill>
                            <a:schemeClr val="bg2">
                              <a:lumMod val="10000"/>
                            </a:schemeClr>
                          </a:solidFill>
                        </a:rPr>
                        <a:t>…</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0E0E1"/>
                    </a:solidFill>
                  </a:tcPr>
                </a:tc>
                <a:extLst>
                  <a:ext uri="{0D108BD9-81ED-4DB2-BD59-A6C34878D82A}">
                    <a16:rowId xmlns:a16="http://schemas.microsoft.com/office/drawing/2014/main" val="10001"/>
                  </a:ext>
                </a:extLst>
              </a:tr>
              <a:tr h="125852">
                <a:tc>
                  <a:txBody>
                    <a:bodyPr/>
                    <a:lstStyle/>
                    <a:p>
                      <a:pPr marL="0" marR="0" lvl="0" indent="0" algn="ctr" defTabSz="584200" rtl="0" eaLnBrk="1" fontAlgn="auto" latinLnBrk="0" hangingPunct="0">
                        <a:lnSpc>
                          <a:spcPct val="100000"/>
                        </a:lnSpc>
                        <a:spcBef>
                          <a:spcPts val="200"/>
                        </a:spcBef>
                        <a:spcAft>
                          <a:spcPts val="0"/>
                        </a:spcAft>
                        <a:buClrTx/>
                        <a:buSzTx/>
                        <a:buFontTx/>
                        <a:buNone/>
                        <a:tabLst/>
                        <a:defRPr/>
                      </a:pPr>
                      <a:r>
                        <a:rPr lang="en-US" sz="600" dirty="0">
                          <a:solidFill>
                            <a:schemeClr val="bg2">
                              <a:lumMod val="10000"/>
                            </a:schemeClr>
                          </a:solidFill>
                        </a:rPr>
                        <a:t>2020-07-20T</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700">
                          <a:sym typeface="Source Sans Pro Regular"/>
                        </a:defRPr>
                      </a:pPr>
                      <a:r>
                        <a:rPr lang="en-US" sz="600" dirty="0">
                          <a:solidFill>
                            <a:schemeClr val="bg2">
                              <a:lumMod val="10000"/>
                            </a:schemeClr>
                          </a:solidFill>
                        </a:rPr>
                        <a:t>closed</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700">
                          <a:sym typeface="Source Sans Pro Regular"/>
                        </a:defRPr>
                      </a:pPr>
                      <a:r>
                        <a:rPr lang="en-US" sz="600" dirty="0">
                          <a:solidFill>
                            <a:schemeClr val="bg2">
                              <a:lumMod val="10000"/>
                            </a:schemeClr>
                          </a:solidFill>
                        </a:rPr>
                        <a:t>2</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700">
                          <a:sym typeface="Source Sans Pro Regular"/>
                        </a:defRPr>
                      </a:pPr>
                      <a:r>
                        <a:rPr lang="en-US" sz="600" dirty="0">
                          <a:solidFill>
                            <a:schemeClr val="bg2">
                              <a:lumMod val="10000"/>
                            </a:schemeClr>
                          </a:solidFill>
                        </a:rPr>
                        <a:t>…</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10002"/>
                  </a:ext>
                </a:extLst>
              </a:tr>
              <a:tr h="12585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700">
                          <a:sym typeface="Source Sans Pro Regular"/>
                        </a:defRPr>
                      </a:pPr>
                      <a:r>
                        <a:rPr lang="en-US" sz="600" dirty="0">
                          <a:solidFill>
                            <a:schemeClr val="bg2">
                              <a:lumMod val="10000"/>
                            </a:schemeClr>
                          </a:solidFill>
                        </a:rPr>
                        <a:t>2020-06-19T</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700">
                          <a:sym typeface="Source Sans Pro Regular"/>
                        </a:defRPr>
                      </a:pPr>
                      <a:r>
                        <a:rPr lang="en-US" sz="600" dirty="0">
                          <a:solidFill>
                            <a:schemeClr val="bg2">
                              <a:lumMod val="10000"/>
                            </a:schemeClr>
                          </a:solidFill>
                        </a:rPr>
                        <a:t>referenced</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700">
                          <a:sym typeface="Source Sans Pro Regular"/>
                        </a:defRPr>
                      </a:pPr>
                      <a:r>
                        <a:rPr lang="en-US" sz="600" dirty="0">
                          <a:solidFill>
                            <a:schemeClr val="bg2">
                              <a:lumMod val="10000"/>
                            </a:schemeClr>
                          </a:solidFill>
                        </a:rPr>
                        <a:t>2</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700">
                          <a:sym typeface="Source Sans Pro Regular"/>
                        </a:defRPr>
                      </a:pPr>
                      <a:r>
                        <a:rPr lang="en-US" sz="600" dirty="0">
                          <a:solidFill>
                            <a:schemeClr val="bg2">
                              <a:lumMod val="10000"/>
                            </a:schemeClr>
                          </a:solidFill>
                        </a:rPr>
                        <a:t>…</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3259444006"/>
                  </a:ext>
                </a:extLst>
              </a:tr>
              <a:tr h="12585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700">
                          <a:sym typeface="Source Sans Pro Regular"/>
                        </a:defRPr>
                      </a:pPr>
                      <a:r>
                        <a:rPr lang="en-US" sz="600" dirty="0">
                          <a:solidFill>
                            <a:schemeClr val="bg2">
                              <a:lumMod val="10000"/>
                            </a:schemeClr>
                          </a:solidFill>
                        </a:rPr>
                        <a:t>2020-07-25T</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700">
                          <a:sym typeface="Source Sans Pro Regular"/>
                        </a:defRPr>
                      </a:pPr>
                      <a:r>
                        <a:rPr lang="en-US" sz="600" dirty="0">
                          <a:solidFill>
                            <a:schemeClr val="bg2">
                              <a:lumMod val="10000"/>
                            </a:schemeClr>
                          </a:solidFill>
                        </a:rPr>
                        <a:t>referenced</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700">
                          <a:sym typeface="Source Sans Pro Regular"/>
                        </a:defRPr>
                      </a:pPr>
                      <a:r>
                        <a:rPr lang="en-US" sz="600" dirty="0">
                          <a:solidFill>
                            <a:schemeClr val="bg2">
                              <a:lumMod val="10000"/>
                            </a:schemeClr>
                          </a:solidFill>
                        </a:rPr>
                        <a:t>2</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700">
                          <a:sym typeface="Source Sans Pro Regular"/>
                        </a:defRPr>
                      </a:pPr>
                      <a:r>
                        <a:rPr lang="en-US" sz="600" dirty="0">
                          <a:solidFill>
                            <a:schemeClr val="bg2">
                              <a:lumMod val="10000"/>
                            </a:schemeClr>
                          </a:solidFill>
                        </a:rPr>
                        <a:t>…</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1852726453"/>
                  </a:ext>
                </a:extLst>
              </a:tr>
              <a:tr h="12585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700">
                          <a:sym typeface="Source Sans Pro Regular"/>
                        </a:defRPr>
                      </a:pPr>
                      <a:r>
                        <a:rPr lang="en-US" sz="600" dirty="0">
                          <a:solidFill>
                            <a:schemeClr val="bg2">
                              <a:lumMod val="10000"/>
                            </a:schemeClr>
                          </a:solidFill>
                        </a:rPr>
                        <a:t>2020-05-01T</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700">
                          <a:sym typeface="Source Sans Pro Regular"/>
                        </a:defRPr>
                      </a:pPr>
                      <a:r>
                        <a:rPr lang="en-US" sz="600" dirty="0" err="1">
                          <a:solidFill>
                            <a:schemeClr val="bg2">
                              <a:lumMod val="10000"/>
                            </a:schemeClr>
                          </a:solidFill>
                        </a:rPr>
                        <a:t>milestoned</a:t>
                      </a:r>
                      <a:endParaRPr lang="en-US" sz="600" dirty="0">
                        <a:solidFill>
                          <a:schemeClr val="bg2">
                            <a:lumMod val="10000"/>
                          </a:schemeClr>
                        </a:solidFill>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700">
                          <a:sym typeface="Source Sans Pro Regular"/>
                        </a:defRPr>
                      </a:pPr>
                      <a:r>
                        <a:rPr lang="en-US" sz="600" dirty="0">
                          <a:solidFill>
                            <a:schemeClr val="bg2">
                              <a:lumMod val="10000"/>
                            </a:schemeClr>
                          </a:solidFill>
                        </a:rPr>
                        <a:t>2</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700">
                          <a:sym typeface="Source Sans Pro Regular"/>
                        </a:defRPr>
                      </a:pPr>
                      <a:endParaRPr lang="en-US" sz="600" dirty="0">
                        <a:solidFill>
                          <a:schemeClr val="bg2">
                            <a:lumMod val="10000"/>
                          </a:schemeClr>
                        </a:solidFill>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2721375502"/>
                  </a:ext>
                </a:extLst>
              </a:tr>
              <a:tr h="12585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700">
                          <a:sym typeface="Source Sans Pro Regular"/>
                        </a:defRPr>
                      </a:pPr>
                      <a:r>
                        <a:rPr lang="en-US" sz="600" dirty="0">
                          <a:solidFill>
                            <a:schemeClr val="bg2">
                              <a:lumMod val="10000"/>
                            </a:schemeClr>
                          </a:solidFill>
                        </a:rPr>
                        <a:t>…</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700">
                          <a:sym typeface="Source Sans Pro Regular"/>
                        </a:defRPr>
                      </a:pPr>
                      <a:r>
                        <a:rPr lang="en-US" sz="600" dirty="0">
                          <a:solidFill>
                            <a:schemeClr val="bg2">
                              <a:lumMod val="10000"/>
                            </a:schemeClr>
                          </a:solidFill>
                        </a:rPr>
                        <a:t>…</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700">
                          <a:sym typeface="Source Sans Pro Regular"/>
                        </a:defRPr>
                      </a:pPr>
                      <a:r>
                        <a:rPr lang="en-US" sz="600" dirty="0">
                          <a:solidFill>
                            <a:schemeClr val="bg2">
                              <a:lumMod val="10000"/>
                            </a:schemeClr>
                          </a:solidFill>
                        </a:rPr>
                        <a:t>…</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700">
                          <a:sym typeface="Source Sans Pro Regular"/>
                        </a:defRPr>
                      </a:pPr>
                      <a:r>
                        <a:rPr lang="en-US" sz="600" dirty="0">
                          <a:solidFill>
                            <a:schemeClr val="bg2">
                              <a:lumMod val="10000"/>
                            </a:schemeClr>
                          </a:solidFill>
                        </a:rPr>
                        <a:t>…</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3740386041"/>
                  </a:ext>
                </a:extLst>
              </a:tr>
            </a:tbl>
          </a:graphicData>
        </a:graphic>
      </p:graphicFrame>
      <p:pic>
        <p:nvPicPr>
          <p:cNvPr id="292" name="Image" descr="Image"/>
          <p:cNvPicPr>
            <a:picLocks noChangeAspect="1"/>
          </p:cNvPicPr>
          <p:nvPr/>
        </p:nvPicPr>
        <p:blipFill>
          <a:blip r:embed="rId3"/>
          <a:stretch>
            <a:fillRect/>
          </a:stretch>
        </p:blipFill>
        <p:spPr>
          <a:xfrm>
            <a:off x="8371568" y="-683725"/>
            <a:ext cx="5598432" cy="2990088"/>
          </a:xfrm>
          <a:prstGeom prst="rect">
            <a:avLst/>
          </a:prstGeom>
          <a:ln w="12700">
            <a:miter lim="400000"/>
          </a:ln>
        </p:spPr>
      </p:pic>
      <p:sp>
        <p:nvSpPr>
          <p:cNvPr id="312" name="Line"/>
          <p:cNvSpPr/>
          <p:nvPr/>
        </p:nvSpPr>
        <p:spPr>
          <a:xfrm flipV="1">
            <a:off x="213255" y="10296246"/>
            <a:ext cx="13462982" cy="39499"/>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313" name="YOUR LOGO…"/>
          <p:cNvSpPr/>
          <p:nvPr/>
        </p:nvSpPr>
        <p:spPr>
          <a:xfrm>
            <a:off x="170343" y="10207710"/>
            <a:ext cx="1757945" cy="528270"/>
          </a:xfrm>
          <a:prstGeom prst="roundRect">
            <a:avLst>
              <a:gd name="adj" fmla="val 36061"/>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p>
            <a:pPr algn="ctr">
              <a:lnSpc>
                <a:spcPct val="90000"/>
              </a:lnSpc>
              <a:spcBef>
                <a:spcPts val="0"/>
              </a:spcBef>
              <a:defRPr>
                <a:solidFill>
                  <a:srgbClr val="407AAA"/>
                </a:solidFill>
                <a:latin typeface="Helvetica Neue"/>
                <a:ea typeface="Helvetica Neue"/>
                <a:cs typeface="Helvetica Neue"/>
                <a:sym typeface="Helvetica Neue"/>
              </a:defRPr>
            </a:pPr>
            <a:r>
              <a:rPr lang="en-US" sz="2400" dirty="0"/>
              <a:t>Kaiāulu</a:t>
            </a:r>
            <a:endParaRPr sz="2400" dirty="0"/>
          </a:p>
        </p:txBody>
      </p:sp>
      <p:sp>
        <p:nvSpPr>
          <p:cNvPr id="334" name="Three Column Layout: : CHEAT SHEET"/>
          <p:cNvSpPr txBox="1">
            <a:spLocks noGrp="1"/>
          </p:cNvSpPr>
          <p:nvPr>
            <p:ph type="title"/>
          </p:nvPr>
        </p:nvSpPr>
        <p:spPr>
          <a:xfrm>
            <a:off x="275721" y="361177"/>
            <a:ext cx="11368695" cy="803346"/>
          </a:xfrm>
          <a:prstGeom prst="rect">
            <a:avLst/>
          </a:prstGeom>
        </p:spPr>
        <p:txBody>
          <a:bodyPr lIns="0" tIns="0" rIns="0" bIns="0" anchor="t">
            <a:normAutofit/>
          </a:bodyPr>
          <a:lstStyle/>
          <a:p>
            <a:r>
              <a:rPr lang="en-US" dirty="0"/>
              <a:t>GitHub Event Process Discovery	</a:t>
            </a:r>
            <a:r>
              <a:rPr dirty="0"/>
              <a:t>: : </a:t>
            </a:r>
            <a:r>
              <a:rPr sz="3300" dirty="0">
                <a:latin typeface="Source Sans Pro Semibold"/>
                <a:ea typeface="Source Sans Pro Semibold"/>
                <a:cs typeface="Source Sans Pro Semibold"/>
                <a:sym typeface="Source Sans Pro Semibold"/>
              </a:rPr>
              <a:t>CHEAT SHEET</a:t>
            </a:r>
            <a:r>
              <a:rPr dirty="0"/>
              <a:t> </a:t>
            </a:r>
          </a:p>
        </p:txBody>
      </p:sp>
      <p:sp>
        <p:nvSpPr>
          <p:cNvPr id="341" name="Use headers, colors, and/or backgrounds to separate or group together sections."/>
          <p:cNvSpPr txBox="1"/>
          <p:nvPr/>
        </p:nvSpPr>
        <p:spPr>
          <a:xfrm>
            <a:off x="275721" y="1581142"/>
            <a:ext cx="3949153" cy="4810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70" tIns="54570" rIns="54570" bIns="54570">
            <a:spAutoFit/>
          </a:bodyPr>
          <a:lstStyle/>
          <a:p>
            <a:pPr>
              <a:lnSpc>
                <a:spcPct val="90000"/>
              </a:lnSpc>
              <a:spcBef>
                <a:spcPts val="300"/>
              </a:spcBef>
              <a:buClr>
                <a:schemeClr val="accent4">
                  <a:hueOff val="384618"/>
                  <a:satOff val="3869"/>
                  <a:lumOff val="5802"/>
                </a:schemeClr>
              </a:buClr>
              <a:defRPr b="0">
                <a:solidFill>
                  <a:srgbClr val="000000"/>
                </a:solidFill>
                <a:latin typeface="+mn-lt"/>
                <a:ea typeface="+mn-ea"/>
                <a:cs typeface="+mn-cs"/>
                <a:sym typeface="Source Sans Pro Light"/>
              </a:defRPr>
            </a:pPr>
            <a:endParaRPr lang="en-US" b="0" dirty="0">
              <a:solidFill>
                <a:srgbClr val="000000"/>
              </a:solidFill>
              <a:latin typeface="Source Sans Pro" panose="020B0503030403020204" pitchFamily="34" charset="0"/>
              <a:ea typeface="Source Sans Pro" panose="020B0503030403020204" pitchFamily="34" charset="0"/>
            </a:endParaRPr>
          </a:p>
          <a:p>
            <a:pPr>
              <a:lnSpc>
                <a:spcPct val="90000"/>
              </a:lnSpc>
              <a:spcBef>
                <a:spcPts val="300"/>
              </a:spcBef>
              <a:buClr>
                <a:schemeClr val="accent4">
                  <a:hueOff val="384618"/>
                  <a:satOff val="3869"/>
                  <a:lumOff val="5802"/>
                </a:schemeClr>
              </a:buClr>
              <a:defRPr b="0">
                <a:solidFill>
                  <a:srgbClr val="000000"/>
                </a:solidFill>
                <a:latin typeface="+mn-lt"/>
                <a:ea typeface="+mn-ea"/>
                <a:cs typeface="+mn-cs"/>
                <a:sym typeface="Source Sans Pro Light"/>
              </a:defRPr>
            </a:pPr>
            <a:endParaRPr lang="en-US" b="0" i="0" u="none" strike="noStrike" dirty="0">
              <a:solidFill>
                <a:srgbClr val="000000"/>
              </a:solidFill>
              <a:effectLst/>
              <a:latin typeface="Source Sans Pro" panose="020B0503030403020204" pitchFamily="34" charset="0"/>
              <a:ea typeface="Source Sans Pro" panose="020B0503030403020204" pitchFamily="34" charset="0"/>
            </a:endParaRPr>
          </a:p>
        </p:txBody>
      </p:sp>
      <p:sp>
        <p:nvSpPr>
          <p:cNvPr id="382" name="Logistics"/>
          <p:cNvSpPr txBox="1"/>
          <p:nvPr/>
        </p:nvSpPr>
        <p:spPr>
          <a:xfrm>
            <a:off x="4669873" y="1314841"/>
            <a:ext cx="2425344" cy="3400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anchor="ctr">
            <a:spAutoFit/>
          </a:bodyPr>
          <a:lstStyle/>
          <a:p>
            <a:pPr lvl="1" indent="0">
              <a:lnSpc>
                <a:spcPct val="80000"/>
              </a:lnSpc>
              <a:spcBef>
                <a:spcPts val="0"/>
              </a:spcBef>
              <a:defRPr sz="2500" b="0">
                <a:solidFill>
                  <a:srgbClr val="628DB5"/>
                </a:solidFill>
              </a:defRPr>
            </a:pPr>
            <a:r>
              <a:rPr lang="en-US" dirty="0"/>
              <a:t>Process Discovery</a:t>
            </a:r>
          </a:p>
        </p:txBody>
      </p:sp>
      <p:sp>
        <p:nvSpPr>
          <p:cNvPr id="384" name="Layout Suggestions"/>
          <p:cNvSpPr txBox="1"/>
          <p:nvPr/>
        </p:nvSpPr>
        <p:spPr>
          <a:xfrm>
            <a:off x="273742" y="1305656"/>
            <a:ext cx="2621281" cy="3400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700" tIns="12700" rIns="12700" bIns="12700" anchor="ctr">
            <a:spAutoFit/>
          </a:bodyPr>
          <a:lstStyle/>
          <a:p>
            <a:pPr lvl="1" indent="0">
              <a:lnSpc>
                <a:spcPct val="80000"/>
              </a:lnSpc>
              <a:spcBef>
                <a:spcPts val="0"/>
              </a:spcBef>
              <a:defRPr sz="2500" b="0">
                <a:solidFill>
                  <a:srgbClr val="628DB5"/>
                </a:solidFill>
              </a:defRPr>
            </a:pPr>
            <a:r>
              <a:rPr lang="en-US" dirty="0"/>
              <a:t>About</a:t>
            </a:r>
            <a:endParaRPr dirty="0"/>
          </a:p>
        </p:txBody>
      </p:sp>
      <p:pic>
        <p:nvPicPr>
          <p:cNvPr id="8" name="Picture 7" descr="A picture containing text&#10;&#10;Description automatically generated">
            <a:extLst>
              <a:ext uri="{FF2B5EF4-FFF2-40B4-BE49-F238E27FC236}">
                <a16:creationId xmlns:a16="http://schemas.microsoft.com/office/drawing/2014/main" id="{1C9AB6D2-F69D-1DEC-41BE-05335D7DBE4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214310" y="122459"/>
            <a:ext cx="1443262" cy="1676046"/>
          </a:xfrm>
          <a:prstGeom prst="rect">
            <a:avLst/>
          </a:prstGeom>
        </p:spPr>
      </p:pic>
      <p:sp>
        <p:nvSpPr>
          <p:cNvPr id="28" name="TextBox 27">
            <a:extLst>
              <a:ext uri="{FF2B5EF4-FFF2-40B4-BE49-F238E27FC236}">
                <a16:creationId xmlns:a16="http://schemas.microsoft.com/office/drawing/2014/main" id="{198E25CE-0FCD-0F14-DE41-E9F889215D13}"/>
              </a:ext>
            </a:extLst>
          </p:cNvPr>
          <p:cNvSpPr txBox="1"/>
          <p:nvPr/>
        </p:nvSpPr>
        <p:spPr>
          <a:xfrm>
            <a:off x="6080760" y="10327008"/>
            <a:ext cx="7747698" cy="5000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lang="en-US" sz="1000" b="0" dirty="0">
                <a:solidFill>
                  <a:schemeClr val="tx1"/>
                </a:solidFill>
                <a:hlinkClick r:id="rId5">
                  <a:extLst>
                    <a:ext uri="{A12FA001-AC4F-418D-AE19-62706E023703}">
                      <ahyp:hlinkClr xmlns:ahyp="http://schemas.microsoft.com/office/drawing/2018/hyperlinkcolor" val="tx"/>
                    </a:ext>
                  </a:extLst>
                </a:hlinkClick>
              </a:rPr>
              <a:t>CC BY SA</a:t>
            </a:r>
            <a:r>
              <a:rPr lang="en-US" sz="1000" b="0" dirty="0">
                <a:solidFill>
                  <a:schemeClr val="tx1"/>
                </a:solidFill>
              </a:rPr>
              <a:t> Connor </a:t>
            </a:r>
            <a:r>
              <a:rPr lang="en-US" sz="1000" b="0" dirty="0" err="1">
                <a:solidFill>
                  <a:schemeClr val="tx1"/>
                </a:solidFill>
              </a:rPr>
              <a:t>Narowetz</a:t>
            </a:r>
            <a:r>
              <a:rPr lang="en-US" sz="1000" b="0" dirty="0">
                <a:solidFill>
                  <a:schemeClr val="tx1"/>
                </a:solidFill>
              </a:rPr>
              <a:t>, Ryan Seng</a:t>
            </a:r>
            <a:r>
              <a:rPr kumimoji="0" lang="en-US" sz="1000" b="0" i="0" u="none" strike="noStrike" cap="none" spc="0" normalizeH="0" baseline="0" dirty="0">
                <a:ln>
                  <a:noFill/>
                </a:ln>
                <a:solidFill>
                  <a:schemeClr val="tx1"/>
                </a:solidFill>
                <a:effectLst/>
                <a:uFillTx/>
                <a:latin typeface="Source Sans Pro"/>
                <a:ea typeface="Source Sans Pro"/>
                <a:cs typeface="Source Sans Pro"/>
                <a:sym typeface="Source Sans Pro"/>
              </a:rPr>
              <a:t>, Carlos Paradis • Kai</a:t>
            </a:r>
            <a:r>
              <a:rPr kumimoji="0" lang="haw-US" sz="1000" b="0" i="0" u="none" strike="noStrike" cap="none" spc="0" normalizeH="0" baseline="0" dirty="0">
                <a:ln>
                  <a:noFill/>
                </a:ln>
                <a:solidFill>
                  <a:schemeClr val="tx1"/>
                </a:solidFill>
                <a:effectLst/>
                <a:uFillTx/>
                <a:latin typeface="Source Sans Pro"/>
                <a:ea typeface="Source Sans Pro"/>
                <a:cs typeface="Source Sans Pro"/>
                <a:sym typeface="Source Sans Pro"/>
              </a:rPr>
              <a:t>ā</a:t>
            </a:r>
            <a:r>
              <a:rPr kumimoji="0" lang="en-US" sz="1000" b="0" i="0" u="none" strike="noStrike" cap="none" spc="0" normalizeH="0" baseline="0" dirty="0">
                <a:ln>
                  <a:noFill/>
                </a:ln>
                <a:solidFill>
                  <a:schemeClr val="tx1"/>
                </a:solidFill>
                <a:effectLst/>
                <a:uFillTx/>
                <a:latin typeface="Source Sans Pro"/>
                <a:ea typeface="Source Sans Pro"/>
                <a:cs typeface="Source Sans Pro"/>
                <a:sym typeface="Source Sans Pro"/>
              </a:rPr>
              <a:t>ulu package version 0.0.0.9700 (in development) •  Updated: 2025-04</a:t>
            </a:r>
          </a:p>
          <a:p>
            <a:pPr marL="0" marR="0" indent="0" algn="l" defTabSz="584200" rtl="0" fontAlgn="auto" latinLnBrk="0" hangingPunct="0">
              <a:lnSpc>
                <a:spcPct val="100000"/>
              </a:lnSpc>
              <a:spcBef>
                <a:spcPts val="200"/>
              </a:spcBef>
              <a:spcAft>
                <a:spcPts val="0"/>
              </a:spcAft>
              <a:buClrTx/>
              <a:buSzTx/>
              <a:buFontTx/>
              <a:buNone/>
              <a:tabLst/>
            </a:pPr>
            <a:endParaRPr kumimoji="0" lang="en-US" sz="1200" b="1" i="0" u="none" strike="noStrike" cap="none" spc="0" normalizeH="0" baseline="0" dirty="0">
              <a:ln>
                <a:noFill/>
              </a:ln>
              <a:solidFill>
                <a:srgbClr val="4C4C4C"/>
              </a:solidFill>
              <a:effectLst/>
              <a:uFillTx/>
              <a:latin typeface="Source Sans Pro"/>
              <a:ea typeface="Source Sans Pro"/>
              <a:cs typeface="Source Sans Pro"/>
              <a:sym typeface="Source Sans Pro"/>
            </a:endParaRPr>
          </a:p>
        </p:txBody>
      </p:sp>
      <p:sp>
        <p:nvSpPr>
          <p:cNvPr id="46" name="Logistics">
            <a:extLst>
              <a:ext uri="{FF2B5EF4-FFF2-40B4-BE49-F238E27FC236}">
                <a16:creationId xmlns:a16="http://schemas.microsoft.com/office/drawing/2014/main" id="{CFC6975B-CE08-215E-9051-A8F0A3BA40BC}"/>
              </a:ext>
            </a:extLst>
          </p:cNvPr>
          <p:cNvSpPr txBox="1"/>
          <p:nvPr/>
        </p:nvSpPr>
        <p:spPr>
          <a:xfrm>
            <a:off x="4693882" y="7587693"/>
            <a:ext cx="4053967" cy="3400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700" tIns="12700" rIns="12700" bIns="12700" anchor="ctr">
            <a:spAutoFit/>
          </a:bodyPr>
          <a:lstStyle/>
          <a:p>
            <a:pPr lvl="1" indent="0">
              <a:lnSpc>
                <a:spcPct val="80000"/>
              </a:lnSpc>
              <a:spcBef>
                <a:spcPts val="0"/>
              </a:spcBef>
              <a:defRPr sz="2500" b="0">
                <a:solidFill>
                  <a:srgbClr val="628DB5"/>
                </a:solidFill>
              </a:defRPr>
            </a:pPr>
            <a:endParaRPr lang="en-US" dirty="0"/>
          </a:p>
        </p:txBody>
      </p:sp>
      <p:sp>
        <p:nvSpPr>
          <p:cNvPr id="371" name="Line">
            <a:extLst>
              <a:ext uri="{FF2B5EF4-FFF2-40B4-BE49-F238E27FC236}">
                <a16:creationId xmlns:a16="http://schemas.microsoft.com/office/drawing/2014/main" id="{3E1227C5-190B-40AA-17E8-5AFF1E3B99DA}"/>
              </a:ext>
            </a:extLst>
          </p:cNvPr>
          <p:cNvSpPr/>
          <p:nvPr/>
        </p:nvSpPr>
        <p:spPr>
          <a:xfrm flipV="1">
            <a:off x="148894" y="2660146"/>
            <a:ext cx="4175493" cy="0"/>
          </a:xfrm>
          <a:prstGeom prst="line">
            <a:avLst/>
          </a:prstGeom>
          <a:ln w="12700">
            <a:solidFill>
              <a:schemeClr val="tx1"/>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375" name="Line">
            <a:extLst>
              <a:ext uri="{FF2B5EF4-FFF2-40B4-BE49-F238E27FC236}">
                <a16:creationId xmlns:a16="http://schemas.microsoft.com/office/drawing/2014/main" id="{FA2B2D45-EC3B-5790-3E0A-049345E53CB4}"/>
              </a:ext>
            </a:extLst>
          </p:cNvPr>
          <p:cNvSpPr/>
          <p:nvPr/>
        </p:nvSpPr>
        <p:spPr>
          <a:xfrm flipV="1">
            <a:off x="4753648" y="10113264"/>
            <a:ext cx="4178808" cy="0"/>
          </a:xfrm>
          <a:prstGeom prst="line">
            <a:avLst/>
          </a:prstGeom>
          <a:ln w="12700">
            <a:solidFill>
              <a:schemeClr val="tx1"/>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740" name="Basics">
            <a:extLst>
              <a:ext uri="{FF2B5EF4-FFF2-40B4-BE49-F238E27FC236}">
                <a16:creationId xmlns:a16="http://schemas.microsoft.com/office/drawing/2014/main" id="{CF0E3645-419D-4185-66EA-D926C10FB3C8}"/>
              </a:ext>
            </a:extLst>
          </p:cNvPr>
          <p:cNvSpPr txBox="1"/>
          <p:nvPr/>
        </p:nvSpPr>
        <p:spPr>
          <a:xfrm>
            <a:off x="209756" y="2934907"/>
            <a:ext cx="2885405" cy="3400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xmlns:lc="http://schemas.openxmlformats.org/drawingml/2006/lockedCanvas" val="1"/>
            </a:ext>
          </a:extLst>
        </p:spPr>
        <p:txBody>
          <a:bodyPr wrap="none" lIns="12700" tIns="12700" rIns="12700" bIns="1270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1pPr>
            <a:lvl2pPr marL="0" marR="0" indent="228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2pPr>
            <a:lvl3pPr marL="0" marR="0" indent="457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3pPr>
            <a:lvl4pPr marL="0" marR="0" indent="685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4pPr>
            <a:lvl5pPr marL="0" marR="0" indent="9144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5pPr>
            <a:lvl6pPr marL="0" marR="0" indent="11430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6pPr>
            <a:lvl7pPr marL="0" marR="0" indent="1371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7pPr>
            <a:lvl8pPr marL="0" marR="0" indent="1600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8pPr>
            <a:lvl9pPr marL="0" marR="0" indent="1828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9pPr>
          </a:lstStyle>
          <a:p>
            <a:pPr lvl="1" indent="0">
              <a:lnSpc>
                <a:spcPct val="80000"/>
              </a:lnSpc>
              <a:spcBef>
                <a:spcPts val="0"/>
              </a:spcBef>
              <a:defRPr sz="2500" b="0">
                <a:solidFill>
                  <a:srgbClr val="628DB5"/>
                </a:solidFill>
              </a:defRPr>
            </a:pPr>
            <a:r>
              <a:rPr lang="en-US" dirty="0"/>
              <a:t>End-to-End Workflow</a:t>
            </a:r>
          </a:p>
        </p:txBody>
      </p:sp>
      <p:sp>
        <p:nvSpPr>
          <p:cNvPr id="505" name="TextBox 504">
            <a:extLst>
              <a:ext uri="{FF2B5EF4-FFF2-40B4-BE49-F238E27FC236}">
                <a16:creationId xmlns:a16="http://schemas.microsoft.com/office/drawing/2014/main" id="{AC409341-33A0-63C1-3DF4-4A13B3283F22}"/>
              </a:ext>
            </a:extLst>
          </p:cNvPr>
          <p:cNvSpPr txBox="1"/>
          <p:nvPr/>
        </p:nvSpPr>
        <p:spPr>
          <a:xfrm>
            <a:off x="4657520" y="1647056"/>
            <a:ext cx="4301101" cy="7514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r>
              <a:rPr lang="en-US" sz="1000" b="0" dirty="0">
                <a:solidFill>
                  <a:schemeClr val="bg2">
                    <a:lumMod val="10000"/>
                  </a:schemeClr>
                </a:solidFill>
              </a:rPr>
              <a:t>Process mining, when applied to GitHub issue events, reveals the recurrent workflow behind developer interaction. By converting raw GitHub event data into a structured </a:t>
            </a:r>
            <a:r>
              <a:rPr lang="en-US" sz="1000" b="0" dirty="0">
                <a:solidFill>
                  <a:schemeClr val="accent6"/>
                </a:solidFill>
              </a:rPr>
              <a:t>Event Log</a:t>
            </a:r>
            <a:r>
              <a:rPr lang="en-US" sz="1000" b="0" dirty="0">
                <a:solidFill>
                  <a:schemeClr val="bg2">
                    <a:lumMod val="10000"/>
                  </a:schemeClr>
                </a:solidFill>
              </a:rPr>
              <a:t>, we can visualize how issues are created, assigned, labeled, and resolved over time.</a:t>
            </a:r>
          </a:p>
        </p:txBody>
      </p:sp>
      <p:sp>
        <p:nvSpPr>
          <p:cNvPr id="449" name="Create a visual hierarchy. Help users navigate the page with titles, subtitles, and subsubtitles">
            <a:extLst>
              <a:ext uri="{FF2B5EF4-FFF2-40B4-BE49-F238E27FC236}">
                <a16:creationId xmlns:a16="http://schemas.microsoft.com/office/drawing/2014/main" id="{DF467604-EF27-2BC5-7E43-5E3736E096E8}"/>
              </a:ext>
            </a:extLst>
          </p:cNvPr>
          <p:cNvSpPr txBox="1"/>
          <p:nvPr/>
        </p:nvSpPr>
        <p:spPr>
          <a:xfrm>
            <a:off x="9515783" y="7583141"/>
            <a:ext cx="4001355" cy="2640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70" tIns="54570" rIns="54570" bIns="54570">
            <a:spAutoFit/>
          </a:bodyPr>
          <a:lstStyle/>
          <a:p>
            <a:endParaRPr lang="en-US" sz="1000" b="0" dirty="0"/>
          </a:p>
        </p:txBody>
      </p:sp>
      <p:sp>
        <p:nvSpPr>
          <p:cNvPr id="642" name="Thank you for making a new cheatsheet for R! These cheatsheets have an important job:">
            <a:extLst>
              <a:ext uri="{FF2B5EF4-FFF2-40B4-BE49-F238E27FC236}">
                <a16:creationId xmlns:a16="http://schemas.microsoft.com/office/drawing/2014/main" id="{0F6B924C-2507-8BC4-FFE8-86E59A773E5D}"/>
              </a:ext>
            </a:extLst>
          </p:cNvPr>
          <p:cNvSpPr txBox="1"/>
          <p:nvPr/>
        </p:nvSpPr>
        <p:spPr>
          <a:xfrm>
            <a:off x="279288" y="1701181"/>
            <a:ext cx="4264736" cy="9582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xmlns:lc="http://schemas.openxmlformats.org/drawingml/2006/lockedCanvas" val="1"/>
            </a:ext>
          </a:extLst>
        </p:spPr>
        <p:txBody>
          <a:bodyPr lIns="0" tIns="0" rIns="0" bIns="0">
            <a:norm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1pPr>
            <a:lvl2pPr marL="0" marR="0" indent="228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2pPr>
            <a:lvl3pPr marL="0" marR="0" indent="457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3pPr>
            <a:lvl4pPr marL="0" marR="0" indent="685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4pPr>
            <a:lvl5pPr marL="0" marR="0" indent="9144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5pPr>
            <a:lvl6pPr marL="0" marR="0" indent="11430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6pPr>
            <a:lvl7pPr marL="0" marR="0" indent="1371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7pPr>
            <a:lvl8pPr marL="0" marR="0" indent="1600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8pPr>
            <a:lvl9pPr marL="0" marR="0" indent="1828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9pPr>
          </a:lstStyle>
          <a:p>
            <a:pPr>
              <a:lnSpc>
                <a:spcPct val="90000"/>
              </a:lnSpc>
              <a:spcBef>
                <a:spcPts val="0"/>
              </a:spcBef>
              <a:buClr>
                <a:schemeClr val="accent4">
                  <a:hueOff val="384618"/>
                  <a:satOff val="3869"/>
                  <a:lumOff val="5802"/>
                </a:schemeClr>
              </a:buClr>
              <a:defRPr b="0">
                <a:solidFill>
                  <a:srgbClr val="000000"/>
                </a:solidFill>
              </a:defRPr>
            </a:pPr>
            <a:r>
              <a:rPr lang="en-US" sz="1000" dirty="0">
                <a:latin typeface="Source Sans Pro" panose="020B0503030403020204" pitchFamily="34" charset="0"/>
                <a:ea typeface="Source Sans Pro" panose="020B0503030403020204" pitchFamily="34" charset="0"/>
              </a:rPr>
              <a:t>GitHub issue user interactions – such as assigning developers, referencing, labeling, and closing are all recorded issue event data. This event data can be downloaded and parsed to create an </a:t>
            </a:r>
            <a:r>
              <a:rPr lang="en-US" sz="1000" dirty="0">
                <a:solidFill>
                  <a:schemeClr val="accent6"/>
                </a:solidFill>
                <a:latin typeface="Source Sans Pro" panose="020B0503030403020204" pitchFamily="34" charset="0"/>
                <a:ea typeface="Source Sans Pro" panose="020B0503030403020204" pitchFamily="34" charset="0"/>
              </a:rPr>
              <a:t>Event Log</a:t>
            </a:r>
            <a:r>
              <a:rPr lang="en-US" sz="1000" dirty="0">
                <a:latin typeface="Source Sans Pro" panose="020B0503030403020204" pitchFamily="34" charset="0"/>
                <a:ea typeface="Source Sans Pro" panose="020B0503030403020204" pitchFamily="34" charset="0"/>
              </a:rPr>
              <a:t>.  The </a:t>
            </a:r>
            <a:r>
              <a:rPr lang="en-US" sz="1000" dirty="0">
                <a:solidFill>
                  <a:schemeClr val="accent6"/>
                </a:solidFill>
                <a:latin typeface="Source Sans Pro" panose="020B0503030403020204" pitchFamily="34" charset="0"/>
                <a:ea typeface="Source Sans Pro" panose="020B0503030403020204" pitchFamily="34" charset="0"/>
              </a:rPr>
              <a:t>Event Log </a:t>
            </a:r>
            <a:r>
              <a:rPr lang="en-US" sz="1000" dirty="0">
                <a:latin typeface="Source Sans Pro" panose="020B0503030403020204" pitchFamily="34" charset="0"/>
                <a:ea typeface="Source Sans Pro" panose="020B0503030403020204" pitchFamily="34" charset="0"/>
              </a:rPr>
              <a:t>can be analyzed to uncover the underlying recurring development processes in a project visually by representing data through process graphs. This cheat sheet showcases how to use </a:t>
            </a:r>
            <a:r>
              <a:rPr lang="en-US" sz="1000" dirty="0" err="1">
                <a:latin typeface="Source Sans Pro" panose="020B0503030403020204" pitchFamily="34" charset="0"/>
                <a:ea typeface="Source Sans Pro" panose="020B0503030403020204" pitchFamily="34" charset="0"/>
              </a:rPr>
              <a:t>Sailuh’s</a:t>
            </a:r>
            <a:r>
              <a:rPr lang="en-US" sz="1000" dirty="0">
                <a:latin typeface="Source Sans Pro" panose="020B0503030403020204" pitchFamily="34" charset="0"/>
                <a:ea typeface="Source Sans Pro" panose="020B0503030403020204" pitchFamily="34" charset="0"/>
              </a:rPr>
              <a:t> Process Miner to create process graphs. </a:t>
            </a:r>
          </a:p>
        </p:txBody>
      </p:sp>
      <p:sp>
        <p:nvSpPr>
          <p:cNvPr id="27" name="Thank you for making a new cheatsheet for R! These cheatsheets have an important job:">
            <a:extLst>
              <a:ext uri="{FF2B5EF4-FFF2-40B4-BE49-F238E27FC236}">
                <a16:creationId xmlns:a16="http://schemas.microsoft.com/office/drawing/2014/main" id="{E9C66A25-5C30-430F-03F4-6E131F1F98D0}"/>
              </a:ext>
            </a:extLst>
          </p:cNvPr>
          <p:cNvSpPr txBox="1"/>
          <p:nvPr/>
        </p:nvSpPr>
        <p:spPr>
          <a:xfrm>
            <a:off x="228250" y="4910895"/>
            <a:ext cx="4264736" cy="9582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xmlns:lc="http://schemas.openxmlformats.org/drawingml/2006/lockedCanvas" val="1"/>
            </a:ext>
          </a:extLst>
        </p:spPr>
        <p:txBody>
          <a:bodyPr lIns="0" tIns="0" rIns="0" bIns="0">
            <a:normAutofit lnSpcReduction="10000"/>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1pPr>
            <a:lvl2pPr marL="0" marR="0" indent="228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2pPr>
            <a:lvl3pPr marL="0" marR="0" indent="457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3pPr>
            <a:lvl4pPr marL="0" marR="0" indent="685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4pPr>
            <a:lvl5pPr marL="0" marR="0" indent="9144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5pPr>
            <a:lvl6pPr marL="0" marR="0" indent="11430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6pPr>
            <a:lvl7pPr marL="0" marR="0" indent="1371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7pPr>
            <a:lvl8pPr marL="0" marR="0" indent="1600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8pPr>
            <a:lvl9pPr marL="0" marR="0" indent="1828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9pPr>
          </a:lstStyle>
          <a:p>
            <a:pPr>
              <a:lnSpc>
                <a:spcPct val="90000"/>
              </a:lnSpc>
              <a:spcBef>
                <a:spcPts val="0"/>
              </a:spcBef>
              <a:buClr>
                <a:schemeClr val="accent4">
                  <a:hueOff val="384618"/>
                  <a:satOff val="3869"/>
                  <a:lumOff val="5802"/>
                </a:schemeClr>
              </a:buClr>
              <a:defRPr b="0">
                <a:solidFill>
                  <a:srgbClr val="000000"/>
                </a:solidFill>
              </a:defRPr>
            </a:pPr>
            <a:r>
              <a:rPr lang="en-US" sz="1000" dirty="0">
                <a:latin typeface="Source Sans Pro" panose="020B0503030403020204" pitchFamily="34" charset="0"/>
                <a:ea typeface="Source Sans Pro" panose="020B0503030403020204" pitchFamily="34" charset="0"/>
              </a:rPr>
              <a:t>The workflow begins in the </a:t>
            </a:r>
            <a:r>
              <a:rPr lang="en-US" sz="1000" dirty="0" err="1">
                <a:solidFill>
                  <a:schemeClr val="bg2">
                    <a:lumMod val="10000"/>
                  </a:schemeClr>
                </a:solidFill>
                <a:latin typeface="Source Sans Pro" panose="020B0503030403020204" pitchFamily="34" charset="0"/>
                <a:ea typeface="Source Sans Pro" panose="020B0503030403020204" pitchFamily="34" charset="0"/>
              </a:rPr>
              <a:t>sailuh</a:t>
            </a:r>
            <a:r>
              <a:rPr lang="en-US" sz="1000" dirty="0">
                <a:solidFill>
                  <a:schemeClr val="bg2">
                    <a:lumMod val="10000"/>
                  </a:schemeClr>
                </a:solidFill>
                <a:latin typeface="Source Sans Pro" panose="020B0503030403020204" pitchFamily="34" charset="0"/>
                <a:ea typeface="Source Sans Pro" panose="020B0503030403020204" pitchFamily="34" charset="0"/>
              </a:rPr>
              <a:t>/</a:t>
            </a:r>
            <a:r>
              <a:rPr lang="en-US" sz="1000" dirty="0" err="1">
                <a:solidFill>
                  <a:schemeClr val="bg2">
                    <a:lumMod val="10000"/>
                  </a:schemeClr>
                </a:solidFill>
                <a:latin typeface="Source Sans Pro" panose="020B0503030403020204" pitchFamily="34" charset="0"/>
                <a:ea typeface="Source Sans Pro" panose="020B0503030403020204" pitchFamily="34" charset="0"/>
              </a:rPr>
              <a:t>process_miner</a:t>
            </a:r>
            <a:r>
              <a:rPr lang="en-US" sz="1000" dirty="0">
                <a:solidFill>
                  <a:schemeClr val="bg2">
                    <a:lumMod val="10000"/>
                  </a:schemeClr>
                </a:solidFill>
                <a:latin typeface="Source Sans Pro" panose="020B0503030403020204" pitchFamily="34" charset="0"/>
                <a:ea typeface="Source Sans Pro" panose="020B0503030403020204" pitchFamily="34" charset="0"/>
              </a:rPr>
              <a:t> </a:t>
            </a:r>
            <a:r>
              <a:rPr lang="en-US" sz="1000" dirty="0">
                <a:latin typeface="Source Sans Pro" panose="020B0503030403020204" pitchFamily="34" charset="0"/>
                <a:ea typeface="Source Sans Pro" panose="020B0503030403020204" pitchFamily="34" charset="0"/>
              </a:rPr>
              <a:t>notebook, which guides the user through generating process graphs from </a:t>
            </a:r>
            <a:r>
              <a:rPr lang="en-US" sz="1000" dirty="0">
                <a:solidFill>
                  <a:schemeClr val="accent6"/>
                </a:solidFill>
                <a:latin typeface="Source Sans Pro" panose="020B0503030403020204" pitchFamily="34" charset="0"/>
                <a:ea typeface="Source Sans Pro" panose="020B0503030403020204" pitchFamily="34" charset="0"/>
              </a:rPr>
              <a:t>Event Logs</a:t>
            </a:r>
            <a:r>
              <a:rPr lang="en-US" sz="1000" dirty="0">
                <a:solidFill>
                  <a:schemeClr val="bg2">
                    <a:lumMod val="10000"/>
                  </a:schemeClr>
                </a:solidFill>
                <a:latin typeface="Source Sans Pro" panose="020B0503030403020204" pitchFamily="34" charset="0"/>
                <a:ea typeface="Source Sans Pro" panose="020B0503030403020204" pitchFamily="34" charset="0"/>
              </a:rPr>
              <a:t>. Behind the scenes, this notebook makes two subprocess calls to </a:t>
            </a:r>
            <a:r>
              <a:rPr lang="en-US" sz="1000" dirty="0" err="1">
                <a:solidFill>
                  <a:schemeClr val="bg2">
                    <a:lumMod val="10000"/>
                  </a:schemeClr>
                </a:solidFill>
                <a:latin typeface="Source Sans Pro" panose="020B0503030403020204" pitchFamily="34" charset="0"/>
                <a:ea typeface="Source Sans Pro" panose="020B0503030403020204" pitchFamily="34" charset="0"/>
              </a:rPr>
              <a:t>Kaiaulu</a:t>
            </a:r>
            <a:r>
              <a:rPr lang="en-US" sz="1000" dirty="0">
                <a:solidFill>
                  <a:schemeClr val="bg2">
                    <a:lumMod val="10000"/>
                  </a:schemeClr>
                </a:solidFill>
                <a:latin typeface="Source Sans Pro" panose="020B0503030403020204" pitchFamily="34" charset="0"/>
                <a:ea typeface="Source Sans Pro" panose="020B0503030403020204" pitchFamily="34" charset="0"/>
              </a:rPr>
              <a:t>. The </a:t>
            </a:r>
            <a:r>
              <a:rPr lang="en-US" sz="1000" i="1" dirty="0">
                <a:solidFill>
                  <a:schemeClr val="bg2">
                    <a:lumMod val="10000"/>
                  </a:schemeClr>
                </a:solidFill>
                <a:latin typeface="Source Sans Pro" panose="020B0503030403020204" pitchFamily="34" charset="0"/>
                <a:ea typeface="Source Sans Pro" panose="020B0503030403020204" pitchFamily="34" charset="0"/>
              </a:rPr>
              <a:t>“</a:t>
            </a:r>
            <a:r>
              <a:rPr lang="en-US" sz="1000" i="1" dirty="0">
                <a:solidFill>
                  <a:schemeClr val="accent4">
                    <a:lumMod val="60000"/>
                    <a:lumOff val="40000"/>
                  </a:schemeClr>
                </a:solidFill>
                <a:latin typeface="Source Sans Pro" panose="020B0503030403020204" pitchFamily="34" charset="0"/>
                <a:ea typeface="Source Sans Pro" panose="020B0503030403020204" pitchFamily="34" charset="0"/>
              </a:rPr>
              <a:t>execs/</a:t>
            </a:r>
            <a:r>
              <a:rPr lang="en-US" sz="1000" i="1" dirty="0" err="1">
                <a:solidFill>
                  <a:schemeClr val="accent4">
                    <a:lumMod val="60000"/>
                    <a:lumOff val="40000"/>
                  </a:schemeClr>
                </a:solidFill>
                <a:latin typeface="Source Sans Pro" panose="020B0503030403020204" pitchFamily="34" charset="0"/>
                <a:ea typeface="Source Sans Pro" panose="020B0503030403020204" pitchFamily="34" charset="0"/>
              </a:rPr>
              <a:t>ghevents.R</a:t>
            </a:r>
            <a:r>
              <a:rPr lang="en-US" sz="1000" i="1" dirty="0">
                <a:solidFill>
                  <a:schemeClr val="accent4">
                    <a:lumMod val="60000"/>
                    <a:lumOff val="40000"/>
                  </a:schemeClr>
                </a:solidFill>
                <a:latin typeface="Source Sans Pro" panose="020B0503030403020204" pitchFamily="34" charset="0"/>
                <a:ea typeface="Source Sans Pro" panose="020B0503030403020204" pitchFamily="34" charset="0"/>
              </a:rPr>
              <a:t> download</a:t>
            </a:r>
            <a:r>
              <a:rPr lang="en-US" sz="1000" i="1" dirty="0">
                <a:solidFill>
                  <a:schemeClr val="bg2">
                    <a:lumMod val="10000"/>
                  </a:schemeClr>
                </a:solidFill>
                <a:latin typeface="Source Sans Pro" panose="020B0503030403020204" pitchFamily="34" charset="0"/>
                <a:ea typeface="Source Sans Pro" panose="020B0503030403020204" pitchFamily="34" charset="0"/>
              </a:rPr>
              <a:t>”</a:t>
            </a:r>
            <a:r>
              <a:rPr lang="en-US" sz="1000" dirty="0">
                <a:solidFill>
                  <a:schemeClr val="bg2">
                    <a:lumMod val="10000"/>
                  </a:schemeClr>
                </a:solidFill>
                <a:latin typeface="Source Sans Pro" panose="020B0503030403020204" pitchFamily="34" charset="0"/>
                <a:ea typeface="Source Sans Pro" panose="020B0503030403020204" pitchFamily="34" charset="0"/>
              </a:rPr>
              <a:t> and </a:t>
            </a:r>
            <a:r>
              <a:rPr lang="en-US" sz="1000" i="1" dirty="0">
                <a:solidFill>
                  <a:schemeClr val="bg2">
                    <a:lumMod val="10000"/>
                  </a:schemeClr>
                </a:solidFill>
                <a:latin typeface="Source Sans Pro" panose="020B0503030403020204" pitchFamily="34" charset="0"/>
                <a:ea typeface="Source Sans Pro" panose="020B0503030403020204" pitchFamily="34" charset="0"/>
              </a:rPr>
              <a:t>“</a:t>
            </a:r>
            <a:r>
              <a:rPr lang="en-US" sz="1000" i="1" dirty="0">
                <a:solidFill>
                  <a:schemeClr val="accent4">
                    <a:lumMod val="60000"/>
                    <a:lumOff val="40000"/>
                  </a:schemeClr>
                </a:solidFill>
                <a:latin typeface="Source Sans Pro" panose="020B0503030403020204" pitchFamily="34" charset="0"/>
                <a:ea typeface="Source Sans Pro" panose="020B0503030403020204" pitchFamily="34" charset="0"/>
              </a:rPr>
              <a:t>execs/</a:t>
            </a:r>
            <a:r>
              <a:rPr lang="en-US" sz="1000" i="1" dirty="0" err="1">
                <a:solidFill>
                  <a:schemeClr val="accent4">
                    <a:lumMod val="60000"/>
                    <a:lumOff val="40000"/>
                  </a:schemeClr>
                </a:solidFill>
                <a:latin typeface="Source Sans Pro" panose="020B0503030403020204" pitchFamily="34" charset="0"/>
                <a:ea typeface="Source Sans Pro" panose="020B0503030403020204" pitchFamily="34" charset="0"/>
              </a:rPr>
              <a:t>ghevents.R</a:t>
            </a:r>
            <a:r>
              <a:rPr lang="en-US" sz="1000" i="1" dirty="0">
                <a:solidFill>
                  <a:schemeClr val="accent4">
                    <a:lumMod val="60000"/>
                    <a:lumOff val="40000"/>
                  </a:schemeClr>
                </a:solidFill>
                <a:latin typeface="Source Sans Pro" panose="020B0503030403020204" pitchFamily="34" charset="0"/>
                <a:ea typeface="Source Sans Pro" panose="020B0503030403020204" pitchFamily="34" charset="0"/>
              </a:rPr>
              <a:t> parse</a:t>
            </a:r>
            <a:r>
              <a:rPr lang="en-US" sz="1000" i="1" dirty="0">
                <a:solidFill>
                  <a:schemeClr val="bg2">
                    <a:lumMod val="10000"/>
                  </a:schemeClr>
                </a:solidFill>
                <a:latin typeface="Source Sans Pro" panose="020B0503030403020204" pitchFamily="34" charset="0"/>
                <a:ea typeface="Source Sans Pro" panose="020B0503030403020204" pitchFamily="34" charset="0"/>
              </a:rPr>
              <a:t>” </a:t>
            </a:r>
            <a:r>
              <a:rPr lang="en-US" sz="1000" dirty="0">
                <a:solidFill>
                  <a:schemeClr val="bg2">
                    <a:lumMod val="10000"/>
                  </a:schemeClr>
                </a:solidFill>
                <a:latin typeface="Source Sans Pro" panose="020B0503030403020204" pitchFamily="34" charset="0"/>
                <a:ea typeface="Source Sans Pro" panose="020B0503030403020204" pitchFamily="34" charset="0"/>
              </a:rPr>
              <a:t>commands are used. This effectively downloads the events and parses them into an </a:t>
            </a:r>
            <a:r>
              <a:rPr lang="en-US" sz="1000" dirty="0">
                <a:solidFill>
                  <a:schemeClr val="accent6"/>
                </a:solidFill>
                <a:latin typeface="Source Sans Pro" panose="020B0503030403020204" pitchFamily="34" charset="0"/>
                <a:ea typeface="Source Sans Pro" panose="020B0503030403020204" pitchFamily="34" charset="0"/>
              </a:rPr>
              <a:t>Event Log</a:t>
            </a:r>
            <a:r>
              <a:rPr lang="en-US" sz="1000" dirty="0">
                <a:solidFill>
                  <a:schemeClr val="bg2">
                    <a:lumMod val="10000"/>
                  </a:schemeClr>
                </a:solidFill>
                <a:latin typeface="Source Sans Pro" panose="020B0503030403020204" pitchFamily="34" charset="0"/>
                <a:ea typeface="Source Sans Pro" panose="020B0503030403020204" pitchFamily="34" charset="0"/>
              </a:rPr>
              <a:t>. Finally, </a:t>
            </a:r>
            <a:r>
              <a:rPr lang="en-US" sz="1000" dirty="0" err="1">
                <a:solidFill>
                  <a:schemeClr val="bg2">
                    <a:lumMod val="10000"/>
                  </a:schemeClr>
                </a:solidFill>
                <a:latin typeface="Source Sans Pro" panose="020B0503030403020204" pitchFamily="34" charset="0"/>
                <a:ea typeface="Source Sans Pro" panose="020B0503030403020204" pitchFamily="34" charset="0"/>
              </a:rPr>
              <a:t>Kaiaulu</a:t>
            </a:r>
            <a:r>
              <a:rPr lang="en-US" sz="1000" dirty="0">
                <a:solidFill>
                  <a:schemeClr val="bg2">
                    <a:lumMod val="10000"/>
                  </a:schemeClr>
                </a:solidFill>
                <a:latin typeface="Source Sans Pro" panose="020B0503030403020204" pitchFamily="34" charset="0"/>
                <a:ea typeface="Source Sans Pro" panose="020B0503030403020204" pitchFamily="34" charset="0"/>
              </a:rPr>
              <a:t> relies on a </a:t>
            </a:r>
            <a:r>
              <a:rPr lang="en-US" sz="1000" dirty="0" err="1">
                <a:solidFill>
                  <a:schemeClr val="bg2">
                    <a:lumMod val="10000"/>
                  </a:schemeClr>
                </a:solidFill>
                <a:latin typeface="Source Sans Pro" panose="020B0503030403020204" pitchFamily="34" charset="0"/>
                <a:ea typeface="Source Sans Pro" panose="020B0503030403020204" pitchFamily="34" charset="0"/>
              </a:rPr>
              <a:t>project_config</a:t>
            </a:r>
            <a:r>
              <a:rPr lang="en-US" sz="1000" dirty="0">
                <a:solidFill>
                  <a:schemeClr val="bg2">
                    <a:lumMod val="10000"/>
                  </a:schemeClr>
                </a:solidFill>
                <a:latin typeface="Source Sans Pro" panose="020B0503030403020204" pitchFamily="34" charset="0"/>
                <a:ea typeface="Source Sans Pro" panose="020B0503030403020204" pitchFamily="34" charset="0"/>
              </a:rPr>
              <a:t> file for the GitHub Repo download information, ensuring reproducibility. </a:t>
            </a:r>
            <a:endParaRPr lang="en-US" sz="1000" dirty="0">
              <a:solidFill>
                <a:schemeClr val="accent6"/>
              </a:solidFill>
              <a:latin typeface="Source Sans Pro" panose="020B0503030403020204" pitchFamily="34" charset="0"/>
              <a:ea typeface="Source Sans Pro" panose="020B0503030403020204" pitchFamily="34" charset="0"/>
            </a:endParaRPr>
          </a:p>
        </p:txBody>
      </p:sp>
      <p:sp>
        <p:nvSpPr>
          <p:cNvPr id="29" name="Basics">
            <a:extLst>
              <a:ext uri="{FF2B5EF4-FFF2-40B4-BE49-F238E27FC236}">
                <a16:creationId xmlns:a16="http://schemas.microsoft.com/office/drawing/2014/main" id="{6A19B1E0-9E2B-3D9D-F766-03CD148E42C7}"/>
              </a:ext>
            </a:extLst>
          </p:cNvPr>
          <p:cNvSpPr txBox="1"/>
          <p:nvPr/>
        </p:nvSpPr>
        <p:spPr>
          <a:xfrm>
            <a:off x="246391" y="5905134"/>
            <a:ext cx="2553584" cy="3400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xmlns:lc="http://schemas.openxmlformats.org/drawingml/2006/lockedCanvas" val="1"/>
            </a:ext>
          </a:extLst>
        </p:spPr>
        <p:txBody>
          <a:bodyPr wrap="none" lIns="12700" tIns="12700" rIns="12700" bIns="1270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1pPr>
            <a:lvl2pPr marL="0" marR="0" indent="228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2pPr>
            <a:lvl3pPr marL="0" marR="0" indent="457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3pPr>
            <a:lvl4pPr marL="0" marR="0" indent="685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4pPr>
            <a:lvl5pPr marL="0" marR="0" indent="9144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5pPr>
            <a:lvl6pPr marL="0" marR="0" indent="11430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6pPr>
            <a:lvl7pPr marL="0" marR="0" indent="1371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7pPr>
            <a:lvl8pPr marL="0" marR="0" indent="1600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8pPr>
            <a:lvl9pPr marL="0" marR="0" indent="1828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9pPr>
          </a:lstStyle>
          <a:p>
            <a:pPr lvl="1" indent="0">
              <a:lnSpc>
                <a:spcPct val="80000"/>
              </a:lnSpc>
              <a:spcBef>
                <a:spcPts val="0"/>
              </a:spcBef>
              <a:defRPr sz="2500" b="0">
                <a:solidFill>
                  <a:srgbClr val="628DB5"/>
                </a:solidFill>
              </a:defRPr>
            </a:pPr>
            <a:r>
              <a:rPr lang="en-US" dirty="0"/>
              <a:t>Event Log Creation</a:t>
            </a:r>
          </a:p>
        </p:txBody>
      </p:sp>
      <p:sp>
        <p:nvSpPr>
          <p:cNvPr id="30" name="Thank you for making a new cheatsheet for R! These cheatsheets have an important job:">
            <a:extLst>
              <a:ext uri="{FF2B5EF4-FFF2-40B4-BE49-F238E27FC236}">
                <a16:creationId xmlns:a16="http://schemas.microsoft.com/office/drawing/2014/main" id="{DF5CE7D0-F484-861A-4B2D-2CC8235CF660}"/>
              </a:ext>
            </a:extLst>
          </p:cNvPr>
          <p:cNvSpPr txBox="1"/>
          <p:nvPr/>
        </p:nvSpPr>
        <p:spPr>
          <a:xfrm>
            <a:off x="249543" y="6346317"/>
            <a:ext cx="4264736" cy="10261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xmlns:lc="http://schemas.openxmlformats.org/drawingml/2006/lockedCanvas" val="1"/>
            </a:ext>
          </a:extLst>
        </p:spPr>
        <p:txBody>
          <a:bodyPr lIns="0" tIns="0" rIns="0" bIns="0">
            <a:norm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1pPr>
            <a:lvl2pPr marL="0" marR="0" indent="228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2pPr>
            <a:lvl3pPr marL="0" marR="0" indent="457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3pPr>
            <a:lvl4pPr marL="0" marR="0" indent="685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4pPr>
            <a:lvl5pPr marL="0" marR="0" indent="9144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5pPr>
            <a:lvl6pPr marL="0" marR="0" indent="11430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6pPr>
            <a:lvl7pPr marL="0" marR="0" indent="1371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7pPr>
            <a:lvl8pPr marL="0" marR="0" indent="1600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8pPr>
            <a:lvl9pPr marL="0" marR="0" indent="1828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9pPr>
          </a:lstStyle>
          <a:p>
            <a:pPr>
              <a:lnSpc>
                <a:spcPct val="90000"/>
              </a:lnSpc>
              <a:spcBef>
                <a:spcPts val="0"/>
              </a:spcBef>
              <a:buClr>
                <a:schemeClr val="accent4">
                  <a:hueOff val="384618"/>
                  <a:satOff val="3869"/>
                  <a:lumOff val="5802"/>
                </a:schemeClr>
              </a:buClr>
              <a:defRPr b="0">
                <a:solidFill>
                  <a:srgbClr val="000000"/>
                </a:solidFill>
              </a:defRPr>
            </a:pPr>
            <a:r>
              <a:rPr lang="en-US" sz="1000" dirty="0">
                <a:latin typeface="Source Sans Pro" panose="020B0503030403020204" pitchFamily="34" charset="0"/>
                <a:ea typeface="Source Sans Pro" panose="020B0503030403020204" pitchFamily="34" charset="0"/>
              </a:rPr>
              <a:t>When using </a:t>
            </a:r>
            <a:r>
              <a:rPr lang="en-US" sz="1000" dirty="0" err="1">
                <a:latin typeface="Source Sans Pro" panose="020B0503030403020204" pitchFamily="34" charset="0"/>
                <a:ea typeface="Source Sans Pro" panose="020B0503030403020204" pitchFamily="34" charset="0"/>
              </a:rPr>
              <a:t>Kaiaulu</a:t>
            </a:r>
            <a:r>
              <a:rPr lang="en-US" sz="1000" dirty="0">
                <a:latin typeface="Source Sans Pro" panose="020B0503030403020204" pitchFamily="34" charset="0"/>
                <a:ea typeface="Source Sans Pro" panose="020B0503030403020204" pitchFamily="34" charset="0"/>
              </a:rPr>
              <a:t> the following process is followed from downloading the data to creating an </a:t>
            </a:r>
            <a:r>
              <a:rPr lang="en-US" sz="1000" dirty="0">
                <a:solidFill>
                  <a:schemeClr val="accent6"/>
                </a:solidFill>
                <a:latin typeface="Source Sans Pro" panose="020B0503030403020204" pitchFamily="34" charset="0"/>
                <a:ea typeface="Source Sans Pro" panose="020B0503030403020204" pitchFamily="34" charset="0"/>
              </a:rPr>
              <a:t>Event Log</a:t>
            </a:r>
            <a:r>
              <a:rPr lang="en-US" sz="1000" dirty="0">
                <a:solidFill>
                  <a:schemeClr val="bg2">
                    <a:lumMod val="10000"/>
                  </a:schemeClr>
                </a:solidFill>
                <a:latin typeface="Source Sans Pro" panose="020B0503030403020204" pitchFamily="34" charset="0"/>
                <a:ea typeface="Source Sans Pro" panose="020B0503030403020204" pitchFamily="34" charset="0"/>
              </a:rPr>
              <a:t>:</a:t>
            </a:r>
            <a:r>
              <a:rPr lang="en-US" sz="1000" dirty="0">
                <a:latin typeface="Source Sans Pro" panose="020B0503030403020204" pitchFamily="34" charset="0"/>
                <a:ea typeface="Source Sans Pro" panose="020B0503030403020204" pitchFamily="34" charset="0"/>
              </a:rPr>
              <a:t> The user specifies the owner and repo of the GitHub repo as well as the download path for the issue events. In subsequent steps the data is download with the command-line interface and parsed into a .csv. At that point the .csv can be loaded as an </a:t>
            </a:r>
            <a:r>
              <a:rPr lang="en-US" sz="1000" dirty="0">
                <a:solidFill>
                  <a:schemeClr val="accent6"/>
                </a:solidFill>
                <a:latin typeface="Source Sans Pro" panose="020B0503030403020204" pitchFamily="34" charset="0"/>
                <a:ea typeface="Source Sans Pro" panose="020B0503030403020204" pitchFamily="34" charset="0"/>
              </a:rPr>
              <a:t>Event Log</a:t>
            </a:r>
            <a:r>
              <a:rPr lang="en-US" sz="1000" dirty="0">
                <a:latin typeface="Source Sans Pro" panose="020B0503030403020204" pitchFamily="34" charset="0"/>
                <a:ea typeface="Source Sans Pro" panose="020B0503030403020204" pitchFamily="34" charset="0"/>
              </a:rPr>
              <a:t> with three required columns: </a:t>
            </a:r>
            <a:r>
              <a:rPr lang="en-US" sz="1000" dirty="0" err="1">
                <a:latin typeface="Source Sans Pro" panose="020B0503030403020204" pitchFamily="34" charset="0"/>
                <a:ea typeface="Source Sans Pro" panose="020B0503030403020204" pitchFamily="34" charset="0"/>
              </a:rPr>
              <a:t>created_at</a:t>
            </a:r>
            <a:r>
              <a:rPr lang="en-US" sz="1000" dirty="0">
                <a:latin typeface="Source Sans Pro" panose="020B0503030403020204" pitchFamily="34" charset="0"/>
                <a:ea typeface="Source Sans Pro" panose="020B0503030403020204" pitchFamily="34" charset="0"/>
              </a:rPr>
              <a:t>, event, and </a:t>
            </a:r>
            <a:r>
              <a:rPr lang="en-US" sz="1000" dirty="0" err="1">
                <a:latin typeface="Source Sans Pro" panose="020B0503030403020204" pitchFamily="34" charset="0"/>
                <a:ea typeface="Source Sans Pro" panose="020B0503030403020204" pitchFamily="34" charset="0"/>
              </a:rPr>
              <a:t>issue_number</a:t>
            </a:r>
            <a:r>
              <a:rPr lang="en-US" sz="1000" dirty="0">
                <a:latin typeface="Source Sans Pro" panose="020B0503030403020204" pitchFamily="34" charset="0"/>
                <a:ea typeface="Source Sans Pro" panose="020B0503030403020204" pitchFamily="34" charset="0"/>
              </a:rPr>
              <a:t>. </a:t>
            </a:r>
          </a:p>
        </p:txBody>
      </p:sp>
      <p:sp>
        <p:nvSpPr>
          <p:cNvPr id="32" name="TextBox 31">
            <a:extLst>
              <a:ext uri="{FF2B5EF4-FFF2-40B4-BE49-F238E27FC236}">
                <a16:creationId xmlns:a16="http://schemas.microsoft.com/office/drawing/2014/main" id="{CB4ECB88-7686-B5C0-D1AD-C70E97271590}"/>
              </a:ext>
            </a:extLst>
          </p:cNvPr>
          <p:cNvSpPr txBox="1"/>
          <p:nvPr/>
        </p:nvSpPr>
        <p:spPr>
          <a:xfrm>
            <a:off x="1576552" y="8183570"/>
            <a:ext cx="1008319" cy="3820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ctr" defTabSz="584200" rtl="0" fontAlgn="auto" latinLnBrk="0" hangingPunct="0">
              <a:lnSpc>
                <a:spcPct val="100000"/>
              </a:lnSpc>
              <a:spcBef>
                <a:spcPts val="200"/>
              </a:spcBef>
              <a:spcAft>
                <a:spcPts val="0"/>
              </a:spcAft>
              <a:buClrTx/>
              <a:buSzTx/>
              <a:buFontTx/>
              <a:buNone/>
              <a:tabLst/>
            </a:pPr>
            <a:r>
              <a:rPr lang="en-US" sz="800" b="0" dirty="0">
                <a:solidFill>
                  <a:schemeClr val="bg2">
                    <a:lumMod val="10000"/>
                  </a:schemeClr>
                </a:solidFill>
              </a:rPr>
              <a:t>Downloaded Github Issue Events (JSON)</a:t>
            </a:r>
          </a:p>
        </p:txBody>
      </p:sp>
      <p:sp>
        <p:nvSpPr>
          <p:cNvPr id="47" name="TextBox 46">
            <a:extLst>
              <a:ext uri="{FF2B5EF4-FFF2-40B4-BE49-F238E27FC236}">
                <a16:creationId xmlns:a16="http://schemas.microsoft.com/office/drawing/2014/main" id="{5B716615-AEEC-041D-FFA1-C7EB303BF2BF}"/>
              </a:ext>
            </a:extLst>
          </p:cNvPr>
          <p:cNvSpPr txBox="1"/>
          <p:nvPr/>
        </p:nvSpPr>
        <p:spPr>
          <a:xfrm>
            <a:off x="2806882" y="9588736"/>
            <a:ext cx="1156128" cy="3820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ctr" defTabSz="584200" rtl="0" fontAlgn="auto" latinLnBrk="0" hangingPunct="0">
              <a:lnSpc>
                <a:spcPct val="100000"/>
              </a:lnSpc>
              <a:spcBef>
                <a:spcPts val="200"/>
              </a:spcBef>
              <a:spcAft>
                <a:spcPts val="0"/>
              </a:spcAft>
              <a:buClrTx/>
              <a:buSzTx/>
              <a:buFontTx/>
              <a:buNone/>
              <a:tabLst/>
            </a:pPr>
            <a:r>
              <a:rPr lang="en-US" sz="800" b="0" dirty="0">
                <a:solidFill>
                  <a:schemeClr val="bg2">
                    <a:lumMod val="10000"/>
                  </a:schemeClr>
                </a:solidFill>
              </a:rPr>
              <a:t>Parsed “</a:t>
            </a:r>
            <a:r>
              <a:rPr lang="en-US" sz="800" b="0" dirty="0" err="1">
                <a:solidFill>
                  <a:schemeClr val="bg2">
                    <a:lumMod val="10000"/>
                  </a:schemeClr>
                </a:solidFill>
              </a:rPr>
              <a:t>issue_output.csv</a:t>
            </a:r>
            <a:r>
              <a:rPr lang="en-US" sz="800" b="0" dirty="0">
                <a:solidFill>
                  <a:schemeClr val="bg2">
                    <a:lumMod val="10000"/>
                  </a:schemeClr>
                </a:solidFill>
              </a:rPr>
              <a:t>” File</a:t>
            </a:r>
          </a:p>
        </p:txBody>
      </p:sp>
      <p:sp>
        <p:nvSpPr>
          <p:cNvPr id="52" name="TextBox 51">
            <a:extLst>
              <a:ext uri="{FF2B5EF4-FFF2-40B4-BE49-F238E27FC236}">
                <a16:creationId xmlns:a16="http://schemas.microsoft.com/office/drawing/2014/main" id="{97A0D79F-83D8-49CE-8CFF-80B9B59C70D5}"/>
              </a:ext>
            </a:extLst>
          </p:cNvPr>
          <p:cNvSpPr txBox="1"/>
          <p:nvPr/>
        </p:nvSpPr>
        <p:spPr>
          <a:xfrm>
            <a:off x="108118" y="9622886"/>
            <a:ext cx="2179087" cy="2589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ctr" defTabSz="584200" rtl="0" fontAlgn="auto" latinLnBrk="0" hangingPunct="0">
              <a:lnSpc>
                <a:spcPct val="100000"/>
              </a:lnSpc>
              <a:spcBef>
                <a:spcPts val="200"/>
              </a:spcBef>
              <a:spcAft>
                <a:spcPts val="0"/>
              </a:spcAft>
              <a:buClrTx/>
              <a:buSzTx/>
              <a:buFontTx/>
              <a:buNone/>
              <a:tabLst/>
            </a:pPr>
            <a:r>
              <a:rPr lang="en-US" sz="800" b="0" dirty="0">
                <a:solidFill>
                  <a:schemeClr val="accent6"/>
                </a:solidFill>
              </a:rPr>
              <a:t>Event Log </a:t>
            </a:r>
            <a:r>
              <a:rPr lang="en-US" sz="800" b="0" dirty="0">
                <a:solidFill>
                  <a:schemeClr val="bg2">
                    <a:lumMod val="10000"/>
                  </a:schemeClr>
                </a:solidFill>
              </a:rPr>
              <a:t>loaded with Pandas (python library)</a:t>
            </a:r>
          </a:p>
        </p:txBody>
      </p:sp>
      <p:sp>
        <p:nvSpPr>
          <p:cNvPr id="466" name="TextBox 465">
            <a:extLst>
              <a:ext uri="{FF2B5EF4-FFF2-40B4-BE49-F238E27FC236}">
                <a16:creationId xmlns:a16="http://schemas.microsoft.com/office/drawing/2014/main" id="{82B5DD82-081E-517A-77E6-768E02AE8133}"/>
              </a:ext>
            </a:extLst>
          </p:cNvPr>
          <p:cNvSpPr txBox="1"/>
          <p:nvPr/>
        </p:nvSpPr>
        <p:spPr>
          <a:xfrm>
            <a:off x="6619881" y="5020143"/>
            <a:ext cx="110270" cy="3205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endParaRPr kumimoji="0" lang="en-US" sz="1200" b="1" i="0" u="none" strike="noStrike" cap="none" spc="0" normalizeH="0" baseline="0" dirty="0">
              <a:ln>
                <a:noFill/>
              </a:ln>
              <a:solidFill>
                <a:srgbClr val="4C4C4C"/>
              </a:solidFill>
              <a:effectLst/>
              <a:uFillTx/>
              <a:latin typeface="Source Sans Pro"/>
              <a:ea typeface="Source Sans Pro"/>
              <a:cs typeface="Source Sans Pro"/>
              <a:sym typeface="Source Sans Pro"/>
            </a:endParaRPr>
          </a:p>
        </p:txBody>
      </p:sp>
      <p:cxnSp>
        <p:nvCxnSpPr>
          <p:cNvPr id="493" name="Straight Arrow Connector 492">
            <a:extLst>
              <a:ext uri="{FF2B5EF4-FFF2-40B4-BE49-F238E27FC236}">
                <a16:creationId xmlns:a16="http://schemas.microsoft.com/office/drawing/2014/main" id="{E623D720-4A89-EDE5-E73B-C4350AB83F22}"/>
              </a:ext>
            </a:extLst>
          </p:cNvPr>
          <p:cNvCxnSpPr>
            <a:cxnSpLocks/>
          </p:cNvCxnSpPr>
          <p:nvPr/>
        </p:nvCxnSpPr>
        <p:spPr>
          <a:xfrm>
            <a:off x="6698569" y="5855440"/>
            <a:ext cx="0" cy="587605"/>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502" name="Straight Arrow Connector 501">
            <a:extLst>
              <a:ext uri="{FF2B5EF4-FFF2-40B4-BE49-F238E27FC236}">
                <a16:creationId xmlns:a16="http://schemas.microsoft.com/office/drawing/2014/main" id="{F7A74976-7A61-16BB-F654-8A3437D17ADF}"/>
              </a:ext>
            </a:extLst>
          </p:cNvPr>
          <p:cNvCxnSpPr>
            <a:cxnSpLocks/>
          </p:cNvCxnSpPr>
          <p:nvPr/>
        </p:nvCxnSpPr>
        <p:spPr>
          <a:xfrm>
            <a:off x="6698569" y="3693987"/>
            <a:ext cx="0" cy="1039216"/>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504" name="TextBox 503">
            <a:extLst>
              <a:ext uri="{FF2B5EF4-FFF2-40B4-BE49-F238E27FC236}">
                <a16:creationId xmlns:a16="http://schemas.microsoft.com/office/drawing/2014/main" id="{0F588F2A-7CFD-BBB6-AABF-CD37A0CD6566}"/>
              </a:ext>
            </a:extLst>
          </p:cNvPr>
          <p:cNvSpPr txBox="1"/>
          <p:nvPr/>
        </p:nvSpPr>
        <p:spPr>
          <a:xfrm>
            <a:off x="4736293" y="8220553"/>
            <a:ext cx="4301101" cy="9976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r>
              <a:rPr lang="en-US" sz="1400" b="0" dirty="0"/>
              <a:t>The diagram demonstrates how user’s action can create an </a:t>
            </a:r>
            <a:r>
              <a:rPr lang="en-US" sz="1400" b="0" dirty="0">
                <a:solidFill>
                  <a:schemeClr val="accent6"/>
                </a:solidFill>
              </a:rPr>
              <a:t>Event Log</a:t>
            </a:r>
            <a:r>
              <a:rPr lang="en-US" sz="1400" b="0" dirty="0"/>
              <a:t>. This can then be converted into a process graph to visualize if developers are using the same sequence of actions.</a:t>
            </a:r>
          </a:p>
        </p:txBody>
      </p:sp>
      <p:grpSp>
        <p:nvGrpSpPr>
          <p:cNvPr id="11" name="Group 10">
            <a:extLst>
              <a:ext uri="{FF2B5EF4-FFF2-40B4-BE49-F238E27FC236}">
                <a16:creationId xmlns:a16="http://schemas.microsoft.com/office/drawing/2014/main" id="{99427D65-407B-A021-15DB-DD453A69C503}"/>
              </a:ext>
            </a:extLst>
          </p:cNvPr>
          <p:cNvGrpSpPr/>
          <p:nvPr/>
        </p:nvGrpSpPr>
        <p:grpSpPr>
          <a:xfrm>
            <a:off x="4659061" y="2363972"/>
            <a:ext cx="4357832" cy="1651563"/>
            <a:chOff x="4659061" y="2363972"/>
            <a:chExt cx="4357832" cy="1651563"/>
          </a:xfrm>
        </p:grpSpPr>
        <p:sp>
          <p:nvSpPr>
            <p:cNvPr id="58" name="TextBox 57">
              <a:extLst>
                <a:ext uri="{FF2B5EF4-FFF2-40B4-BE49-F238E27FC236}">
                  <a16:creationId xmlns:a16="http://schemas.microsoft.com/office/drawing/2014/main" id="{2A5F4A8A-3E21-C24A-D303-58AC0E0FFDD7}"/>
                </a:ext>
              </a:extLst>
            </p:cNvPr>
            <p:cNvSpPr txBox="1"/>
            <p:nvPr/>
          </p:nvSpPr>
          <p:spPr>
            <a:xfrm>
              <a:off x="4668203" y="2578145"/>
              <a:ext cx="4177348" cy="28974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endParaRPr lang="en-US" sz="1000" b="0" dirty="0"/>
            </a:p>
          </p:txBody>
        </p:sp>
        <p:pic>
          <p:nvPicPr>
            <p:cNvPr id="451" name="Graphic 450" descr="Man with solid fill">
              <a:extLst>
                <a:ext uri="{FF2B5EF4-FFF2-40B4-BE49-F238E27FC236}">
                  <a16:creationId xmlns:a16="http://schemas.microsoft.com/office/drawing/2014/main" id="{03B4B646-C89F-C68A-2367-61EAD208488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919279" y="3259513"/>
              <a:ext cx="599646" cy="599646"/>
            </a:xfrm>
            <a:prstGeom prst="rect">
              <a:avLst/>
            </a:prstGeom>
          </p:spPr>
        </p:pic>
        <p:sp>
          <p:nvSpPr>
            <p:cNvPr id="452" name="Rounded Rectangle 451">
              <a:extLst>
                <a:ext uri="{FF2B5EF4-FFF2-40B4-BE49-F238E27FC236}">
                  <a16:creationId xmlns:a16="http://schemas.microsoft.com/office/drawing/2014/main" id="{A5F935EC-EB2F-B9DD-D4E0-BCA1D2B60DC5}"/>
                </a:ext>
              </a:extLst>
            </p:cNvPr>
            <p:cNvSpPr/>
            <p:nvPr/>
          </p:nvSpPr>
          <p:spPr>
            <a:xfrm>
              <a:off x="5810900" y="2642191"/>
              <a:ext cx="1721436" cy="742665"/>
            </a:xfrm>
            <a:prstGeom prst="roundRect">
              <a:avLst/>
            </a:prstGeom>
            <a:solidFill>
              <a:schemeClr val="tx2">
                <a:lumMod val="60000"/>
                <a:lumOff val="4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pic>
          <p:nvPicPr>
            <p:cNvPr id="453" name="Graphic 452" descr="Man with solid fill">
              <a:extLst>
                <a:ext uri="{FF2B5EF4-FFF2-40B4-BE49-F238E27FC236}">
                  <a16:creationId xmlns:a16="http://schemas.microsoft.com/office/drawing/2014/main" id="{A36F346F-A3B4-8EFF-7332-0666B48C4A5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364793" y="3415889"/>
              <a:ext cx="599646" cy="599646"/>
            </a:xfrm>
            <a:prstGeom prst="rect">
              <a:avLst/>
            </a:prstGeom>
          </p:spPr>
        </p:pic>
        <p:pic>
          <p:nvPicPr>
            <p:cNvPr id="454" name="Graphic 453" descr="Man with solid fill">
              <a:extLst>
                <a:ext uri="{FF2B5EF4-FFF2-40B4-BE49-F238E27FC236}">
                  <a16:creationId xmlns:a16="http://schemas.microsoft.com/office/drawing/2014/main" id="{30188776-4F92-BE7C-1141-5DC3B2A2656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659061" y="2663795"/>
              <a:ext cx="599646" cy="599646"/>
            </a:xfrm>
            <a:prstGeom prst="rect">
              <a:avLst/>
            </a:prstGeom>
          </p:spPr>
        </p:pic>
        <p:cxnSp>
          <p:nvCxnSpPr>
            <p:cNvPr id="458" name="Straight Arrow Connector 457">
              <a:extLst>
                <a:ext uri="{FF2B5EF4-FFF2-40B4-BE49-F238E27FC236}">
                  <a16:creationId xmlns:a16="http://schemas.microsoft.com/office/drawing/2014/main" id="{190B9B6C-1B00-0C64-B308-B6DAE4BDB324}"/>
                </a:ext>
              </a:extLst>
            </p:cNvPr>
            <p:cNvCxnSpPr>
              <a:cxnSpLocks/>
            </p:cNvCxnSpPr>
            <p:nvPr/>
          </p:nvCxnSpPr>
          <p:spPr>
            <a:xfrm>
              <a:off x="4958884" y="2963618"/>
              <a:ext cx="1034731" cy="0"/>
            </a:xfrm>
            <a:prstGeom prst="straightConnector1">
              <a:avLst/>
            </a:prstGeom>
            <a:noFill/>
            <a:ln w="25400" cap="flat">
              <a:solidFill>
                <a:srgbClr val="000000"/>
              </a:solidFill>
              <a:prstDash val="sysDot"/>
              <a:miter lim="400000"/>
              <a:tailEnd type="triangle"/>
            </a:ln>
            <a:effectLst/>
            <a:sp3d/>
          </p:spPr>
          <p:style>
            <a:lnRef idx="0">
              <a:scrgbClr r="0" g="0" b="0"/>
            </a:lnRef>
            <a:fillRef idx="0">
              <a:scrgbClr r="0" g="0" b="0"/>
            </a:fillRef>
            <a:effectRef idx="0">
              <a:scrgbClr r="0" g="0" b="0"/>
            </a:effectRef>
            <a:fontRef idx="none"/>
          </p:style>
        </p:cxnSp>
        <p:cxnSp>
          <p:nvCxnSpPr>
            <p:cNvPr id="461" name="Straight Arrow Connector 460">
              <a:extLst>
                <a:ext uri="{FF2B5EF4-FFF2-40B4-BE49-F238E27FC236}">
                  <a16:creationId xmlns:a16="http://schemas.microsoft.com/office/drawing/2014/main" id="{2936AAFD-3B57-A7FB-6FF2-28D39DBBC3B3}"/>
                </a:ext>
              </a:extLst>
            </p:cNvPr>
            <p:cNvCxnSpPr>
              <a:cxnSpLocks/>
            </p:cNvCxnSpPr>
            <p:nvPr/>
          </p:nvCxnSpPr>
          <p:spPr>
            <a:xfrm flipV="1">
              <a:off x="5714288" y="3125972"/>
              <a:ext cx="781019" cy="620693"/>
            </a:xfrm>
            <a:prstGeom prst="straightConnector1">
              <a:avLst/>
            </a:prstGeom>
            <a:noFill/>
            <a:ln w="25400" cap="flat">
              <a:solidFill>
                <a:srgbClr val="000000"/>
              </a:solidFill>
              <a:prstDash val="sysDot"/>
              <a:miter lim="400000"/>
              <a:tailEnd type="triangle"/>
            </a:ln>
            <a:effectLst/>
            <a:sp3d/>
          </p:spPr>
          <p:style>
            <a:lnRef idx="0">
              <a:scrgbClr r="0" g="0" b="0"/>
            </a:lnRef>
            <a:fillRef idx="0">
              <a:scrgbClr r="0" g="0" b="0"/>
            </a:fillRef>
            <a:effectRef idx="0">
              <a:scrgbClr r="0" g="0" b="0"/>
            </a:effectRef>
            <a:fontRef idx="none"/>
          </p:style>
        </p:cxnSp>
        <p:cxnSp>
          <p:nvCxnSpPr>
            <p:cNvPr id="463" name="Straight Arrow Connector 462">
              <a:extLst>
                <a:ext uri="{FF2B5EF4-FFF2-40B4-BE49-F238E27FC236}">
                  <a16:creationId xmlns:a16="http://schemas.microsoft.com/office/drawing/2014/main" id="{879C8EB9-51C5-ABB3-CFFD-E398C6568814}"/>
                </a:ext>
              </a:extLst>
            </p:cNvPr>
            <p:cNvCxnSpPr>
              <a:cxnSpLocks/>
            </p:cNvCxnSpPr>
            <p:nvPr/>
          </p:nvCxnSpPr>
          <p:spPr>
            <a:xfrm flipH="1" flipV="1">
              <a:off x="7101156" y="3137841"/>
              <a:ext cx="1083784" cy="448821"/>
            </a:xfrm>
            <a:prstGeom prst="straightConnector1">
              <a:avLst/>
            </a:prstGeom>
            <a:noFill/>
            <a:ln w="25400" cap="flat">
              <a:solidFill>
                <a:srgbClr val="000000"/>
              </a:solidFill>
              <a:prstDash val="sysDot"/>
              <a:miter lim="400000"/>
              <a:tailEnd type="triangle"/>
            </a:ln>
            <a:effectLst/>
            <a:sp3d/>
          </p:spPr>
          <p:style>
            <a:lnRef idx="0">
              <a:scrgbClr r="0" g="0" b="0"/>
            </a:lnRef>
            <a:fillRef idx="0">
              <a:scrgbClr r="0" g="0" b="0"/>
            </a:fillRef>
            <a:effectRef idx="0">
              <a:scrgbClr r="0" g="0" b="0"/>
            </a:effectRef>
            <a:fontRef idx="none"/>
          </p:style>
        </p:cxnSp>
        <p:sp>
          <p:nvSpPr>
            <p:cNvPr id="469" name="TextBox 468">
              <a:extLst>
                <a:ext uri="{FF2B5EF4-FFF2-40B4-BE49-F238E27FC236}">
                  <a16:creationId xmlns:a16="http://schemas.microsoft.com/office/drawing/2014/main" id="{6133E3C5-5568-5186-4155-E41BA0FDF630}"/>
                </a:ext>
              </a:extLst>
            </p:cNvPr>
            <p:cNvSpPr txBox="1"/>
            <p:nvPr/>
          </p:nvSpPr>
          <p:spPr>
            <a:xfrm>
              <a:off x="5101171" y="2406417"/>
              <a:ext cx="709729" cy="5308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US" sz="1200" b="1" i="0" u="none" strike="noStrike" cap="none" spc="0" normalizeH="0" baseline="0" dirty="0">
                  <a:ln>
                    <a:noFill/>
                  </a:ln>
                  <a:solidFill>
                    <a:srgbClr val="4C4C4C"/>
                  </a:solidFill>
                  <a:effectLst/>
                  <a:uFillTx/>
                  <a:latin typeface="Source Sans Pro"/>
                  <a:ea typeface="Source Sans Pro"/>
                  <a:cs typeface="Source Sans Pro"/>
                  <a:sym typeface="Source Sans Pro"/>
                </a:rPr>
                <a:t> </a:t>
              </a:r>
              <a:r>
                <a:rPr kumimoji="0" lang="en-US" sz="700" b="1" i="0" u="none" strike="noStrike" cap="none" spc="0" normalizeH="0" baseline="0" dirty="0">
                  <a:ln>
                    <a:noFill/>
                  </a:ln>
                  <a:solidFill>
                    <a:srgbClr val="4C4C4C"/>
                  </a:solidFill>
                  <a:effectLst/>
                  <a:uFillTx/>
                  <a:latin typeface="Source Sans Pro"/>
                  <a:ea typeface="Source Sans Pro"/>
                  <a:cs typeface="Source Sans Pro"/>
                  <a:sym typeface="Source Sans Pro"/>
                </a:rPr>
                <a:t>Event #1 </a:t>
              </a:r>
            </a:p>
            <a:p>
              <a:pPr marL="0" marR="0" indent="0" algn="l" defTabSz="584200" rtl="0" fontAlgn="auto" latinLnBrk="0" hangingPunct="0">
                <a:lnSpc>
                  <a:spcPct val="100000"/>
                </a:lnSpc>
                <a:spcBef>
                  <a:spcPts val="200"/>
                </a:spcBef>
                <a:spcAft>
                  <a:spcPts val="0"/>
                </a:spcAft>
                <a:buClrTx/>
                <a:buSzTx/>
                <a:buFontTx/>
                <a:buNone/>
                <a:tabLst/>
              </a:pPr>
              <a:r>
                <a:rPr kumimoji="0" lang="en-US" sz="1200" b="1" i="0" u="none" strike="noStrike" cap="none" spc="0" normalizeH="0" baseline="0" dirty="0">
                  <a:ln>
                    <a:noFill/>
                  </a:ln>
                  <a:solidFill>
                    <a:srgbClr val="4C4C4C"/>
                  </a:solidFill>
                  <a:effectLst/>
                  <a:uFillTx/>
                  <a:latin typeface="Source Sans Pro"/>
                  <a:ea typeface="Source Sans Pro"/>
                  <a:cs typeface="Source Sans Pro"/>
                  <a:sym typeface="Source Sans Pro"/>
                </a:rPr>
                <a:t>assigned</a:t>
              </a:r>
            </a:p>
          </p:txBody>
        </p:sp>
        <p:sp>
          <p:nvSpPr>
            <p:cNvPr id="472" name="TextBox 471">
              <a:extLst>
                <a:ext uri="{FF2B5EF4-FFF2-40B4-BE49-F238E27FC236}">
                  <a16:creationId xmlns:a16="http://schemas.microsoft.com/office/drawing/2014/main" id="{BC9CA868-2BD7-2A2F-F204-4D8E13C956C7}"/>
                </a:ext>
              </a:extLst>
            </p:cNvPr>
            <p:cNvSpPr txBox="1"/>
            <p:nvPr/>
          </p:nvSpPr>
          <p:spPr>
            <a:xfrm>
              <a:off x="4682949" y="3460568"/>
              <a:ext cx="884457" cy="4538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lang="en-US" sz="700" dirty="0"/>
                <a:t>  Event #4</a:t>
              </a:r>
            </a:p>
            <a:p>
              <a:pPr marL="0" marR="0" indent="0" algn="l" defTabSz="584200" rtl="0" fontAlgn="auto" latinLnBrk="0" hangingPunct="0">
                <a:lnSpc>
                  <a:spcPct val="100000"/>
                </a:lnSpc>
                <a:spcBef>
                  <a:spcPts val="200"/>
                </a:spcBef>
                <a:spcAft>
                  <a:spcPts val="0"/>
                </a:spcAft>
                <a:buClrTx/>
                <a:buSzTx/>
                <a:buFontTx/>
                <a:buNone/>
                <a:tabLst/>
              </a:pPr>
              <a:r>
                <a:rPr lang="en-US" dirty="0"/>
                <a:t> </a:t>
              </a:r>
              <a:r>
                <a:rPr kumimoji="0" lang="en-US" sz="1200" b="1" i="0" u="none" strike="noStrike" cap="none" spc="0" normalizeH="0" baseline="0" dirty="0">
                  <a:ln>
                    <a:noFill/>
                  </a:ln>
                  <a:solidFill>
                    <a:srgbClr val="4C4C4C"/>
                  </a:solidFill>
                  <a:effectLst/>
                  <a:uFillTx/>
                  <a:latin typeface="Source Sans Pro"/>
                  <a:ea typeface="Source Sans Pro"/>
                  <a:cs typeface="Source Sans Pro"/>
                  <a:sym typeface="Source Sans Pro"/>
                </a:rPr>
                <a:t>referenced</a:t>
              </a:r>
            </a:p>
          </p:txBody>
        </p:sp>
        <p:sp>
          <p:nvSpPr>
            <p:cNvPr id="474" name="TextBox 473">
              <a:extLst>
                <a:ext uri="{FF2B5EF4-FFF2-40B4-BE49-F238E27FC236}">
                  <a16:creationId xmlns:a16="http://schemas.microsoft.com/office/drawing/2014/main" id="{A206AC50-9FFA-6E14-AC40-4227E3B4DF62}"/>
                </a:ext>
              </a:extLst>
            </p:cNvPr>
            <p:cNvSpPr txBox="1"/>
            <p:nvPr/>
          </p:nvSpPr>
          <p:spPr>
            <a:xfrm>
              <a:off x="7163818" y="3361595"/>
              <a:ext cx="1182774"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700" dirty="0"/>
                <a:t>Event #3</a:t>
              </a:r>
              <a:r>
                <a:rPr lang="en-US" dirty="0"/>
                <a:t> </a:t>
              </a:r>
              <a:r>
                <a:rPr lang="en-US" dirty="0" err="1"/>
                <a:t>milestoned</a:t>
              </a:r>
              <a:endParaRPr lang="en-US" dirty="0"/>
            </a:p>
          </p:txBody>
        </p:sp>
        <p:pic>
          <p:nvPicPr>
            <p:cNvPr id="475" name="Graphic 474" descr="Man with solid fill">
              <a:extLst>
                <a:ext uri="{FF2B5EF4-FFF2-40B4-BE49-F238E27FC236}">
                  <a16:creationId xmlns:a16="http://schemas.microsoft.com/office/drawing/2014/main" id="{95397249-4992-2276-3B10-B6CC0F04224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417247" y="2363972"/>
              <a:ext cx="599646" cy="599646"/>
            </a:xfrm>
            <a:prstGeom prst="rect">
              <a:avLst/>
            </a:prstGeom>
          </p:spPr>
        </p:pic>
        <p:cxnSp>
          <p:nvCxnSpPr>
            <p:cNvPr id="476" name="Straight Arrow Connector 475">
              <a:extLst>
                <a:ext uri="{FF2B5EF4-FFF2-40B4-BE49-F238E27FC236}">
                  <a16:creationId xmlns:a16="http://schemas.microsoft.com/office/drawing/2014/main" id="{56606F9D-8DCB-D83F-C915-F88983616009}"/>
                </a:ext>
              </a:extLst>
            </p:cNvPr>
            <p:cNvCxnSpPr>
              <a:cxnSpLocks/>
            </p:cNvCxnSpPr>
            <p:nvPr/>
          </p:nvCxnSpPr>
          <p:spPr>
            <a:xfrm flipH="1">
              <a:off x="7418520" y="2689422"/>
              <a:ext cx="1308811" cy="261977"/>
            </a:xfrm>
            <a:prstGeom prst="straightConnector1">
              <a:avLst/>
            </a:prstGeom>
            <a:noFill/>
            <a:ln w="25400" cap="flat">
              <a:solidFill>
                <a:srgbClr val="000000"/>
              </a:solidFill>
              <a:prstDash val="sysDot"/>
              <a:miter lim="400000"/>
              <a:tailEnd type="triangle"/>
            </a:ln>
            <a:effectLst/>
            <a:sp3d/>
          </p:spPr>
          <p:style>
            <a:lnRef idx="0">
              <a:scrgbClr r="0" g="0" b="0"/>
            </a:lnRef>
            <a:fillRef idx="0">
              <a:scrgbClr r="0" g="0" b="0"/>
            </a:fillRef>
            <a:effectRef idx="0">
              <a:scrgbClr r="0" g="0" b="0"/>
            </a:effectRef>
            <a:fontRef idx="none"/>
          </p:style>
        </p:cxnSp>
        <p:sp>
          <p:nvSpPr>
            <p:cNvPr id="479" name="TextBox 478">
              <a:extLst>
                <a:ext uri="{FF2B5EF4-FFF2-40B4-BE49-F238E27FC236}">
                  <a16:creationId xmlns:a16="http://schemas.microsoft.com/office/drawing/2014/main" id="{D8A05E17-96BD-70AC-73AB-F555B8960C85}"/>
                </a:ext>
              </a:extLst>
            </p:cNvPr>
            <p:cNvSpPr txBox="1"/>
            <p:nvPr/>
          </p:nvSpPr>
          <p:spPr>
            <a:xfrm>
              <a:off x="7688437" y="2404109"/>
              <a:ext cx="1182774"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700" dirty="0"/>
                <a:t> Event #2 </a:t>
              </a:r>
            </a:p>
            <a:p>
              <a:r>
                <a:rPr lang="en-US" dirty="0"/>
                <a:t>closed</a:t>
              </a:r>
            </a:p>
          </p:txBody>
        </p:sp>
        <p:sp>
          <p:nvSpPr>
            <p:cNvPr id="508" name="Logistics">
              <a:extLst>
                <a:ext uri="{FF2B5EF4-FFF2-40B4-BE49-F238E27FC236}">
                  <a16:creationId xmlns:a16="http://schemas.microsoft.com/office/drawing/2014/main" id="{2A3706BE-3339-5FDF-6178-2C2FADEAFE25}"/>
                </a:ext>
              </a:extLst>
            </p:cNvPr>
            <p:cNvSpPr txBox="1"/>
            <p:nvPr/>
          </p:nvSpPr>
          <p:spPr>
            <a:xfrm>
              <a:off x="6219777" y="2884861"/>
              <a:ext cx="1812994" cy="2016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700" tIns="12700" rIns="12700" bIns="12700" anchor="ctr">
              <a:spAutoFit/>
            </a:bodyPr>
            <a:lstStyle/>
            <a:p>
              <a:pPr lvl="1" indent="0">
                <a:lnSpc>
                  <a:spcPct val="80000"/>
                </a:lnSpc>
                <a:spcBef>
                  <a:spcPts val="0"/>
                </a:spcBef>
                <a:defRPr sz="2500" b="0">
                  <a:solidFill>
                    <a:srgbClr val="628DB5"/>
                  </a:solidFill>
                </a:defRPr>
              </a:pPr>
              <a:r>
                <a:rPr lang="en-US" sz="1400" dirty="0">
                  <a:solidFill>
                    <a:schemeClr val="accent1">
                      <a:lumMod val="75000"/>
                    </a:schemeClr>
                  </a:solidFill>
                </a:rPr>
                <a:t>Github Issue</a:t>
              </a:r>
            </a:p>
          </p:txBody>
        </p:sp>
      </p:grpSp>
      <p:sp>
        <p:nvSpPr>
          <p:cNvPr id="509" name="Line">
            <a:extLst>
              <a:ext uri="{FF2B5EF4-FFF2-40B4-BE49-F238E27FC236}">
                <a16:creationId xmlns:a16="http://schemas.microsoft.com/office/drawing/2014/main" id="{03AAC285-DA52-53F7-EEC7-9B0C8DC994D4}"/>
              </a:ext>
            </a:extLst>
          </p:cNvPr>
          <p:cNvSpPr/>
          <p:nvPr/>
        </p:nvSpPr>
        <p:spPr>
          <a:xfrm flipV="1">
            <a:off x="295684" y="10115986"/>
            <a:ext cx="4178808" cy="0"/>
          </a:xfrm>
          <a:prstGeom prst="line">
            <a:avLst/>
          </a:prstGeom>
          <a:ln w="12700">
            <a:solidFill>
              <a:schemeClr val="tx1"/>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1024" name="Manipulate Variables">
            <a:extLst>
              <a:ext uri="{FF2B5EF4-FFF2-40B4-BE49-F238E27FC236}">
                <a16:creationId xmlns:a16="http://schemas.microsoft.com/office/drawing/2014/main" id="{C24CF8AE-281C-D989-6AAC-B7E673236ADC}"/>
              </a:ext>
            </a:extLst>
          </p:cNvPr>
          <p:cNvSpPr txBox="1"/>
          <p:nvPr/>
        </p:nvSpPr>
        <p:spPr>
          <a:xfrm>
            <a:off x="9271049" y="1314840"/>
            <a:ext cx="2837315" cy="3400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anchor="ctr">
            <a:spAutoFit/>
          </a:bodyPr>
          <a:lstStyle/>
          <a:p>
            <a:pPr lvl="1" indent="0">
              <a:lnSpc>
                <a:spcPct val="80000"/>
              </a:lnSpc>
              <a:spcBef>
                <a:spcPts val="0"/>
              </a:spcBef>
              <a:defRPr sz="2500" b="0">
                <a:solidFill>
                  <a:srgbClr val="628DB5"/>
                </a:solidFill>
              </a:defRPr>
            </a:pPr>
            <a:r>
              <a:rPr lang="en-US" dirty="0"/>
              <a:t>Process Visualization</a:t>
            </a:r>
          </a:p>
        </p:txBody>
      </p:sp>
      <p:sp>
        <p:nvSpPr>
          <p:cNvPr id="1025" name="Line">
            <a:extLst>
              <a:ext uri="{FF2B5EF4-FFF2-40B4-BE49-F238E27FC236}">
                <a16:creationId xmlns:a16="http://schemas.microsoft.com/office/drawing/2014/main" id="{EE3F3AB3-2029-8D51-28C5-71D5A438B3F4}"/>
              </a:ext>
            </a:extLst>
          </p:cNvPr>
          <p:cNvSpPr/>
          <p:nvPr/>
        </p:nvSpPr>
        <p:spPr>
          <a:xfrm flipV="1">
            <a:off x="9176451" y="10113264"/>
            <a:ext cx="4178808" cy="0"/>
          </a:xfrm>
          <a:prstGeom prst="line">
            <a:avLst/>
          </a:prstGeom>
          <a:ln w="12700">
            <a:solidFill>
              <a:schemeClr val="tx1"/>
            </a:solidFill>
            <a:miter lim="400000"/>
          </a:ln>
        </p:spPr>
        <p:txBody>
          <a:bodyPr lIns="54570" tIns="54570" rIns="54570" bIns="54570" anchor="ctr"/>
          <a:lstStyle/>
          <a:p>
            <a:pPr>
              <a:lnSpc>
                <a:spcPct val="80000"/>
              </a:lnSpc>
              <a:spcBef>
                <a:spcPts val="600"/>
              </a:spcBef>
              <a:defRPr b="0">
                <a:solidFill>
                  <a:srgbClr val="000000"/>
                </a:solidFill>
              </a:defRPr>
            </a:pPr>
            <a:endParaRPr/>
          </a:p>
        </p:txBody>
      </p:sp>
      <p:pic>
        <p:nvPicPr>
          <p:cNvPr id="1054" name="Graphic 1053" descr="Document outline">
            <a:extLst>
              <a:ext uri="{FF2B5EF4-FFF2-40B4-BE49-F238E27FC236}">
                <a16:creationId xmlns:a16="http://schemas.microsoft.com/office/drawing/2014/main" id="{8E255E1C-2571-3290-2D12-B2457D901A2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066249" y="9005823"/>
            <a:ext cx="637394" cy="637394"/>
          </a:xfrm>
          <a:prstGeom prst="rect">
            <a:avLst/>
          </a:prstGeom>
        </p:spPr>
      </p:pic>
      <p:graphicFrame>
        <p:nvGraphicFramePr>
          <p:cNvPr id="1063" name="Table">
            <a:extLst>
              <a:ext uri="{FF2B5EF4-FFF2-40B4-BE49-F238E27FC236}">
                <a16:creationId xmlns:a16="http://schemas.microsoft.com/office/drawing/2014/main" id="{D42ACB15-10D2-BCD0-B620-498E73090861}"/>
              </a:ext>
            </a:extLst>
          </p:cNvPr>
          <p:cNvGraphicFramePr/>
          <p:nvPr>
            <p:extLst>
              <p:ext uri="{D42A27DB-BD31-4B8C-83A1-F6EECF244321}">
                <p14:modId xmlns:p14="http://schemas.microsoft.com/office/powerpoint/2010/main" val="1408518275"/>
              </p:ext>
            </p:extLst>
          </p:nvPr>
        </p:nvGraphicFramePr>
        <p:xfrm>
          <a:off x="337216" y="9034473"/>
          <a:ext cx="1700319" cy="603620"/>
        </p:xfrm>
        <a:graphic>
          <a:graphicData uri="http://schemas.openxmlformats.org/drawingml/2006/table">
            <a:tbl>
              <a:tblPr firstRow="1">
                <a:tableStyleId>{4C3C2611-4C71-4FC5-86AE-919BDF0F9419}</a:tableStyleId>
              </a:tblPr>
              <a:tblGrid>
                <a:gridCol w="566773">
                  <a:extLst>
                    <a:ext uri="{9D8B030D-6E8A-4147-A177-3AD203B41FA5}">
                      <a16:colId xmlns:a16="http://schemas.microsoft.com/office/drawing/2014/main" val="20000"/>
                    </a:ext>
                  </a:extLst>
                </a:gridCol>
                <a:gridCol w="566773">
                  <a:extLst>
                    <a:ext uri="{9D8B030D-6E8A-4147-A177-3AD203B41FA5}">
                      <a16:colId xmlns:a16="http://schemas.microsoft.com/office/drawing/2014/main" val="20001"/>
                    </a:ext>
                  </a:extLst>
                </a:gridCol>
                <a:gridCol w="566773">
                  <a:extLst>
                    <a:ext uri="{9D8B030D-6E8A-4147-A177-3AD203B41FA5}">
                      <a16:colId xmlns:a16="http://schemas.microsoft.com/office/drawing/2014/main" val="20002"/>
                    </a:ext>
                  </a:extLst>
                </a:gridCol>
              </a:tblGrid>
              <a:tr h="214671">
                <a:tc>
                  <a:txBody>
                    <a:bodyPr/>
                    <a:lstStyle/>
                    <a:p>
                      <a:pPr defTabSz="914400">
                        <a:defRPr sz="700" b="0">
                          <a:latin typeface="+mj-lt"/>
                          <a:ea typeface="+mj-ea"/>
                          <a:cs typeface="+mj-cs"/>
                          <a:sym typeface="Source Sans Pro Regular"/>
                        </a:defRPr>
                      </a:pPr>
                      <a:r>
                        <a:rPr lang="en-US" sz="700" b="1" i="0" u="none" strike="noStrike" cap="none" spc="0" baseline="0" dirty="0" err="1">
                          <a:ln>
                            <a:noFill/>
                          </a:ln>
                          <a:solidFill>
                            <a:schemeClr val="bg2">
                              <a:lumMod val="10000"/>
                            </a:schemeClr>
                          </a:solidFill>
                          <a:uFillTx/>
                          <a:latin typeface="Source Sans Pro"/>
                          <a:ea typeface="Source Sans Pro"/>
                          <a:cs typeface="Source Sans Pro"/>
                          <a:sym typeface="Source Sans Pro Regular"/>
                        </a:rPr>
                        <a:t>created_at</a:t>
                      </a:r>
                      <a:r>
                        <a:rPr lang="en-US" sz="700" b="1" i="0" u="none" strike="noStrike" cap="none" spc="0" baseline="0" dirty="0">
                          <a:ln>
                            <a:noFill/>
                          </a:ln>
                          <a:solidFill>
                            <a:schemeClr val="bg2">
                              <a:lumMod val="10000"/>
                            </a:schemeClr>
                          </a:solidFill>
                          <a:uFillTx/>
                          <a:latin typeface="Source Sans Pro"/>
                          <a:ea typeface="Source Sans Pro"/>
                          <a:cs typeface="Source Sans Pro"/>
                          <a:sym typeface="Source Sans Pro Regular"/>
                        </a:rPr>
                        <a:t> </a:t>
                      </a:r>
                      <a:endParaRPr b="1" dirty="0">
                        <a:noFill/>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1C1C0"/>
                    </a:solidFill>
                  </a:tcPr>
                </a:tc>
                <a:tc>
                  <a:txBody>
                    <a:bodyPr/>
                    <a:lstStyle/>
                    <a:p>
                      <a:pPr defTabSz="914400">
                        <a:defRPr sz="700" b="0">
                          <a:latin typeface="+mj-lt"/>
                          <a:ea typeface="+mj-ea"/>
                          <a:cs typeface="+mj-cs"/>
                          <a:sym typeface="Source Sans Pro Regular"/>
                        </a:defRPr>
                      </a:pPr>
                      <a:r>
                        <a:rPr lang="en-US" sz="700" b="1" i="0" u="none" strike="noStrike" cap="none" spc="0" baseline="0" dirty="0">
                          <a:ln>
                            <a:noFill/>
                          </a:ln>
                          <a:solidFill>
                            <a:schemeClr val="bg2">
                              <a:lumMod val="10000"/>
                            </a:schemeClr>
                          </a:solidFill>
                          <a:uFillTx/>
                          <a:latin typeface="Source Sans Pro"/>
                          <a:ea typeface="Source Sans Pro"/>
                          <a:cs typeface="Source Sans Pro"/>
                          <a:sym typeface="Source Sans Pro Regular"/>
                        </a:rPr>
                        <a:t>event</a:t>
                      </a:r>
                      <a:r>
                        <a:rPr lang="en-US" sz="700" b="0" i="0" u="none" strike="noStrike" cap="none" spc="0" baseline="0" dirty="0">
                          <a:ln>
                            <a:noFill/>
                          </a:ln>
                          <a:solidFill>
                            <a:schemeClr val="bg2">
                              <a:lumMod val="10000"/>
                            </a:schemeClr>
                          </a:solidFill>
                          <a:uFillTx/>
                          <a:latin typeface="Source Sans Pro"/>
                          <a:ea typeface="Source Sans Pro"/>
                          <a:cs typeface="Source Sans Pro"/>
                          <a:sym typeface="Source Sans Pro Regular"/>
                        </a:rPr>
                        <a:t> </a:t>
                      </a:r>
                      <a:endParaRPr dirty="0">
                        <a:noFill/>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1C1C0"/>
                    </a:solidFill>
                  </a:tcPr>
                </a:tc>
                <a:tc>
                  <a:txBody>
                    <a:bodyPr/>
                    <a:lstStyle/>
                    <a:p>
                      <a:pPr defTabSz="914400">
                        <a:defRPr sz="700" b="0">
                          <a:latin typeface="+mj-lt"/>
                          <a:ea typeface="+mj-ea"/>
                          <a:cs typeface="+mj-cs"/>
                          <a:sym typeface="Source Sans Pro Regular"/>
                        </a:defRPr>
                      </a:pPr>
                      <a:r>
                        <a:rPr lang="en-US" sz="700" b="1" i="0" u="none" strike="noStrike" cap="none" spc="0" baseline="0" dirty="0" err="1">
                          <a:ln>
                            <a:noFill/>
                          </a:ln>
                          <a:solidFill>
                            <a:schemeClr val="bg2">
                              <a:lumMod val="10000"/>
                            </a:schemeClr>
                          </a:solidFill>
                          <a:uFillTx/>
                          <a:latin typeface="Source Sans Pro"/>
                          <a:ea typeface="Source Sans Pro"/>
                          <a:cs typeface="Source Sans Pro"/>
                          <a:sym typeface="Source Sans Pro Regular"/>
                        </a:rPr>
                        <a:t>issue_number</a:t>
                      </a:r>
                      <a:endParaRPr b="1" dirty="0">
                        <a:noFill/>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1C1C0"/>
                    </a:solidFill>
                  </a:tcPr>
                </a:tc>
                <a:extLst>
                  <a:ext uri="{0D108BD9-81ED-4DB2-BD59-A6C34878D82A}">
                    <a16:rowId xmlns:a16="http://schemas.microsoft.com/office/drawing/2014/main" val="10000"/>
                  </a:ext>
                </a:extLst>
              </a:tr>
              <a:tr h="13373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700">
                          <a:sym typeface="Source Sans Pro Regular"/>
                        </a:defRPr>
                      </a:pPr>
                      <a:r>
                        <a:rPr lang="en-US" sz="700" dirty="0">
                          <a:solidFill>
                            <a:schemeClr val="bg2">
                              <a:lumMod val="10000"/>
                            </a:schemeClr>
                          </a:solidFill>
                        </a:rPr>
                        <a:t>2020-03</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700">
                          <a:sym typeface="Source Sans Pro Regular"/>
                        </a:defRPr>
                      </a:pPr>
                      <a:r>
                        <a:rPr lang="en-US" sz="700" dirty="0">
                          <a:solidFill>
                            <a:schemeClr val="bg2">
                              <a:lumMod val="10000"/>
                            </a:schemeClr>
                          </a:solidFill>
                        </a:rPr>
                        <a:t>assigned</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0E0E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700">
                          <a:sym typeface="Source Sans Pro Regular"/>
                        </a:defRPr>
                      </a:pPr>
                      <a:r>
                        <a:rPr lang="en-US" sz="700" dirty="0">
                          <a:solidFill>
                            <a:schemeClr val="bg2">
                              <a:lumMod val="10000"/>
                            </a:schemeClr>
                          </a:solidFill>
                        </a:rPr>
                        <a:t>53</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0E0E1"/>
                    </a:solidFill>
                  </a:tcPr>
                </a:tc>
                <a:extLst>
                  <a:ext uri="{0D108BD9-81ED-4DB2-BD59-A6C34878D82A}">
                    <a16:rowId xmlns:a16="http://schemas.microsoft.com/office/drawing/2014/main" val="10001"/>
                  </a:ext>
                </a:extLst>
              </a:tr>
              <a:tr h="127607">
                <a:tc>
                  <a:txBody>
                    <a:bodyPr/>
                    <a:lstStyle/>
                    <a:p>
                      <a:pPr marL="0" marR="0" indent="0" algn="ctr" defTabSz="584200" rtl="0" fontAlgn="auto" latinLnBrk="0" hangingPunct="0">
                        <a:lnSpc>
                          <a:spcPct val="100000"/>
                        </a:lnSpc>
                        <a:spcBef>
                          <a:spcPts val="200"/>
                        </a:spcBef>
                        <a:spcAft>
                          <a:spcPts val="0"/>
                        </a:spcAft>
                        <a:buClrTx/>
                        <a:buSzTx/>
                        <a:buFontTx/>
                        <a:buNone/>
                        <a:tabLst/>
                      </a:pPr>
                      <a:r>
                        <a:rPr lang="en-US" sz="700" dirty="0">
                          <a:solidFill>
                            <a:schemeClr val="bg2">
                              <a:lumMod val="10000"/>
                            </a:schemeClr>
                          </a:solidFill>
                        </a:rPr>
                        <a:t>…</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700">
                          <a:sym typeface="Source Sans Pro Regular"/>
                        </a:defRPr>
                      </a:pPr>
                      <a:r>
                        <a:rPr lang="en-US" sz="700" dirty="0">
                          <a:solidFill>
                            <a:schemeClr val="bg2">
                              <a:lumMod val="10000"/>
                            </a:schemeClr>
                          </a:solidFill>
                        </a:rPr>
                        <a:t>…</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700">
                          <a:sym typeface="Source Sans Pro Regular"/>
                        </a:defRPr>
                      </a:pPr>
                      <a:r>
                        <a:rPr lang="en-US" sz="700" dirty="0">
                          <a:solidFill>
                            <a:schemeClr val="bg2">
                              <a:lumMod val="10000"/>
                            </a:schemeClr>
                          </a:solidFill>
                        </a:rPr>
                        <a:t>…</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10002"/>
                  </a:ext>
                </a:extLst>
              </a:tr>
              <a:tr h="12760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700">
                          <a:sym typeface="Source Sans Pro Regular"/>
                        </a:defRPr>
                      </a:pPr>
                      <a:r>
                        <a:rPr lang="en-US" sz="700" dirty="0">
                          <a:solidFill>
                            <a:schemeClr val="bg2">
                              <a:lumMod val="10000"/>
                            </a:schemeClr>
                          </a:solidFill>
                        </a:rPr>
                        <a:t>2020-4</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700">
                          <a:sym typeface="Source Sans Pro Regular"/>
                        </a:defRPr>
                      </a:pPr>
                      <a:r>
                        <a:rPr lang="en-US" sz="700" dirty="0">
                          <a:solidFill>
                            <a:schemeClr val="bg2">
                              <a:lumMod val="10000"/>
                            </a:schemeClr>
                          </a:solidFill>
                        </a:rPr>
                        <a:t>referenced</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700">
                          <a:sym typeface="Source Sans Pro Regular"/>
                        </a:defRPr>
                      </a:pPr>
                      <a:r>
                        <a:rPr lang="en-US" sz="700" dirty="0">
                          <a:solidFill>
                            <a:schemeClr val="bg2">
                              <a:lumMod val="10000"/>
                            </a:schemeClr>
                          </a:solidFill>
                        </a:rPr>
                        <a:t>102</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3259444006"/>
                  </a:ext>
                </a:extLst>
              </a:tr>
            </a:tbl>
          </a:graphicData>
        </a:graphic>
      </p:graphicFrame>
      <p:sp>
        <p:nvSpPr>
          <p:cNvPr id="1066" name="TextBox 1065">
            <a:extLst>
              <a:ext uri="{FF2B5EF4-FFF2-40B4-BE49-F238E27FC236}">
                <a16:creationId xmlns:a16="http://schemas.microsoft.com/office/drawing/2014/main" id="{CCD76855-5D50-EE5D-8E93-E81638729538}"/>
              </a:ext>
            </a:extLst>
          </p:cNvPr>
          <p:cNvSpPr txBox="1"/>
          <p:nvPr/>
        </p:nvSpPr>
        <p:spPr>
          <a:xfrm>
            <a:off x="372430" y="8616243"/>
            <a:ext cx="1008319" cy="2589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ctr" defTabSz="584200" rtl="0" fontAlgn="auto" latinLnBrk="0" hangingPunct="0">
              <a:lnSpc>
                <a:spcPct val="100000"/>
              </a:lnSpc>
              <a:spcBef>
                <a:spcPts val="200"/>
              </a:spcBef>
              <a:spcAft>
                <a:spcPts val="0"/>
              </a:spcAft>
              <a:buClrTx/>
              <a:buSzTx/>
              <a:buFontTx/>
              <a:buNone/>
              <a:tabLst/>
            </a:pPr>
            <a:r>
              <a:rPr lang="en-US" sz="800" b="0" dirty="0" err="1">
                <a:solidFill>
                  <a:schemeClr val="bg2">
                    <a:lumMod val="10000"/>
                  </a:schemeClr>
                </a:solidFill>
              </a:rPr>
              <a:t>Project_config.yml</a:t>
            </a:r>
            <a:endParaRPr lang="en-US" sz="800" b="0" dirty="0">
              <a:solidFill>
                <a:schemeClr val="bg2">
                  <a:lumMod val="10000"/>
                </a:schemeClr>
              </a:solidFill>
            </a:endParaRPr>
          </a:p>
        </p:txBody>
      </p:sp>
      <p:pic>
        <p:nvPicPr>
          <p:cNvPr id="652" name="Graphic 651" descr="Paper outline">
            <a:extLst>
              <a:ext uri="{FF2B5EF4-FFF2-40B4-BE49-F238E27FC236}">
                <a16:creationId xmlns:a16="http://schemas.microsoft.com/office/drawing/2014/main" id="{682F584D-8477-363F-06BA-FE97EA5AE62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96290" y="7397002"/>
            <a:ext cx="1326883" cy="1326883"/>
          </a:xfrm>
          <a:prstGeom prst="rect">
            <a:avLst/>
          </a:prstGeom>
        </p:spPr>
      </p:pic>
      <p:sp>
        <p:nvSpPr>
          <p:cNvPr id="653" name="TextBox 652">
            <a:extLst>
              <a:ext uri="{FF2B5EF4-FFF2-40B4-BE49-F238E27FC236}">
                <a16:creationId xmlns:a16="http://schemas.microsoft.com/office/drawing/2014/main" id="{5FDA5CE1-64B5-E24E-5246-8FD3EB49CD2A}"/>
              </a:ext>
            </a:extLst>
          </p:cNvPr>
          <p:cNvSpPr txBox="1"/>
          <p:nvPr/>
        </p:nvSpPr>
        <p:spPr>
          <a:xfrm>
            <a:off x="477408" y="7731445"/>
            <a:ext cx="1211266" cy="12746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lang="en-US" sz="800" dirty="0" err="1"/>
              <a:t>Github</a:t>
            </a:r>
            <a:r>
              <a:rPr lang="en-US" sz="800" dirty="0"/>
              <a:t>:</a:t>
            </a:r>
          </a:p>
          <a:p>
            <a:pPr marL="0" marR="0" indent="0" algn="l" defTabSz="584200" rtl="0" fontAlgn="auto" latinLnBrk="0" hangingPunct="0">
              <a:lnSpc>
                <a:spcPct val="100000"/>
              </a:lnSpc>
              <a:spcBef>
                <a:spcPts val="200"/>
              </a:spcBef>
              <a:spcAft>
                <a:spcPts val="0"/>
              </a:spcAft>
              <a:buClrTx/>
              <a:buSzTx/>
              <a:buFontTx/>
              <a:buNone/>
              <a:tabLst/>
            </a:pPr>
            <a:r>
              <a:rPr lang="en-US" sz="800" dirty="0"/>
              <a:t>   owner: </a:t>
            </a:r>
          </a:p>
          <a:p>
            <a:pPr marL="0" marR="0" indent="0" algn="l" defTabSz="584200" rtl="0" fontAlgn="auto" latinLnBrk="0" hangingPunct="0">
              <a:lnSpc>
                <a:spcPct val="100000"/>
              </a:lnSpc>
              <a:spcBef>
                <a:spcPts val="200"/>
              </a:spcBef>
              <a:spcAft>
                <a:spcPts val="0"/>
              </a:spcAft>
              <a:buClrTx/>
              <a:buSzTx/>
              <a:buFontTx/>
              <a:buNone/>
              <a:tabLst/>
            </a:pPr>
            <a:r>
              <a:rPr kumimoji="0" lang="en-US" sz="800" b="1" i="0" u="none" strike="noStrike" cap="none" spc="0" normalizeH="0" baseline="0" dirty="0">
                <a:ln>
                  <a:noFill/>
                </a:ln>
                <a:solidFill>
                  <a:srgbClr val="4C4C4C"/>
                </a:solidFill>
                <a:effectLst/>
                <a:uFillTx/>
                <a:latin typeface="Source Sans Pro"/>
                <a:ea typeface="Source Sans Pro"/>
                <a:cs typeface="Source Sans Pro"/>
                <a:sym typeface="Source Sans Pro"/>
              </a:rPr>
              <a:t>   repo: </a:t>
            </a:r>
            <a:endParaRPr lang="en-US" sz="800" dirty="0"/>
          </a:p>
          <a:p>
            <a:pPr marL="0" marR="0" indent="0" algn="l" defTabSz="584200" rtl="0" fontAlgn="auto" latinLnBrk="0" hangingPunct="0">
              <a:lnSpc>
                <a:spcPct val="100000"/>
              </a:lnSpc>
              <a:spcBef>
                <a:spcPts val="200"/>
              </a:spcBef>
              <a:spcAft>
                <a:spcPts val="0"/>
              </a:spcAft>
              <a:buClrTx/>
              <a:buSzTx/>
              <a:buFontTx/>
              <a:buNone/>
              <a:tabLst/>
            </a:pPr>
            <a:r>
              <a:rPr kumimoji="0" lang="en-US" sz="800" b="1" i="0" u="none" strike="noStrike" cap="none" spc="0" normalizeH="0" baseline="0" dirty="0">
                <a:ln>
                  <a:noFill/>
                </a:ln>
                <a:solidFill>
                  <a:srgbClr val="4C4C4C"/>
                </a:solidFill>
                <a:effectLst/>
                <a:uFillTx/>
                <a:latin typeface="Source Sans Pro"/>
                <a:ea typeface="Source Sans Pro"/>
                <a:cs typeface="Source Sans Pro"/>
                <a:sym typeface="Source Sans Pro"/>
              </a:rPr>
              <a:t>   </a:t>
            </a:r>
            <a:r>
              <a:rPr kumimoji="0" lang="en-US" sz="800" b="1" i="0" u="none" strike="noStrike" cap="none" spc="0" normalizeH="0" baseline="0" dirty="0" err="1">
                <a:ln>
                  <a:noFill/>
                </a:ln>
                <a:solidFill>
                  <a:srgbClr val="4C4C4C"/>
                </a:solidFill>
                <a:effectLst/>
                <a:uFillTx/>
                <a:latin typeface="Source Sans Pro"/>
                <a:ea typeface="Source Sans Pro"/>
                <a:cs typeface="Source Sans Pro"/>
                <a:sym typeface="Source Sans Pro"/>
              </a:rPr>
              <a:t>issue_events</a:t>
            </a:r>
            <a:r>
              <a:rPr kumimoji="0" lang="en-US" sz="800" b="1" i="0" u="none" strike="noStrike" cap="none" spc="0" normalizeH="0" baseline="0" dirty="0">
                <a:ln>
                  <a:noFill/>
                </a:ln>
                <a:solidFill>
                  <a:srgbClr val="4C4C4C"/>
                </a:solidFill>
                <a:effectLst/>
                <a:uFillTx/>
                <a:latin typeface="Source Sans Pro"/>
                <a:ea typeface="Source Sans Pro"/>
                <a:cs typeface="Source Sans Pro"/>
                <a:sym typeface="Source Sans Pro"/>
              </a:rPr>
              <a:t>:</a:t>
            </a:r>
          </a:p>
          <a:p>
            <a:pPr marL="0" marR="0" indent="0" algn="l" defTabSz="584200" rtl="0" fontAlgn="auto" latinLnBrk="0" hangingPunct="0">
              <a:lnSpc>
                <a:spcPct val="100000"/>
              </a:lnSpc>
              <a:spcBef>
                <a:spcPts val="200"/>
              </a:spcBef>
              <a:spcAft>
                <a:spcPts val="0"/>
              </a:spcAft>
              <a:buClrTx/>
              <a:buSzTx/>
              <a:buFontTx/>
              <a:buNone/>
              <a:tabLst/>
            </a:pPr>
            <a:r>
              <a:rPr lang="en-US" sz="800" dirty="0"/>
              <a:t>    </a:t>
            </a:r>
            <a:endParaRPr kumimoji="0" lang="en-US" sz="800" b="1" i="0" u="none" strike="noStrike" cap="none" spc="0" normalizeH="0" baseline="0" dirty="0">
              <a:ln>
                <a:noFill/>
              </a:ln>
              <a:solidFill>
                <a:srgbClr val="4C4C4C"/>
              </a:solidFill>
              <a:effectLst/>
              <a:uFillTx/>
              <a:latin typeface="Source Sans Pro"/>
              <a:ea typeface="Source Sans Pro"/>
              <a:cs typeface="Source Sans Pro"/>
              <a:sym typeface="Source Sans Pro"/>
            </a:endParaRPr>
          </a:p>
          <a:p>
            <a:pPr marL="0" marR="0" indent="0" algn="l" defTabSz="584200" rtl="0" fontAlgn="auto" latinLnBrk="0" hangingPunct="0">
              <a:lnSpc>
                <a:spcPct val="100000"/>
              </a:lnSpc>
              <a:spcBef>
                <a:spcPts val="200"/>
              </a:spcBef>
              <a:spcAft>
                <a:spcPts val="0"/>
              </a:spcAft>
              <a:buClrTx/>
              <a:buSzTx/>
              <a:buFontTx/>
              <a:buNone/>
              <a:tabLst/>
            </a:pPr>
            <a:r>
              <a:rPr kumimoji="0" lang="en-US" sz="1200" b="1" i="0" u="none" strike="noStrike" cap="none" spc="0" normalizeH="0" baseline="0" dirty="0">
                <a:ln>
                  <a:noFill/>
                </a:ln>
                <a:solidFill>
                  <a:srgbClr val="4C4C4C"/>
                </a:solidFill>
                <a:effectLst/>
                <a:uFillTx/>
                <a:latin typeface="Source Sans Pro"/>
                <a:ea typeface="Source Sans Pro"/>
                <a:cs typeface="Source Sans Pro"/>
                <a:sym typeface="Source Sans Pro"/>
              </a:rPr>
              <a:t>   </a:t>
            </a:r>
          </a:p>
          <a:p>
            <a:pPr marL="0" marR="0" indent="0" algn="l" defTabSz="584200" rtl="0" fontAlgn="auto" latinLnBrk="0" hangingPunct="0">
              <a:lnSpc>
                <a:spcPct val="100000"/>
              </a:lnSpc>
              <a:spcBef>
                <a:spcPts val="200"/>
              </a:spcBef>
              <a:spcAft>
                <a:spcPts val="0"/>
              </a:spcAft>
              <a:buClrTx/>
              <a:buSzTx/>
              <a:buFontTx/>
              <a:buNone/>
              <a:tabLst/>
            </a:pPr>
            <a:r>
              <a:rPr lang="en-US" dirty="0"/>
              <a:t>    </a:t>
            </a:r>
            <a:endParaRPr kumimoji="0" lang="en-US" sz="1200" b="1" i="0" u="none" strike="noStrike" cap="none" spc="0" normalizeH="0" baseline="0" dirty="0">
              <a:ln>
                <a:noFill/>
              </a:ln>
              <a:solidFill>
                <a:srgbClr val="4C4C4C"/>
              </a:solidFill>
              <a:effectLst/>
              <a:uFillTx/>
              <a:latin typeface="Source Sans Pro"/>
              <a:ea typeface="Source Sans Pro"/>
              <a:cs typeface="Source Sans Pro"/>
              <a:sym typeface="Source Sans Pro"/>
            </a:endParaRPr>
          </a:p>
        </p:txBody>
      </p:sp>
      <p:pic>
        <p:nvPicPr>
          <p:cNvPr id="655" name="Graphic 654" descr="Open folder outline">
            <a:extLst>
              <a:ext uri="{FF2B5EF4-FFF2-40B4-BE49-F238E27FC236}">
                <a16:creationId xmlns:a16="http://schemas.microsoft.com/office/drawing/2014/main" id="{735D6927-AEFF-5878-9A2D-E864B45C09B8}"/>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193849" y="7645202"/>
            <a:ext cx="673917" cy="673917"/>
          </a:xfrm>
          <a:prstGeom prst="rect">
            <a:avLst/>
          </a:prstGeom>
        </p:spPr>
      </p:pic>
      <p:sp>
        <p:nvSpPr>
          <p:cNvPr id="660" name="TextBox 659">
            <a:extLst>
              <a:ext uri="{FF2B5EF4-FFF2-40B4-BE49-F238E27FC236}">
                <a16:creationId xmlns:a16="http://schemas.microsoft.com/office/drawing/2014/main" id="{7EE3C4F1-86C6-A020-7E9C-F54908786A12}"/>
              </a:ext>
            </a:extLst>
          </p:cNvPr>
          <p:cNvSpPr txBox="1"/>
          <p:nvPr/>
        </p:nvSpPr>
        <p:spPr>
          <a:xfrm>
            <a:off x="3046472" y="8162222"/>
            <a:ext cx="1008319" cy="3820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ctr" defTabSz="584200" rtl="0" fontAlgn="auto" latinLnBrk="0" hangingPunct="0">
              <a:lnSpc>
                <a:spcPct val="100000"/>
              </a:lnSpc>
              <a:spcBef>
                <a:spcPts val="200"/>
              </a:spcBef>
              <a:spcAft>
                <a:spcPts val="0"/>
              </a:spcAft>
              <a:buClrTx/>
              <a:buSzTx/>
              <a:buFontTx/>
              <a:buNone/>
              <a:tabLst/>
            </a:pPr>
            <a:r>
              <a:rPr lang="en-US" sz="800" b="0" dirty="0" err="1">
                <a:solidFill>
                  <a:schemeClr val="bg2">
                    <a:lumMod val="10000"/>
                  </a:schemeClr>
                </a:solidFill>
              </a:rPr>
              <a:t>Github</a:t>
            </a:r>
            <a:r>
              <a:rPr lang="en-US" sz="800" b="0" dirty="0">
                <a:solidFill>
                  <a:schemeClr val="bg2">
                    <a:lumMod val="10000"/>
                  </a:schemeClr>
                </a:solidFill>
              </a:rPr>
              <a:t> Issue Events Save Folder</a:t>
            </a:r>
          </a:p>
        </p:txBody>
      </p:sp>
      <p:sp>
        <p:nvSpPr>
          <p:cNvPr id="662" name="TextBox 661">
            <a:extLst>
              <a:ext uri="{FF2B5EF4-FFF2-40B4-BE49-F238E27FC236}">
                <a16:creationId xmlns:a16="http://schemas.microsoft.com/office/drawing/2014/main" id="{6D7107F6-1DF7-03A4-1320-9757567FBB1A}"/>
              </a:ext>
            </a:extLst>
          </p:cNvPr>
          <p:cNvSpPr txBox="1"/>
          <p:nvPr/>
        </p:nvSpPr>
        <p:spPr>
          <a:xfrm>
            <a:off x="1475870" y="7402280"/>
            <a:ext cx="2431112" cy="2589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ctr" defTabSz="584200" rtl="0" fontAlgn="auto" latinLnBrk="0" hangingPunct="0">
              <a:lnSpc>
                <a:spcPct val="100000"/>
              </a:lnSpc>
              <a:spcBef>
                <a:spcPts val="200"/>
              </a:spcBef>
              <a:spcAft>
                <a:spcPts val="0"/>
              </a:spcAft>
              <a:buClrTx/>
              <a:buSzTx/>
              <a:buFontTx/>
              <a:buNone/>
              <a:tabLst/>
            </a:pPr>
            <a:r>
              <a:rPr lang="en-US" sz="800" b="0" dirty="0">
                <a:solidFill>
                  <a:schemeClr val="accent4">
                    <a:lumMod val="60000"/>
                    <a:lumOff val="40000"/>
                  </a:schemeClr>
                </a:solidFill>
              </a:rPr>
              <a:t>execs/</a:t>
            </a:r>
            <a:r>
              <a:rPr lang="en-US" sz="800" b="0" dirty="0" err="1">
                <a:solidFill>
                  <a:schemeClr val="accent4">
                    <a:lumMod val="60000"/>
                    <a:lumOff val="40000"/>
                  </a:schemeClr>
                </a:solidFill>
              </a:rPr>
              <a:t>ghevents.R</a:t>
            </a:r>
            <a:r>
              <a:rPr lang="en-US" sz="800" b="0" dirty="0">
                <a:solidFill>
                  <a:schemeClr val="accent4">
                    <a:lumMod val="60000"/>
                    <a:lumOff val="40000"/>
                  </a:schemeClr>
                </a:solidFill>
              </a:rPr>
              <a:t>  download &lt;config&gt; &lt;</a:t>
            </a:r>
            <a:r>
              <a:rPr lang="en-US" sz="800" b="0" dirty="0" err="1">
                <a:solidFill>
                  <a:schemeClr val="accent4">
                    <a:lumMod val="60000"/>
                    <a:lumOff val="40000"/>
                  </a:schemeClr>
                </a:solidFill>
              </a:rPr>
              <a:t>github_token</a:t>
            </a:r>
            <a:r>
              <a:rPr lang="en-US" sz="800" b="0" dirty="0">
                <a:solidFill>
                  <a:schemeClr val="accent4">
                    <a:lumMod val="60000"/>
                    <a:lumOff val="40000"/>
                  </a:schemeClr>
                </a:solidFill>
              </a:rPr>
              <a:t>&gt;</a:t>
            </a:r>
          </a:p>
        </p:txBody>
      </p:sp>
      <p:cxnSp>
        <p:nvCxnSpPr>
          <p:cNvPr id="675" name="Straight Connector 674">
            <a:extLst>
              <a:ext uri="{FF2B5EF4-FFF2-40B4-BE49-F238E27FC236}">
                <a16:creationId xmlns:a16="http://schemas.microsoft.com/office/drawing/2014/main" id="{BDF3B4A7-515D-D692-4627-E23AA1CAF8E3}"/>
              </a:ext>
            </a:extLst>
          </p:cNvPr>
          <p:cNvCxnSpPr>
            <a:cxnSpLocks/>
          </p:cNvCxnSpPr>
          <p:nvPr/>
        </p:nvCxnSpPr>
        <p:spPr>
          <a:xfrm flipH="1">
            <a:off x="1207996" y="8016599"/>
            <a:ext cx="635356" cy="317661"/>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680" name="Straight Arrow Connector 679">
            <a:extLst>
              <a:ext uri="{FF2B5EF4-FFF2-40B4-BE49-F238E27FC236}">
                <a16:creationId xmlns:a16="http://schemas.microsoft.com/office/drawing/2014/main" id="{8B712F32-58AD-6ED6-3311-FC52C30D7250}"/>
              </a:ext>
            </a:extLst>
          </p:cNvPr>
          <p:cNvCxnSpPr>
            <a:cxnSpLocks/>
          </p:cNvCxnSpPr>
          <p:nvPr/>
        </p:nvCxnSpPr>
        <p:spPr>
          <a:xfrm flipV="1">
            <a:off x="2434533" y="7975610"/>
            <a:ext cx="719089" cy="6357"/>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76" name="Elbow Connector 275">
            <a:extLst>
              <a:ext uri="{FF2B5EF4-FFF2-40B4-BE49-F238E27FC236}">
                <a16:creationId xmlns:a16="http://schemas.microsoft.com/office/drawing/2014/main" id="{B7442429-D572-3F25-3640-F3A3132D910C}"/>
              </a:ext>
            </a:extLst>
          </p:cNvPr>
          <p:cNvCxnSpPr>
            <a:cxnSpLocks/>
            <a:stCxn id="655" idx="3"/>
            <a:endCxn id="1054" idx="3"/>
          </p:cNvCxnSpPr>
          <p:nvPr/>
        </p:nvCxnSpPr>
        <p:spPr>
          <a:xfrm flipH="1">
            <a:off x="3703643" y="7982161"/>
            <a:ext cx="164123" cy="1342359"/>
          </a:xfrm>
          <a:prstGeom prst="bentConnector3">
            <a:avLst>
              <a:gd name="adj1" fmla="val -139286"/>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05" name="Straight Arrow Connector 304">
            <a:extLst>
              <a:ext uri="{FF2B5EF4-FFF2-40B4-BE49-F238E27FC236}">
                <a16:creationId xmlns:a16="http://schemas.microsoft.com/office/drawing/2014/main" id="{C19D57CA-CAE1-3B26-0D95-9CB1DE699BAC}"/>
              </a:ext>
            </a:extLst>
          </p:cNvPr>
          <p:cNvCxnSpPr>
            <a:cxnSpLocks/>
            <a:stCxn id="1054" idx="1"/>
          </p:cNvCxnSpPr>
          <p:nvPr/>
        </p:nvCxnSpPr>
        <p:spPr>
          <a:xfrm flipH="1">
            <a:off x="2132004" y="9324520"/>
            <a:ext cx="934245" cy="8235"/>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314" name="TextBox 313">
            <a:extLst>
              <a:ext uri="{FF2B5EF4-FFF2-40B4-BE49-F238E27FC236}">
                <a16:creationId xmlns:a16="http://schemas.microsoft.com/office/drawing/2014/main" id="{1C52C1C8-0C39-2B2A-1D4C-42133E11DB4F}"/>
              </a:ext>
            </a:extLst>
          </p:cNvPr>
          <p:cNvSpPr txBox="1"/>
          <p:nvPr/>
        </p:nvSpPr>
        <p:spPr>
          <a:xfrm>
            <a:off x="1751146" y="8631816"/>
            <a:ext cx="2353313" cy="2589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ctr" defTabSz="584200" rtl="0" fontAlgn="auto" latinLnBrk="0" hangingPunct="0">
              <a:lnSpc>
                <a:spcPct val="100000"/>
              </a:lnSpc>
              <a:spcBef>
                <a:spcPts val="200"/>
              </a:spcBef>
              <a:spcAft>
                <a:spcPts val="0"/>
              </a:spcAft>
              <a:buClrTx/>
              <a:buSzTx/>
              <a:buFontTx/>
              <a:buNone/>
              <a:tabLst/>
            </a:pPr>
            <a:r>
              <a:rPr lang="en-US" sz="800" b="0" dirty="0">
                <a:solidFill>
                  <a:schemeClr val="accent4">
                    <a:lumMod val="60000"/>
                    <a:lumOff val="40000"/>
                  </a:schemeClr>
                </a:solidFill>
              </a:rPr>
              <a:t>execs/</a:t>
            </a:r>
            <a:r>
              <a:rPr lang="en-US" sz="800" b="0" dirty="0" err="1">
                <a:solidFill>
                  <a:schemeClr val="accent4">
                    <a:lumMod val="60000"/>
                    <a:lumOff val="40000"/>
                  </a:schemeClr>
                </a:solidFill>
              </a:rPr>
              <a:t>ghevents.R</a:t>
            </a:r>
            <a:r>
              <a:rPr lang="en-US" sz="800" b="0" dirty="0">
                <a:solidFill>
                  <a:schemeClr val="accent4">
                    <a:lumMod val="60000"/>
                    <a:lumOff val="40000"/>
                  </a:schemeClr>
                </a:solidFill>
              </a:rPr>
              <a:t>  parse &lt;config&gt; &lt;</a:t>
            </a:r>
            <a:r>
              <a:rPr lang="en-US" sz="800" b="0" dirty="0" err="1">
                <a:solidFill>
                  <a:schemeClr val="accent4">
                    <a:lumMod val="60000"/>
                    <a:lumOff val="40000"/>
                  </a:schemeClr>
                </a:solidFill>
              </a:rPr>
              <a:t>output_path</a:t>
            </a:r>
            <a:r>
              <a:rPr lang="en-US" sz="800" b="0" dirty="0">
                <a:solidFill>
                  <a:schemeClr val="accent4">
                    <a:lumMod val="60000"/>
                    <a:lumOff val="40000"/>
                  </a:schemeClr>
                </a:solidFill>
              </a:rPr>
              <a:t>&gt;</a:t>
            </a:r>
          </a:p>
        </p:txBody>
      </p:sp>
      <p:sp>
        <p:nvSpPr>
          <p:cNvPr id="708" name="Oval 707">
            <a:extLst>
              <a:ext uri="{FF2B5EF4-FFF2-40B4-BE49-F238E27FC236}">
                <a16:creationId xmlns:a16="http://schemas.microsoft.com/office/drawing/2014/main" id="{141003E0-1032-74F6-1D06-FA8BC98DD015}"/>
              </a:ext>
            </a:extLst>
          </p:cNvPr>
          <p:cNvSpPr/>
          <p:nvPr/>
        </p:nvSpPr>
        <p:spPr>
          <a:xfrm>
            <a:off x="5090073" y="6610486"/>
            <a:ext cx="467795" cy="436675"/>
          </a:xfrm>
          <a:prstGeom prst="ellipse">
            <a:avLst/>
          </a:prstGeom>
          <a:noFill/>
          <a:ln w="12700" cap="flat">
            <a:solidFill>
              <a:schemeClr val="bg2">
                <a:lumMod val="1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a:ln>
                <a:noFill/>
              </a:ln>
              <a:solidFill>
                <a:srgbClr val="000000"/>
              </a:solidFill>
              <a:effectLst/>
              <a:uFillTx/>
              <a:latin typeface="Source Sans Pro"/>
              <a:ea typeface="Source Sans Pro"/>
              <a:cs typeface="Source Sans Pro"/>
              <a:sym typeface="Source Sans Pro"/>
            </a:endParaRPr>
          </a:p>
        </p:txBody>
      </p:sp>
      <p:sp>
        <p:nvSpPr>
          <p:cNvPr id="709" name="Oval 708">
            <a:extLst>
              <a:ext uri="{FF2B5EF4-FFF2-40B4-BE49-F238E27FC236}">
                <a16:creationId xmlns:a16="http://schemas.microsoft.com/office/drawing/2014/main" id="{E25185B3-52F1-2769-703E-7CF3FC947980}"/>
              </a:ext>
            </a:extLst>
          </p:cNvPr>
          <p:cNvSpPr/>
          <p:nvPr/>
        </p:nvSpPr>
        <p:spPr>
          <a:xfrm>
            <a:off x="5248768" y="6767220"/>
            <a:ext cx="159534" cy="142569"/>
          </a:xfrm>
          <a:prstGeom prst="ellipse">
            <a:avLst/>
          </a:prstGeom>
          <a:solidFill>
            <a:schemeClr val="bg2">
              <a:lumMod val="1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a:ln>
                <a:noFill/>
              </a:ln>
              <a:solidFill>
                <a:srgbClr val="000000"/>
              </a:solidFill>
              <a:effectLst/>
              <a:uFillTx/>
              <a:latin typeface="Source Sans Pro"/>
              <a:ea typeface="Source Sans Pro"/>
              <a:cs typeface="Source Sans Pro"/>
              <a:sym typeface="Source Sans Pro"/>
            </a:endParaRPr>
          </a:p>
        </p:txBody>
      </p:sp>
      <p:sp>
        <p:nvSpPr>
          <p:cNvPr id="718" name="Rectangle 717">
            <a:extLst>
              <a:ext uri="{FF2B5EF4-FFF2-40B4-BE49-F238E27FC236}">
                <a16:creationId xmlns:a16="http://schemas.microsoft.com/office/drawing/2014/main" id="{63C66877-D580-F92B-E64C-E486167256FA}"/>
              </a:ext>
            </a:extLst>
          </p:cNvPr>
          <p:cNvSpPr/>
          <p:nvPr/>
        </p:nvSpPr>
        <p:spPr>
          <a:xfrm>
            <a:off x="6146648" y="6518043"/>
            <a:ext cx="732872" cy="257939"/>
          </a:xfrm>
          <a:prstGeom prst="rect">
            <a:avLst/>
          </a:prstGeom>
          <a:noFill/>
          <a:ln w="12700" cap="flat">
            <a:solidFill>
              <a:schemeClr val="bg2">
                <a:lumMod val="1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1200" b="0" i="0" u="none" strike="noStrike" cap="none" spc="0" normalizeH="0" baseline="0" dirty="0">
                <a:ln>
                  <a:noFill/>
                </a:ln>
                <a:solidFill>
                  <a:srgbClr val="000000"/>
                </a:solidFill>
                <a:effectLst/>
                <a:uFillTx/>
                <a:latin typeface="Source Sans Pro"/>
                <a:ea typeface="Source Sans Pro"/>
                <a:cs typeface="Source Sans Pro"/>
                <a:sym typeface="Source Sans Pro"/>
              </a:rPr>
              <a:t>assigned</a:t>
            </a:r>
          </a:p>
        </p:txBody>
      </p:sp>
      <p:sp>
        <p:nvSpPr>
          <p:cNvPr id="723" name="Rectangle 722">
            <a:extLst>
              <a:ext uri="{FF2B5EF4-FFF2-40B4-BE49-F238E27FC236}">
                <a16:creationId xmlns:a16="http://schemas.microsoft.com/office/drawing/2014/main" id="{0B0C9B7E-E753-C797-2093-934F1D8BF0B4}"/>
              </a:ext>
            </a:extLst>
          </p:cNvPr>
          <p:cNvSpPr/>
          <p:nvPr/>
        </p:nvSpPr>
        <p:spPr>
          <a:xfrm>
            <a:off x="7443297" y="6613803"/>
            <a:ext cx="870817" cy="257939"/>
          </a:xfrm>
          <a:prstGeom prst="rect">
            <a:avLst/>
          </a:prstGeom>
          <a:noFill/>
          <a:ln w="12700" cap="flat">
            <a:solidFill>
              <a:schemeClr val="bg2">
                <a:lumMod val="1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1200" b="0" i="0" u="none" strike="noStrike" cap="none" spc="0" normalizeH="0" baseline="0" dirty="0" err="1">
                <a:ln>
                  <a:noFill/>
                </a:ln>
                <a:solidFill>
                  <a:srgbClr val="000000"/>
                </a:solidFill>
                <a:effectLst/>
                <a:uFillTx/>
                <a:latin typeface="Source Sans Pro"/>
                <a:ea typeface="Source Sans Pro"/>
                <a:cs typeface="Source Sans Pro"/>
                <a:sym typeface="Source Sans Pro"/>
              </a:rPr>
              <a:t>milestoned</a:t>
            </a:r>
            <a:endParaRPr kumimoji="0" lang="en-US"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724" name="Rectangle 723">
            <a:extLst>
              <a:ext uri="{FF2B5EF4-FFF2-40B4-BE49-F238E27FC236}">
                <a16:creationId xmlns:a16="http://schemas.microsoft.com/office/drawing/2014/main" id="{F2B4020A-95BC-FDE2-915D-51EF87DCFF9E}"/>
              </a:ext>
            </a:extLst>
          </p:cNvPr>
          <p:cNvSpPr/>
          <p:nvPr/>
        </p:nvSpPr>
        <p:spPr>
          <a:xfrm>
            <a:off x="6092825" y="7435633"/>
            <a:ext cx="732872" cy="257939"/>
          </a:xfrm>
          <a:prstGeom prst="rect">
            <a:avLst/>
          </a:prstGeom>
          <a:noFill/>
          <a:ln w="12700" cap="flat">
            <a:solidFill>
              <a:schemeClr val="bg2">
                <a:lumMod val="1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1200" b="0" i="0" u="none" strike="noStrike" cap="none" spc="0" normalizeH="0" baseline="0" dirty="0">
                <a:ln>
                  <a:noFill/>
                </a:ln>
                <a:solidFill>
                  <a:srgbClr val="000000"/>
                </a:solidFill>
                <a:effectLst/>
                <a:uFillTx/>
                <a:latin typeface="Source Sans Pro"/>
                <a:ea typeface="Source Sans Pro"/>
                <a:cs typeface="Source Sans Pro"/>
                <a:sym typeface="Source Sans Pro"/>
              </a:rPr>
              <a:t>closed</a:t>
            </a:r>
          </a:p>
        </p:txBody>
      </p:sp>
      <p:sp>
        <p:nvSpPr>
          <p:cNvPr id="726" name="Rectangle 725">
            <a:extLst>
              <a:ext uri="{FF2B5EF4-FFF2-40B4-BE49-F238E27FC236}">
                <a16:creationId xmlns:a16="http://schemas.microsoft.com/office/drawing/2014/main" id="{EF05EDFD-9C45-3300-CEC5-4CB3602B3048}"/>
              </a:ext>
            </a:extLst>
          </p:cNvPr>
          <p:cNvSpPr/>
          <p:nvPr/>
        </p:nvSpPr>
        <p:spPr>
          <a:xfrm>
            <a:off x="7408982" y="7414456"/>
            <a:ext cx="870817" cy="257939"/>
          </a:xfrm>
          <a:prstGeom prst="rect">
            <a:avLst/>
          </a:prstGeom>
          <a:noFill/>
          <a:ln w="12700" cap="flat">
            <a:solidFill>
              <a:schemeClr val="bg2">
                <a:lumMod val="1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1200" b="0" i="0" u="none" strike="noStrike" cap="none" spc="0" normalizeH="0" baseline="0" dirty="0">
                <a:ln>
                  <a:noFill/>
                </a:ln>
                <a:solidFill>
                  <a:srgbClr val="000000"/>
                </a:solidFill>
                <a:effectLst/>
                <a:uFillTx/>
                <a:latin typeface="Source Sans Pro"/>
                <a:ea typeface="Source Sans Pro"/>
                <a:cs typeface="Source Sans Pro"/>
                <a:sym typeface="Source Sans Pro"/>
              </a:rPr>
              <a:t>referenced</a:t>
            </a:r>
          </a:p>
        </p:txBody>
      </p:sp>
      <p:cxnSp>
        <p:nvCxnSpPr>
          <p:cNvPr id="728" name="Straight Arrow Connector 727">
            <a:extLst>
              <a:ext uri="{FF2B5EF4-FFF2-40B4-BE49-F238E27FC236}">
                <a16:creationId xmlns:a16="http://schemas.microsoft.com/office/drawing/2014/main" id="{65E9F3BE-4935-6834-7B33-D2E145C4BAA3}"/>
              </a:ext>
            </a:extLst>
          </p:cNvPr>
          <p:cNvCxnSpPr>
            <a:cxnSpLocks/>
            <a:stCxn id="708" idx="6"/>
            <a:endCxn id="718" idx="1"/>
          </p:cNvCxnSpPr>
          <p:nvPr/>
        </p:nvCxnSpPr>
        <p:spPr>
          <a:xfrm flipV="1">
            <a:off x="5557868" y="6647013"/>
            <a:ext cx="588780" cy="181811"/>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730" name="Straight Arrow Connector 729">
            <a:extLst>
              <a:ext uri="{FF2B5EF4-FFF2-40B4-BE49-F238E27FC236}">
                <a16:creationId xmlns:a16="http://schemas.microsoft.com/office/drawing/2014/main" id="{CA665C30-C7F1-2AF2-DD88-C44515995942}"/>
              </a:ext>
            </a:extLst>
          </p:cNvPr>
          <p:cNvCxnSpPr>
            <a:cxnSpLocks/>
            <a:stCxn id="718" idx="3"/>
            <a:endCxn id="723" idx="1"/>
          </p:cNvCxnSpPr>
          <p:nvPr/>
        </p:nvCxnSpPr>
        <p:spPr>
          <a:xfrm>
            <a:off x="6879520" y="6647013"/>
            <a:ext cx="563777" cy="9576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738" name="Curved Connector 737">
            <a:extLst>
              <a:ext uri="{FF2B5EF4-FFF2-40B4-BE49-F238E27FC236}">
                <a16:creationId xmlns:a16="http://schemas.microsoft.com/office/drawing/2014/main" id="{7A8F8A40-42A6-EF36-838C-741D80DF3BD6}"/>
              </a:ext>
            </a:extLst>
          </p:cNvPr>
          <p:cNvCxnSpPr>
            <a:cxnSpLocks/>
            <a:stCxn id="723" idx="3"/>
            <a:endCxn id="726" idx="3"/>
          </p:cNvCxnSpPr>
          <p:nvPr/>
        </p:nvCxnSpPr>
        <p:spPr>
          <a:xfrm flipH="1">
            <a:off x="8279799" y="6742773"/>
            <a:ext cx="34315" cy="800653"/>
          </a:xfrm>
          <a:prstGeom prst="curvedConnector3">
            <a:avLst>
              <a:gd name="adj1" fmla="val -66618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743" name="Straight Arrow Connector 742">
            <a:extLst>
              <a:ext uri="{FF2B5EF4-FFF2-40B4-BE49-F238E27FC236}">
                <a16:creationId xmlns:a16="http://schemas.microsoft.com/office/drawing/2014/main" id="{60127DBB-4CB6-B8E1-DA52-6247D66684BF}"/>
              </a:ext>
            </a:extLst>
          </p:cNvPr>
          <p:cNvCxnSpPr>
            <a:cxnSpLocks/>
            <a:endCxn id="724" idx="3"/>
          </p:cNvCxnSpPr>
          <p:nvPr/>
        </p:nvCxnSpPr>
        <p:spPr>
          <a:xfrm flipH="1">
            <a:off x="6825697" y="7557470"/>
            <a:ext cx="583285" cy="7133"/>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45" name="Oval 744">
            <a:extLst>
              <a:ext uri="{FF2B5EF4-FFF2-40B4-BE49-F238E27FC236}">
                <a16:creationId xmlns:a16="http://schemas.microsoft.com/office/drawing/2014/main" id="{FA297B9C-CB8A-FF60-6C64-8F0FFA87A9F2}"/>
              </a:ext>
            </a:extLst>
          </p:cNvPr>
          <p:cNvSpPr/>
          <p:nvPr/>
        </p:nvSpPr>
        <p:spPr>
          <a:xfrm>
            <a:off x="4963924" y="7411802"/>
            <a:ext cx="467795" cy="436675"/>
          </a:xfrm>
          <a:prstGeom prst="ellipse">
            <a:avLst/>
          </a:prstGeom>
          <a:noFill/>
          <a:ln w="12700" cap="flat">
            <a:solidFill>
              <a:schemeClr val="bg2">
                <a:lumMod val="1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a:ln>
                <a:noFill/>
              </a:ln>
              <a:solidFill>
                <a:srgbClr val="000000"/>
              </a:solidFill>
              <a:effectLst/>
              <a:uFillTx/>
              <a:latin typeface="Source Sans Pro"/>
              <a:ea typeface="Source Sans Pro"/>
              <a:cs typeface="Source Sans Pro"/>
              <a:sym typeface="Source Sans Pro"/>
            </a:endParaRPr>
          </a:p>
        </p:txBody>
      </p:sp>
      <p:sp>
        <p:nvSpPr>
          <p:cNvPr id="746" name="Oval 745">
            <a:extLst>
              <a:ext uri="{FF2B5EF4-FFF2-40B4-BE49-F238E27FC236}">
                <a16:creationId xmlns:a16="http://schemas.microsoft.com/office/drawing/2014/main" id="{907DE856-DDA0-302E-E34B-3AE03FAB8698}"/>
              </a:ext>
            </a:extLst>
          </p:cNvPr>
          <p:cNvSpPr/>
          <p:nvPr/>
        </p:nvSpPr>
        <p:spPr>
          <a:xfrm>
            <a:off x="5007371" y="7452614"/>
            <a:ext cx="380354" cy="355051"/>
          </a:xfrm>
          <a:prstGeom prst="ellipse">
            <a:avLst/>
          </a:prstGeom>
          <a:noFill/>
          <a:ln w="12700" cap="flat">
            <a:solidFill>
              <a:schemeClr val="bg2">
                <a:lumMod val="1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a:ln>
                <a:noFill/>
              </a:ln>
              <a:solidFill>
                <a:srgbClr val="000000"/>
              </a:solidFill>
              <a:effectLst/>
              <a:uFillTx/>
              <a:latin typeface="Source Sans Pro"/>
              <a:ea typeface="Source Sans Pro"/>
              <a:cs typeface="Source Sans Pro"/>
              <a:sym typeface="Source Sans Pro"/>
            </a:endParaRPr>
          </a:p>
        </p:txBody>
      </p:sp>
      <p:sp>
        <p:nvSpPr>
          <p:cNvPr id="747" name="Rectangle 746">
            <a:extLst>
              <a:ext uri="{FF2B5EF4-FFF2-40B4-BE49-F238E27FC236}">
                <a16:creationId xmlns:a16="http://schemas.microsoft.com/office/drawing/2014/main" id="{1529DFEA-F249-955B-07BB-D52CED63D446}"/>
              </a:ext>
            </a:extLst>
          </p:cNvPr>
          <p:cNvSpPr/>
          <p:nvPr/>
        </p:nvSpPr>
        <p:spPr>
          <a:xfrm>
            <a:off x="5129221" y="7565718"/>
            <a:ext cx="133530" cy="133530"/>
          </a:xfrm>
          <a:prstGeom prst="rect">
            <a:avLst/>
          </a:prstGeom>
          <a:solidFill>
            <a:schemeClr val="bg2">
              <a:lumMod val="1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a:ln>
                <a:noFill/>
              </a:ln>
              <a:solidFill>
                <a:srgbClr val="000000"/>
              </a:solidFill>
              <a:effectLst/>
              <a:uFillTx/>
              <a:latin typeface="Source Sans Pro"/>
              <a:ea typeface="Source Sans Pro"/>
              <a:cs typeface="Source Sans Pro"/>
              <a:sym typeface="Source Sans Pro"/>
            </a:endParaRPr>
          </a:p>
        </p:txBody>
      </p:sp>
      <p:cxnSp>
        <p:nvCxnSpPr>
          <p:cNvPr id="751" name="Straight Arrow Connector 750">
            <a:extLst>
              <a:ext uri="{FF2B5EF4-FFF2-40B4-BE49-F238E27FC236}">
                <a16:creationId xmlns:a16="http://schemas.microsoft.com/office/drawing/2014/main" id="{075F7ED2-A1A1-A733-7D8D-DB8A305D28EC}"/>
              </a:ext>
            </a:extLst>
          </p:cNvPr>
          <p:cNvCxnSpPr>
            <a:cxnSpLocks/>
            <a:stCxn id="724" idx="1"/>
            <a:endCxn id="745" idx="6"/>
          </p:cNvCxnSpPr>
          <p:nvPr/>
        </p:nvCxnSpPr>
        <p:spPr>
          <a:xfrm flipH="1">
            <a:off x="5431719" y="7564603"/>
            <a:ext cx="661106" cy="65537"/>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755" name="Curved Connector 754">
            <a:extLst>
              <a:ext uri="{FF2B5EF4-FFF2-40B4-BE49-F238E27FC236}">
                <a16:creationId xmlns:a16="http://schemas.microsoft.com/office/drawing/2014/main" id="{AEAE7381-95AB-34AE-8DC7-E190A8358B7F}"/>
              </a:ext>
            </a:extLst>
          </p:cNvPr>
          <p:cNvCxnSpPr>
            <a:cxnSpLocks/>
            <a:stCxn id="724" idx="1"/>
            <a:endCxn id="726" idx="3"/>
          </p:cNvCxnSpPr>
          <p:nvPr/>
        </p:nvCxnSpPr>
        <p:spPr>
          <a:xfrm rot="10800000" flipH="1">
            <a:off x="6092825" y="7543427"/>
            <a:ext cx="2186974" cy="21177"/>
          </a:xfrm>
          <a:prstGeom prst="curvedConnector5">
            <a:avLst>
              <a:gd name="adj1" fmla="val -10453"/>
              <a:gd name="adj2" fmla="val -1943930"/>
              <a:gd name="adj3" fmla="val 110453"/>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329" name="TextBox 328">
            <a:extLst>
              <a:ext uri="{FF2B5EF4-FFF2-40B4-BE49-F238E27FC236}">
                <a16:creationId xmlns:a16="http://schemas.microsoft.com/office/drawing/2014/main" id="{96535C94-74E9-A44A-D3FA-CC3B7092AB30}"/>
              </a:ext>
            </a:extLst>
          </p:cNvPr>
          <p:cNvSpPr txBox="1"/>
          <p:nvPr/>
        </p:nvSpPr>
        <p:spPr>
          <a:xfrm>
            <a:off x="9271049" y="6422078"/>
            <a:ext cx="3780981" cy="7078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000" dirty="0">
                <a:solidFill>
                  <a:schemeClr val="bg2">
                    <a:lumMod val="10000"/>
                  </a:schemeClr>
                </a:solidFill>
              </a:rPr>
              <a:t>Directly-Follows Graph </a:t>
            </a:r>
            <a:r>
              <a:rPr lang="en-US" sz="1000" b="0" dirty="0">
                <a:solidFill>
                  <a:schemeClr val="bg2">
                    <a:lumMod val="10000"/>
                  </a:schemeClr>
                </a:solidFill>
              </a:rPr>
              <a:t>(DFG) (Model): </a:t>
            </a:r>
            <a:r>
              <a:rPr lang="en-US" sz="1000" b="0" dirty="0">
                <a:solidFill>
                  <a:schemeClr val="bg2">
                    <a:lumMod val="50000"/>
                  </a:schemeClr>
                </a:solidFill>
              </a:rPr>
              <a:t>A DFG shows which activities follow directly after others in an </a:t>
            </a:r>
            <a:r>
              <a:rPr lang="en-US" sz="1000" b="0" dirty="0">
                <a:solidFill>
                  <a:schemeClr val="accent6"/>
                </a:solidFill>
              </a:rPr>
              <a:t>Event Log</a:t>
            </a:r>
            <a:r>
              <a:rPr lang="en-US" sz="1000" b="0" dirty="0">
                <a:solidFill>
                  <a:schemeClr val="bg2">
                    <a:lumMod val="50000"/>
                  </a:schemeClr>
                </a:solidFill>
              </a:rPr>
              <a:t>, weighted based on frequency or timed metrics. Below is an example of a timed weighted DFG. </a:t>
            </a:r>
          </a:p>
        </p:txBody>
      </p:sp>
      <p:grpSp>
        <p:nvGrpSpPr>
          <p:cNvPr id="1095" name="Group 1094">
            <a:extLst>
              <a:ext uri="{FF2B5EF4-FFF2-40B4-BE49-F238E27FC236}">
                <a16:creationId xmlns:a16="http://schemas.microsoft.com/office/drawing/2014/main" id="{F252B4D6-6E05-9AAB-A4D7-6E578AC59E8D}"/>
              </a:ext>
            </a:extLst>
          </p:cNvPr>
          <p:cNvGrpSpPr/>
          <p:nvPr/>
        </p:nvGrpSpPr>
        <p:grpSpPr>
          <a:xfrm>
            <a:off x="9271049" y="7712103"/>
            <a:ext cx="3821167" cy="829843"/>
            <a:chOff x="9446603" y="2858519"/>
            <a:chExt cx="3821167" cy="829843"/>
          </a:xfrm>
        </p:grpSpPr>
        <p:sp>
          <p:nvSpPr>
            <p:cNvPr id="336" name="Oval 335">
              <a:extLst>
                <a:ext uri="{FF2B5EF4-FFF2-40B4-BE49-F238E27FC236}">
                  <a16:creationId xmlns:a16="http://schemas.microsoft.com/office/drawing/2014/main" id="{08E2A4A9-F0A1-47D0-9DC9-531B280C2270}"/>
                </a:ext>
              </a:extLst>
            </p:cNvPr>
            <p:cNvSpPr/>
            <p:nvPr/>
          </p:nvSpPr>
          <p:spPr>
            <a:xfrm>
              <a:off x="9446603" y="3127100"/>
              <a:ext cx="289141" cy="269906"/>
            </a:xfrm>
            <a:prstGeom prst="ellipse">
              <a:avLst/>
            </a:prstGeom>
            <a:noFill/>
            <a:ln w="12700" cap="flat">
              <a:solidFill>
                <a:schemeClr val="bg2">
                  <a:lumMod val="1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a:ln>
                  <a:noFill/>
                </a:ln>
                <a:solidFill>
                  <a:srgbClr val="000000"/>
                </a:solidFill>
                <a:effectLst/>
                <a:uFillTx/>
                <a:latin typeface="Source Sans Pro"/>
                <a:ea typeface="Source Sans Pro"/>
                <a:cs typeface="Source Sans Pro"/>
                <a:sym typeface="Source Sans Pro"/>
              </a:endParaRPr>
            </a:p>
          </p:txBody>
        </p:sp>
        <p:cxnSp>
          <p:nvCxnSpPr>
            <p:cNvPr id="340" name="Straight Arrow Connector 339">
              <a:extLst>
                <a:ext uri="{FF2B5EF4-FFF2-40B4-BE49-F238E27FC236}">
                  <a16:creationId xmlns:a16="http://schemas.microsoft.com/office/drawing/2014/main" id="{A911198B-3DE9-2E61-B938-BE8F38DF3D90}"/>
                </a:ext>
              </a:extLst>
            </p:cNvPr>
            <p:cNvCxnSpPr>
              <a:cxnSpLocks/>
              <a:stCxn id="336" idx="6"/>
            </p:cNvCxnSpPr>
            <p:nvPr/>
          </p:nvCxnSpPr>
          <p:spPr>
            <a:xfrm>
              <a:off x="9735744" y="3262053"/>
              <a:ext cx="27363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5" name="Rectangle 344">
              <a:extLst>
                <a:ext uri="{FF2B5EF4-FFF2-40B4-BE49-F238E27FC236}">
                  <a16:creationId xmlns:a16="http://schemas.microsoft.com/office/drawing/2014/main" id="{4B394640-2448-69AD-38F8-8D776F8E4A92}"/>
                </a:ext>
              </a:extLst>
            </p:cNvPr>
            <p:cNvSpPr/>
            <p:nvPr/>
          </p:nvSpPr>
          <p:spPr>
            <a:xfrm>
              <a:off x="10009381" y="3146616"/>
              <a:ext cx="599646" cy="221005"/>
            </a:xfrm>
            <a:prstGeom prst="rect">
              <a:avLst/>
            </a:prstGeom>
            <a:noFill/>
            <a:ln w="12700" cap="flat">
              <a:solidFill>
                <a:schemeClr val="bg2">
                  <a:lumMod val="1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900" b="0" i="0" u="none" strike="noStrike" cap="none" spc="0" normalizeH="0" baseline="0" dirty="0">
                  <a:ln>
                    <a:noFill/>
                  </a:ln>
                  <a:solidFill>
                    <a:srgbClr val="000000"/>
                  </a:solidFill>
                  <a:effectLst/>
                  <a:uFillTx/>
                  <a:latin typeface="Source Sans Pro"/>
                  <a:ea typeface="Source Sans Pro"/>
                  <a:cs typeface="Source Sans Pro"/>
                  <a:sym typeface="Source Sans Pro"/>
                </a:rPr>
                <a:t>assigned</a:t>
              </a:r>
            </a:p>
          </p:txBody>
        </p:sp>
        <p:cxnSp>
          <p:nvCxnSpPr>
            <p:cNvPr id="346" name="Straight Arrow Connector 345">
              <a:extLst>
                <a:ext uri="{FF2B5EF4-FFF2-40B4-BE49-F238E27FC236}">
                  <a16:creationId xmlns:a16="http://schemas.microsoft.com/office/drawing/2014/main" id="{296401D4-6937-DFF5-E537-025BD054B030}"/>
                </a:ext>
              </a:extLst>
            </p:cNvPr>
            <p:cNvCxnSpPr>
              <a:cxnSpLocks/>
              <a:stCxn id="345" idx="3"/>
            </p:cNvCxnSpPr>
            <p:nvPr/>
          </p:nvCxnSpPr>
          <p:spPr>
            <a:xfrm>
              <a:off x="10609027" y="3257119"/>
              <a:ext cx="32229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0" name="Rectangle 349">
              <a:extLst>
                <a:ext uri="{FF2B5EF4-FFF2-40B4-BE49-F238E27FC236}">
                  <a16:creationId xmlns:a16="http://schemas.microsoft.com/office/drawing/2014/main" id="{AA68210B-4BFC-658C-9D49-27CBD3884FC9}"/>
                </a:ext>
              </a:extLst>
            </p:cNvPr>
            <p:cNvSpPr/>
            <p:nvPr/>
          </p:nvSpPr>
          <p:spPr>
            <a:xfrm>
              <a:off x="10923146" y="3151551"/>
              <a:ext cx="599646" cy="221005"/>
            </a:xfrm>
            <a:prstGeom prst="rect">
              <a:avLst/>
            </a:prstGeom>
            <a:noFill/>
            <a:ln w="12700" cap="flat">
              <a:solidFill>
                <a:schemeClr val="bg2">
                  <a:lumMod val="1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900" b="0" i="0" u="none" strike="noStrike" cap="none" spc="0" normalizeH="0" baseline="0" dirty="0">
                  <a:ln>
                    <a:noFill/>
                  </a:ln>
                  <a:solidFill>
                    <a:srgbClr val="000000"/>
                  </a:solidFill>
                  <a:effectLst/>
                  <a:uFillTx/>
                  <a:latin typeface="Source Sans Pro"/>
                  <a:ea typeface="Source Sans Pro"/>
                  <a:cs typeface="Source Sans Pro"/>
                  <a:sym typeface="Source Sans Pro"/>
                </a:rPr>
                <a:t>labeled</a:t>
              </a:r>
            </a:p>
          </p:txBody>
        </p:sp>
        <p:sp>
          <p:nvSpPr>
            <p:cNvPr id="351" name="Rectangle 350">
              <a:extLst>
                <a:ext uri="{FF2B5EF4-FFF2-40B4-BE49-F238E27FC236}">
                  <a16:creationId xmlns:a16="http://schemas.microsoft.com/office/drawing/2014/main" id="{A45C933C-F143-D490-62F6-D3C63EFF17CE}"/>
                </a:ext>
              </a:extLst>
            </p:cNvPr>
            <p:cNvSpPr/>
            <p:nvPr/>
          </p:nvSpPr>
          <p:spPr>
            <a:xfrm>
              <a:off x="11699188" y="3310739"/>
              <a:ext cx="658418" cy="221005"/>
            </a:xfrm>
            <a:prstGeom prst="rect">
              <a:avLst/>
            </a:prstGeom>
            <a:noFill/>
            <a:ln w="12700" cap="flat">
              <a:solidFill>
                <a:schemeClr val="bg2">
                  <a:lumMod val="1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900" b="0" i="0" u="none" strike="noStrike" cap="none" spc="0" normalizeH="0" baseline="0" dirty="0">
                  <a:ln>
                    <a:noFill/>
                  </a:ln>
                  <a:solidFill>
                    <a:srgbClr val="000000"/>
                  </a:solidFill>
                  <a:effectLst/>
                  <a:uFillTx/>
                  <a:latin typeface="Source Sans Pro"/>
                  <a:ea typeface="Source Sans Pro"/>
                  <a:cs typeface="Source Sans Pro"/>
                  <a:sym typeface="Source Sans Pro"/>
                </a:rPr>
                <a:t>referenced</a:t>
              </a:r>
            </a:p>
          </p:txBody>
        </p:sp>
        <p:sp>
          <p:nvSpPr>
            <p:cNvPr id="352" name="Rectangle 351">
              <a:extLst>
                <a:ext uri="{FF2B5EF4-FFF2-40B4-BE49-F238E27FC236}">
                  <a16:creationId xmlns:a16="http://schemas.microsoft.com/office/drawing/2014/main" id="{F39CF41A-89E1-118A-022F-5E558B2E2F27}"/>
                </a:ext>
              </a:extLst>
            </p:cNvPr>
            <p:cNvSpPr/>
            <p:nvPr/>
          </p:nvSpPr>
          <p:spPr>
            <a:xfrm>
              <a:off x="12609352" y="2858519"/>
              <a:ext cx="658418" cy="221005"/>
            </a:xfrm>
            <a:prstGeom prst="rect">
              <a:avLst/>
            </a:prstGeom>
            <a:noFill/>
            <a:ln w="12700" cap="flat">
              <a:solidFill>
                <a:schemeClr val="bg2">
                  <a:lumMod val="1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900" b="0" i="0" u="none" strike="noStrike" cap="none" spc="0" normalizeH="0" baseline="0" dirty="0">
                  <a:ln>
                    <a:noFill/>
                  </a:ln>
                  <a:solidFill>
                    <a:srgbClr val="000000"/>
                  </a:solidFill>
                  <a:effectLst/>
                  <a:uFillTx/>
                  <a:latin typeface="Source Sans Pro"/>
                  <a:ea typeface="Source Sans Pro"/>
                  <a:cs typeface="Source Sans Pro"/>
                  <a:sym typeface="Source Sans Pro"/>
                </a:rPr>
                <a:t>closed</a:t>
              </a:r>
            </a:p>
          </p:txBody>
        </p:sp>
        <p:grpSp>
          <p:nvGrpSpPr>
            <p:cNvPr id="358" name="Group 357">
              <a:extLst>
                <a:ext uri="{FF2B5EF4-FFF2-40B4-BE49-F238E27FC236}">
                  <a16:creationId xmlns:a16="http://schemas.microsoft.com/office/drawing/2014/main" id="{49551DE4-290D-D3DA-0F0D-A4B094380EE5}"/>
                </a:ext>
              </a:extLst>
            </p:cNvPr>
            <p:cNvGrpSpPr/>
            <p:nvPr/>
          </p:nvGrpSpPr>
          <p:grpSpPr>
            <a:xfrm>
              <a:off x="12747777" y="3418456"/>
              <a:ext cx="289141" cy="269906"/>
              <a:chOff x="12631128" y="4097093"/>
              <a:chExt cx="289141" cy="269906"/>
            </a:xfrm>
          </p:grpSpPr>
          <p:sp>
            <p:nvSpPr>
              <p:cNvPr id="354" name="Oval 353">
                <a:extLst>
                  <a:ext uri="{FF2B5EF4-FFF2-40B4-BE49-F238E27FC236}">
                    <a16:creationId xmlns:a16="http://schemas.microsoft.com/office/drawing/2014/main" id="{13CAB0E6-31B2-BDB2-E874-5F3BF234B13C}"/>
                  </a:ext>
                </a:extLst>
              </p:cNvPr>
              <p:cNvSpPr/>
              <p:nvPr/>
            </p:nvSpPr>
            <p:spPr>
              <a:xfrm>
                <a:off x="12631128" y="4097093"/>
                <a:ext cx="289141" cy="269906"/>
              </a:xfrm>
              <a:prstGeom prst="ellipse">
                <a:avLst/>
              </a:prstGeom>
              <a:noFill/>
              <a:ln w="12700" cap="flat">
                <a:solidFill>
                  <a:schemeClr val="bg2">
                    <a:lumMod val="1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a:ln>
                    <a:noFill/>
                  </a:ln>
                  <a:solidFill>
                    <a:srgbClr val="000000"/>
                  </a:solidFill>
                  <a:effectLst/>
                  <a:uFillTx/>
                  <a:latin typeface="Source Sans Pro"/>
                  <a:ea typeface="Source Sans Pro"/>
                  <a:cs typeface="Source Sans Pro"/>
                  <a:sym typeface="Source Sans Pro"/>
                </a:endParaRPr>
              </a:p>
            </p:txBody>
          </p:sp>
          <p:sp>
            <p:nvSpPr>
              <p:cNvPr id="356" name="Oval 355">
                <a:extLst>
                  <a:ext uri="{FF2B5EF4-FFF2-40B4-BE49-F238E27FC236}">
                    <a16:creationId xmlns:a16="http://schemas.microsoft.com/office/drawing/2014/main" id="{E4260108-FF83-372E-7D26-362B381A6893}"/>
                  </a:ext>
                </a:extLst>
              </p:cNvPr>
              <p:cNvSpPr/>
              <p:nvPr/>
            </p:nvSpPr>
            <p:spPr>
              <a:xfrm>
                <a:off x="12659034" y="4121824"/>
                <a:ext cx="233330" cy="217808"/>
              </a:xfrm>
              <a:prstGeom prst="ellipse">
                <a:avLst/>
              </a:prstGeom>
              <a:noFill/>
              <a:ln w="12700" cap="flat">
                <a:solidFill>
                  <a:schemeClr val="bg2">
                    <a:lumMod val="1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a:ln>
                    <a:noFill/>
                  </a:ln>
                  <a:solidFill>
                    <a:srgbClr val="000000"/>
                  </a:solidFill>
                  <a:effectLst/>
                  <a:uFillTx/>
                  <a:latin typeface="Source Sans Pro"/>
                  <a:ea typeface="Source Sans Pro"/>
                  <a:cs typeface="Source Sans Pro"/>
                  <a:sym typeface="Source Sans Pro"/>
                </a:endParaRPr>
              </a:p>
            </p:txBody>
          </p:sp>
          <p:sp>
            <p:nvSpPr>
              <p:cNvPr id="357" name="Rectangle 356">
                <a:extLst>
                  <a:ext uri="{FF2B5EF4-FFF2-40B4-BE49-F238E27FC236}">
                    <a16:creationId xmlns:a16="http://schemas.microsoft.com/office/drawing/2014/main" id="{95EF7376-500E-E8D5-D611-33DED3C57185}"/>
                  </a:ext>
                </a:extLst>
              </p:cNvPr>
              <p:cNvSpPr/>
              <p:nvPr/>
            </p:nvSpPr>
            <p:spPr>
              <a:xfrm>
                <a:off x="12731887" y="4187729"/>
                <a:ext cx="87623" cy="87623"/>
              </a:xfrm>
              <a:prstGeom prst="rect">
                <a:avLst/>
              </a:prstGeom>
              <a:solidFill>
                <a:schemeClr val="bg2">
                  <a:lumMod val="1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a:ln>
                    <a:noFill/>
                  </a:ln>
                  <a:solidFill>
                    <a:srgbClr val="000000"/>
                  </a:solidFill>
                  <a:effectLst/>
                  <a:uFillTx/>
                  <a:latin typeface="Source Sans Pro"/>
                  <a:ea typeface="Source Sans Pro"/>
                  <a:cs typeface="Source Sans Pro"/>
                  <a:sym typeface="Source Sans Pro"/>
                </a:endParaRPr>
              </a:p>
            </p:txBody>
          </p:sp>
        </p:grpSp>
        <p:cxnSp>
          <p:nvCxnSpPr>
            <p:cNvPr id="359" name="Straight Arrow Connector 358">
              <a:extLst>
                <a:ext uri="{FF2B5EF4-FFF2-40B4-BE49-F238E27FC236}">
                  <a16:creationId xmlns:a16="http://schemas.microsoft.com/office/drawing/2014/main" id="{F621356C-CBB8-B825-23A9-B37F894836CC}"/>
                </a:ext>
              </a:extLst>
            </p:cNvPr>
            <p:cNvCxnSpPr>
              <a:cxnSpLocks/>
              <a:stCxn id="350" idx="3"/>
              <a:endCxn id="351" idx="1"/>
            </p:cNvCxnSpPr>
            <p:nvPr/>
          </p:nvCxnSpPr>
          <p:spPr>
            <a:xfrm>
              <a:off x="11522792" y="3262054"/>
              <a:ext cx="176396" cy="1591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7" name="Straight Arrow Connector 366">
              <a:extLst>
                <a:ext uri="{FF2B5EF4-FFF2-40B4-BE49-F238E27FC236}">
                  <a16:creationId xmlns:a16="http://schemas.microsoft.com/office/drawing/2014/main" id="{9A742847-1792-5606-7020-61C01B44947D}"/>
                </a:ext>
              </a:extLst>
            </p:cNvPr>
            <p:cNvCxnSpPr>
              <a:cxnSpLocks/>
              <a:stCxn id="351" idx="3"/>
              <a:endCxn id="354" idx="2"/>
            </p:cNvCxnSpPr>
            <p:nvPr/>
          </p:nvCxnSpPr>
          <p:spPr>
            <a:xfrm>
              <a:off x="12357606" y="3421242"/>
              <a:ext cx="390171" cy="1321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0" name="TextBox 369">
              <a:extLst>
                <a:ext uri="{FF2B5EF4-FFF2-40B4-BE49-F238E27FC236}">
                  <a16:creationId xmlns:a16="http://schemas.microsoft.com/office/drawing/2014/main" id="{37FDA4F1-1151-EAF8-8222-A170B7D75940}"/>
                </a:ext>
              </a:extLst>
            </p:cNvPr>
            <p:cNvSpPr txBox="1"/>
            <p:nvPr/>
          </p:nvSpPr>
          <p:spPr>
            <a:xfrm>
              <a:off x="10632817" y="2992374"/>
              <a:ext cx="322330" cy="27435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lang="en-US" sz="900" b="0" dirty="0"/>
                <a:t>2m</a:t>
              </a:r>
              <a:endParaRPr kumimoji="0" lang="en-US" sz="900" b="0" i="0" u="none" strike="noStrike" cap="none" spc="0" normalizeH="0" baseline="0" dirty="0">
                <a:ln>
                  <a:noFill/>
                </a:ln>
                <a:solidFill>
                  <a:srgbClr val="4C4C4C"/>
                </a:solidFill>
                <a:effectLst/>
                <a:uFillTx/>
                <a:latin typeface="Source Sans Pro"/>
                <a:ea typeface="Source Sans Pro"/>
                <a:cs typeface="Source Sans Pro"/>
                <a:sym typeface="Source Sans Pro"/>
              </a:endParaRPr>
            </a:p>
          </p:txBody>
        </p:sp>
        <p:sp>
          <p:nvSpPr>
            <p:cNvPr id="372" name="TextBox 371">
              <a:extLst>
                <a:ext uri="{FF2B5EF4-FFF2-40B4-BE49-F238E27FC236}">
                  <a16:creationId xmlns:a16="http://schemas.microsoft.com/office/drawing/2014/main" id="{5AAEE0B0-8547-4DE1-3DDB-6F130BF53B61}"/>
                </a:ext>
              </a:extLst>
            </p:cNvPr>
            <p:cNvSpPr txBox="1"/>
            <p:nvPr/>
          </p:nvSpPr>
          <p:spPr>
            <a:xfrm>
              <a:off x="11538022" y="3040729"/>
              <a:ext cx="373011" cy="27435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US" sz="900" b="0" i="0" u="none" strike="noStrike" cap="none" spc="0" normalizeH="0" baseline="0" dirty="0">
                  <a:ln>
                    <a:noFill/>
                  </a:ln>
                  <a:solidFill>
                    <a:srgbClr val="4C4C4C"/>
                  </a:solidFill>
                  <a:effectLst/>
                  <a:uFillTx/>
                  <a:latin typeface="Source Sans Pro"/>
                  <a:ea typeface="Source Sans Pro"/>
                  <a:cs typeface="Source Sans Pro"/>
                  <a:sym typeface="Source Sans Pro"/>
                </a:rPr>
                <a:t>33m</a:t>
              </a:r>
            </a:p>
          </p:txBody>
        </p:sp>
        <p:sp>
          <p:nvSpPr>
            <p:cNvPr id="373" name="TextBox 372">
              <a:extLst>
                <a:ext uri="{FF2B5EF4-FFF2-40B4-BE49-F238E27FC236}">
                  <a16:creationId xmlns:a16="http://schemas.microsoft.com/office/drawing/2014/main" id="{BEA18253-724B-ECF5-0D05-B66C4519AE15}"/>
                </a:ext>
              </a:extLst>
            </p:cNvPr>
            <p:cNvSpPr txBox="1"/>
            <p:nvPr/>
          </p:nvSpPr>
          <p:spPr>
            <a:xfrm>
              <a:off x="12275960" y="2994340"/>
              <a:ext cx="373011" cy="27435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US" sz="900" i="0" u="none" strike="noStrike" cap="none" spc="0" normalizeH="0" baseline="0" dirty="0">
                  <a:ln>
                    <a:noFill/>
                  </a:ln>
                  <a:solidFill>
                    <a:srgbClr val="4C4C4C"/>
                  </a:solidFill>
                  <a:effectLst/>
                  <a:uFillTx/>
                  <a:latin typeface="Source Sans Pro"/>
                  <a:ea typeface="Source Sans Pro"/>
                  <a:cs typeface="Source Sans Pro"/>
                  <a:sym typeface="Source Sans Pro"/>
                </a:rPr>
                <a:t>4D</a:t>
              </a:r>
            </a:p>
          </p:txBody>
        </p:sp>
        <p:sp>
          <p:nvSpPr>
            <p:cNvPr id="374" name="TextBox 373">
              <a:extLst>
                <a:ext uri="{FF2B5EF4-FFF2-40B4-BE49-F238E27FC236}">
                  <a16:creationId xmlns:a16="http://schemas.microsoft.com/office/drawing/2014/main" id="{91779BE5-D0A1-D812-CCBF-FB6876E00F54}"/>
                </a:ext>
              </a:extLst>
            </p:cNvPr>
            <p:cNvSpPr txBox="1"/>
            <p:nvPr/>
          </p:nvSpPr>
          <p:spPr>
            <a:xfrm>
              <a:off x="12662996" y="3119987"/>
              <a:ext cx="373011" cy="27435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lang="en-US" sz="900" b="0" dirty="0"/>
                <a:t>48m</a:t>
              </a:r>
              <a:endParaRPr kumimoji="0" lang="en-US" sz="900" b="0" i="0" u="none" strike="noStrike" cap="none" spc="0" normalizeH="0" baseline="0" dirty="0">
                <a:ln>
                  <a:noFill/>
                </a:ln>
                <a:solidFill>
                  <a:srgbClr val="4C4C4C"/>
                </a:solidFill>
                <a:effectLst/>
                <a:uFillTx/>
                <a:latin typeface="Source Sans Pro"/>
                <a:ea typeface="Source Sans Pro"/>
                <a:cs typeface="Source Sans Pro"/>
                <a:sym typeface="Source Sans Pro"/>
              </a:endParaRPr>
            </a:p>
          </p:txBody>
        </p:sp>
        <p:cxnSp>
          <p:nvCxnSpPr>
            <p:cNvPr id="377" name="Straight Arrow Connector 376">
              <a:extLst>
                <a:ext uri="{FF2B5EF4-FFF2-40B4-BE49-F238E27FC236}">
                  <a16:creationId xmlns:a16="http://schemas.microsoft.com/office/drawing/2014/main" id="{A1FA8F95-5B19-875F-8839-63E91A15FFD5}"/>
                </a:ext>
              </a:extLst>
            </p:cNvPr>
            <p:cNvCxnSpPr>
              <a:cxnSpLocks/>
              <a:stCxn id="351" idx="3"/>
              <a:endCxn id="352" idx="1"/>
            </p:cNvCxnSpPr>
            <p:nvPr/>
          </p:nvCxnSpPr>
          <p:spPr>
            <a:xfrm flipV="1">
              <a:off x="12357606" y="2969022"/>
              <a:ext cx="251746" cy="45222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64" name="Straight Arrow Connector 363">
              <a:extLst>
                <a:ext uri="{FF2B5EF4-FFF2-40B4-BE49-F238E27FC236}">
                  <a16:creationId xmlns:a16="http://schemas.microsoft.com/office/drawing/2014/main" id="{F38E2DCC-BCDE-1403-C382-DE29298C93DD}"/>
                </a:ext>
              </a:extLst>
            </p:cNvPr>
            <p:cNvCxnSpPr>
              <a:cxnSpLocks/>
              <a:stCxn id="352" idx="2"/>
              <a:endCxn id="351" idx="3"/>
            </p:cNvCxnSpPr>
            <p:nvPr/>
          </p:nvCxnSpPr>
          <p:spPr>
            <a:xfrm flipH="1">
              <a:off x="12357606" y="3079524"/>
              <a:ext cx="580955" cy="3417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383" name="TextBox 382">
            <a:extLst>
              <a:ext uri="{FF2B5EF4-FFF2-40B4-BE49-F238E27FC236}">
                <a16:creationId xmlns:a16="http://schemas.microsoft.com/office/drawing/2014/main" id="{9690DB2B-3194-86D1-917F-D970AFB76CB6}"/>
              </a:ext>
            </a:extLst>
          </p:cNvPr>
          <p:cNvSpPr txBox="1"/>
          <p:nvPr/>
        </p:nvSpPr>
        <p:spPr>
          <a:xfrm>
            <a:off x="9176451" y="1746172"/>
            <a:ext cx="3780981"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000" dirty="0">
                <a:solidFill>
                  <a:schemeClr val="bg2">
                    <a:lumMod val="10000"/>
                  </a:schemeClr>
                </a:solidFill>
              </a:rPr>
              <a:t>Process Tree </a:t>
            </a:r>
            <a:r>
              <a:rPr lang="en-US" sz="1000" b="0" dirty="0">
                <a:solidFill>
                  <a:schemeClr val="bg2">
                    <a:lumMod val="10000"/>
                  </a:schemeClr>
                </a:solidFill>
              </a:rPr>
              <a:t>(Model): </a:t>
            </a:r>
            <a:r>
              <a:rPr lang="en-US" sz="1000" b="0" dirty="0">
                <a:solidFill>
                  <a:schemeClr val="bg2">
                    <a:lumMod val="50000"/>
                  </a:schemeClr>
                </a:solidFill>
              </a:rPr>
              <a:t>A process tree represents a hierarchical decomposition of a process into activities.</a:t>
            </a:r>
          </a:p>
        </p:txBody>
      </p:sp>
      <p:grpSp>
        <p:nvGrpSpPr>
          <p:cNvPr id="411" name="Group 410">
            <a:extLst>
              <a:ext uri="{FF2B5EF4-FFF2-40B4-BE49-F238E27FC236}">
                <a16:creationId xmlns:a16="http://schemas.microsoft.com/office/drawing/2014/main" id="{F01409C4-E3ED-2D62-78B2-2247B239A96A}"/>
              </a:ext>
            </a:extLst>
          </p:cNvPr>
          <p:cNvGrpSpPr/>
          <p:nvPr/>
        </p:nvGrpSpPr>
        <p:grpSpPr>
          <a:xfrm>
            <a:off x="9647522" y="2438211"/>
            <a:ext cx="2797801" cy="1182704"/>
            <a:chOff x="9671795" y="5426126"/>
            <a:chExt cx="2797801" cy="1182704"/>
          </a:xfrm>
        </p:grpSpPr>
        <p:sp>
          <p:nvSpPr>
            <p:cNvPr id="385" name="Oval 384">
              <a:extLst>
                <a:ext uri="{FF2B5EF4-FFF2-40B4-BE49-F238E27FC236}">
                  <a16:creationId xmlns:a16="http://schemas.microsoft.com/office/drawing/2014/main" id="{75F7AC3C-0646-ADE5-F0C9-FC70645AE199}"/>
                </a:ext>
              </a:extLst>
            </p:cNvPr>
            <p:cNvSpPr/>
            <p:nvPr/>
          </p:nvSpPr>
          <p:spPr>
            <a:xfrm>
              <a:off x="9671795" y="5768315"/>
              <a:ext cx="510572" cy="310775"/>
            </a:xfrm>
            <a:prstGeom prst="ellipse">
              <a:avLst/>
            </a:prstGeom>
            <a:noFill/>
            <a:ln w="12700" cap="flat">
              <a:solidFill>
                <a:schemeClr val="bg2">
                  <a:lumMod val="1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900" b="0" i="0" u="none" strike="noStrike" cap="none" spc="0" normalizeH="0" baseline="0" dirty="0">
                  <a:ln>
                    <a:noFill/>
                  </a:ln>
                  <a:solidFill>
                    <a:srgbClr val="000000"/>
                  </a:solidFill>
                  <a:effectLst/>
                  <a:uFillTx/>
                  <a:latin typeface="Source Sans Pro"/>
                  <a:ea typeface="Source Sans Pro"/>
                  <a:cs typeface="Source Sans Pro"/>
                  <a:sym typeface="Source Sans Pro"/>
                </a:rPr>
                <a:t>seq</a:t>
              </a:r>
            </a:p>
          </p:txBody>
        </p:sp>
        <p:sp>
          <p:nvSpPr>
            <p:cNvPr id="386" name="Oval 385">
              <a:extLst>
                <a:ext uri="{FF2B5EF4-FFF2-40B4-BE49-F238E27FC236}">
                  <a16:creationId xmlns:a16="http://schemas.microsoft.com/office/drawing/2014/main" id="{C6822710-FF88-9566-A5A1-4A91CDB01DA8}"/>
                </a:ext>
              </a:extLst>
            </p:cNvPr>
            <p:cNvSpPr/>
            <p:nvPr/>
          </p:nvSpPr>
          <p:spPr>
            <a:xfrm>
              <a:off x="10405414" y="5426126"/>
              <a:ext cx="876550" cy="310775"/>
            </a:xfrm>
            <a:prstGeom prst="ellipse">
              <a:avLst/>
            </a:prstGeom>
            <a:noFill/>
            <a:ln w="12700" cap="flat">
              <a:solidFill>
                <a:schemeClr val="bg2">
                  <a:lumMod val="1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900" b="0" i="0" u="none" strike="noStrike" cap="none" spc="0" normalizeH="0" baseline="0" dirty="0">
                  <a:ln>
                    <a:noFill/>
                  </a:ln>
                  <a:solidFill>
                    <a:srgbClr val="000000"/>
                  </a:solidFill>
                  <a:effectLst/>
                  <a:uFillTx/>
                  <a:latin typeface="Source Sans Pro"/>
                  <a:ea typeface="Source Sans Pro"/>
                  <a:cs typeface="Source Sans Pro"/>
                  <a:sym typeface="Source Sans Pro"/>
                </a:rPr>
                <a:t>assigned</a:t>
              </a:r>
            </a:p>
          </p:txBody>
        </p:sp>
        <p:sp>
          <p:nvSpPr>
            <p:cNvPr id="388" name="Oval 387">
              <a:extLst>
                <a:ext uri="{FF2B5EF4-FFF2-40B4-BE49-F238E27FC236}">
                  <a16:creationId xmlns:a16="http://schemas.microsoft.com/office/drawing/2014/main" id="{6D2DCD0B-6DB3-318E-0261-37A3E5D72133}"/>
                </a:ext>
              </a:extLst>
            </p:cNvPr>
            <p:cNvSpPr/>
            <p:nvPr/>
          </p:nvSpPr>
          <p:spPr>
            <a:xfrm>
              <a:off x="10414907" y="5775795"/>
              <a:ext cx="875083" cy="310775"/>
            </a:xfrm>
            <a:prstGeom prst="ellipse">
              <a:avLst/>
            </a:prstGeom>
            <a:noFill/>
            <a:ln w="12700" cap="flat">
              <a:solidFill>
                <a:schemeClr val="bg2">
                  <a:lumMod val="1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900" b="0" i="0" u="none" strike="noStrike" cap="none" spc="0" normalizeH="0" baseline="0" dirty="0">
                  <a:ln>
                    <a:noFill/>
                  </a:ln>
                  <a:solidFill>
                    <a:srgbClr val="000000"/>
                  </a:solidFill>
                  <a:effectLst/>
                  <a:uFillTx/>
                  <a:latin typeface="Source Sans Pro"/>
                  <a:ea typeface="Source Sans Pro"/>
                  <a:cs typeface="Source Sans Pro"/>
                  <a:sym typeface="Source Sans Pro"/>
                </a:rPr>
                <a:t>labeled</a:t>
              </a:r>
            </a:p>
          </p:txBody>
        </p:sp>
        <p:sp>
          <p:nvSpPr>
            <p:cNvPr id="389" name="Oval 388">
              <a:extLst>
                <a:ext uri="{FF2B5EF4-FFF2-40B4-BE49-F238E27FC236}">
                  <a16:creationId xmlns:a16="http://schemas.microsoft.com/office/drawing/2014/main" id="{44EF9138-54E7-9839-A576-4F1C8B9DBB67}"/>
                </a:ext>
              </a:extLst>
            </p:cNvPr>
            <p:cNvSpPr/>
            <p:nvPr/>
          </p:nvSpPr>
          <p:spPr>
            <a:xfrm>
              <a:off x="10393194" y="6128041"/>
              <a:ext cx="918510" cy="310775"/>
            </a:xfrm>
            <a:prstGeom prst="ellipse">
              <a:avLst/>
            </a:prstGeom>
            <a:noFill/>
            <a:ln w="12700" cap="flat">
              <a:solidFill>
                <a:schemeClr val="bg2">
                  <a:lumMod val="1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lang="en-US" sz="900" b="0" dirty="0" err="1">
                  <a:solidFill>
                    <a:srgbClr val="000000"/>
                  </a:solidFill>
                </a:rPr>
                <a:t>xor</a:t>
              </a:r>
              <a:r>
                <a:rPr lang="en-US" sz="900" b="0" dirty="0">
                  <a:solidFill>
                    <a:srgbClr val="000000"/>
                  </a:solidFill>
                </a:rPr>
                <a:t> loop</a:t>
              </a:r>
              <a:endParaRPr kumimoji="0" lang="en-US" sz="9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390" name="Oval 389">
              <a:extLst>
                <a:ext uri="{FF2B5EF4-FFF2-40B4-BE49-F238E27FC236}">
                  <a16:creationId xmlns:a16="http://schemas.microsoft.com/office/drawing/2014/main" id="{DDEC6EEA-544B-E0D8-ACE8-868A86ED02FE}"/>
                </a:ext>
              </a:extLst>
            </p:cNvPr>
            <p:cNvSpPr/>
            <p:nvPr/>
          </p:nvSpPr>
          <p:spPr>
            <a:xfrm>
              <a:off x="11518983" y="5936666"/>
              <a:ext cx="950613" cy="310775"/>
            </a:xfrm>
            <a:prstGeom prst="ellipse">
              <a:avLst/>
            </a:prstGeom>
            <a:noFill/>
            <a:ln w="12700" cap="flat">
              <a:solidFill>
                <a:schemeClr val="bg2">
                  <a:lumMod val="1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900" b="0" i="0" u="none" strike="noStrike" cap="none" spc="0" normalizeH="0" baseline="0" dirty="0">
                  <a:ln>
                    <a:noFill/>
                  </a:ln>
                  <a:solidFill>
                    <a:srgbClr val="000000"/>
                  </a:solidFill>
                  <a:effectLst/>
                  <a:uFillTx/>
                  <a:latin typeface="Source Sans Pro"/>
                  <a:ea typeface="Source Sans Pro"/>
                  <a:cs typeface="Source Sans Pro"/>
                  <a:sym typeface="Source Sans Pro"/>
                </a:rPr>
                <a:t>referenced</a:t>
              </a:r>
            </a:p>
          </p:txBody>
        </p:sp>
        <p:sp>
          <p:nvSpPr>
            <p:cNvPr id="391" name="Oval 390">
              <a:extLst>
                <a:ext uri="{FF2B5EF4-FFF2-40B4-BE49-F238E27FC236}">
                  <a16:creationId xmlns:a16="http://schemas.microsoft.com/office/drawing/2014/main" id="{28BC9809-1978-69DA-7BDC-8567594335E8}"/>
                </a:ext>
              </a:extLst>
            </p:cNvPr>
            <p:cNvSpPr/>
            <p:nvPr/>
          </p:nvSpPr>
          <p:spPr>
            <a:xfrm>
              <a:off x="11670781" y="6298055"/>
              <a:ext cx="628749" cy="310775"/>
            </a:xfrm>
            <a:prstGeom prst="ellipse">
              <a:avLst/>
            </a:prstGeom>
            <a:noFill/>
            <a:ln w="12700" cap="flat">
              <a:solidFill>
                <a:schemeClr val="bg2">
                  <a:lumMod val="1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lang="en-US" sz="900" b="0" dirty="0">
                  <a:solidFill>
                    <a:srgbClr val="000000"/>
                  </a:solidFill>
                </a:rPr>
                <a:t>closed</a:t>
              </a:r>
              <a:endParaRPr kumimoji="0" lang="en-US" sz="9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cxnSp>
          <p:nvCxnSpPr>
            <p:cNvPr id="393" name="Straight Connector 392">
              <a:extLst>
                <a:ext uri="{FF2B5EF4-FFF2-40B4-BE49-F238E27FC236}">
                  <a16:creationId xmlns:a16="http://schemas.microsoft.com/office/drawing/2014/main" id="{DDA76AE8-B483-9B34-77B0-387F71EE873F}"/>
                </a:ext>
              </a:extLst>
            </p:cNvPr>
            <p:cNvCxnSpPr>
              <a:cxnSpLocks/>
              <a:stCxn id="385" idx="6"/>
              <a:endCxn id="386" idx="2"/>
            </p:cNvCxnSpPr>
            <p:nvPr/>
          </p:nvCxnSpPr>
          <p:spPr>
            <a:xfrm flipV="1">
              <a:off x="10182367" y="5581514"/>
              <a:ext cx="223047" cy="342189"/>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396" name="Straight Connector 395">
              <a:extLst>
                <a:ext uri="{FF2B5EF4-FFF2-40B4-BE49-F238E27FC236}">
                  <a16:creationId xmlns:a16="http://schemas.microsoft.com/office/drawing/2014/main" id="{F9706E17-F1ED-90E6-6CFB-23FA7B482AF3}"/>
                </a:ext>
              </a:extLst>
            </p:cNvPr>
            <p:cNvCxnSpPr>
              <a:cxnSpLocks/>
              <a:stCxn id="385" idx="6"/>
              <a:endCxn id="388" idx="2"/>
            </p:cNvCxnSpPr>
            <p:nvPr/>
          </p:nvCxnSpPr>
          <p:spPr>
            <a:xfrm>
              <a:off x="10182367" y="5923703"/>
              <a:ext cx="232540" cy="748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399" name="Straight Connector 398">
              <a:extLst>
                <a:ext uri="{FF2B5EF4-FFF2-40B4-BE49-F238E27FC236}">
                  <a16:creationId xmlns:a16="http://schemas.microsoft.com/office/drawing/2014/main" id="{32BD75C1-F47D-87A8-29C0-F8ACDEF1D3B6}"/>
                </a:ext>
              </a:extLst>
            </p:cNvPr>
            <p:cNvCxnSpPr>
              <a:cxnSpLocks/>
              <a:stCxn id="385" idx="6"/>
              <a:endCxn id="389" idx="2"/>
            </p:cNvCxnSpPr>
            <p:nvPr/>
          </p:nvCxnSpPr>
          <p:spPr>
            <a:xfrm>
              <a:off x="10182367" y="5923703"/>
              <a:ext cx="210827" cy="359726"/>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402" name="Straight Connector 401">
              <a:extLst>
                <a:ext uri="{FF2B5EF4-FFF2-40B4-BE49-F238E27FC236}">
                  <a16:creationId xmlns:a16="http://schemas.microsoft.com/office/drawing/2014/main" id="{2B4B189D-C3E1-15BE-6F10-0326C485C78B}"/>
                </a:ext>
              </a:extLst>
            </p:cNvPr>
            <p:cNvCxnSpPr>
              <a:cxnSpLocks/>
              <a:stCxn id="389" idx="6"/>
              <a:endCxn id="390" idx="2"/>
            </p:cNvCxnSpPr>
            <p:nvPr/>
          </p:nvCxnSpPr>
          <p:spPr>
            <a:xfrm flipV="1">
              <a:off x="11311704" y="6092054"/>
              <a:ext cx="207279" cy="191375"/>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408" name="Straight Connector 407">
              <a:extLst>
                <a:ext uri="{FF2B5EF4-FFF2-40B4-BE49-F238E27FC236}">
                  <a16:creationId xmlns:a16="http://schemas.microsoft.com/office/drawing/2014/main" id="{5B0582C8-1842-689B-5D2B-03CC626A5FA6}"/>
                </a:ext>
              </a:extLst>
            </p:cNvPr>
            <p:cNvCxnSpPr>
              <a:cxnSpLocks/>
              <a:stCxn id="389" idx="6"/>
              <a:endCxn id="391" idx="2"/>
            </p:cNvCxnSpPr>
            <p:nvPr/>
          </p:nvCxnSpPr>
          <p:spPr>
            <a:xfrm>
              <a:off x="11311704" y="6283429"/>
              <a:ext cx="359077" cy="170014"/>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grpSp>
      <p:sp>
        <p:nvSpPr>
          <p:cNvPr id="412" name="TextBox 411">
            <a:extLst>
              <a:ext uri="{FF2B5EF4-FFF2-40B4-BE49-F238E27FC236}">
                <a16:creationId xmlns:a16="http://schemas.microsoft.com/office/drawing/2014/main" id="{7A578FF5-BDD6-BB65-7277-13117042B6F7}"/>
              </a:ext>
            </a:extLst>
          </p:cNvPr>
          <p:cNvSpPr txBox="1"/>
          <p:nvPr/>
        </p:nvSpPr>
        <p:spPr>
          <a:xfrm>
            <a:off x="9269209" y="4071028"/>
            <a:ext cx="3780981"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000" dirty="0">
                <a:solidFill>
                  <a:schemeClr val="bg2">
                    <a:lumMod val="10000"/>
                  </a:schemeClr>
                </a:solidFill>
              </a:rPr>
              <a:t>Petri Net </a:t>
            </a:r>
            <a:r>
              <a:rPr lang="en-US" sz="1000" b="0" dirty="0">
                <a:solidFill>
                  <a:schemeClr val="bg2">
                    <a:lumMod val="10000"/>
                  </a:schemeClr>
                </a:solidFill>
              </a:rPr>
              <a:t>(Model): </a:t>
            </a:r>
            <a:r>
              <a:rPr lang="en-US" sz="1000" b="0" dirty="0">
                <a:solidFill>
                  <a:schemeClr val="bg2">
                    <a:lumMod val="50000"/>
                  </a:schemeClr>
                </a:solidFill>
              </a:rPr>
              <a:t>Petri nets represents the git log as a system of states and transitions.</a:t>
            </a:r>
          </a:p>
        </p:txBody>
      </p:sp>
      <p:grpSp>
        <p:nvGrpSpPr>
          <p:cNvPr id="1094" name="Group 1093">
            <a:extLst>
              <a:ext uri="{FF2B5EF4-FFF2-40B4-BE49-F238E27FC236}">
                <a16:creationId xmlns:a16="http://schemas.microsoft.com/office/drawing/2014/main" id="{E2283DF0-8C46-D175-530C-12F46D4B3A1B}"/>
              </a:ext>
            </a:extLst>
          </p:cNvPr>
          <p:cNvGrpSpPr/>
          <p:nvPr/>
        </p:nvGrpSpPr>
        <p:grpSpPr>
          <a:xfrm>
            <a:off x="9271049" y="4954793"/>
            <a:ext cx="4226065" cy="918832"/>
            <a:chOff x="9266527" y="7604685"/>
            <a:chExt cx="4226065" cy="918832"/>
          </a:xfrm>
        </p:grpSpPr>
        <p:grpSp>
          <p:nvGrpSpPr>
            <p:cNvPr id="413" name="Group 412">
              <a:extLst>
                <a:ext uri="{FF2B5EF4-FFF2-40B4-BE49-F238E27FC236}">
                  <a16:creationId xmlns:a16="http://schemas.microsoft.com/office/drawing/2014/main" id="{6F786600-3FEB-FE48-67EF-B62456EC41CF}"/>
                </a:ext>
              </a:extLst>
            </p:cNvPr>
            <p:cNvGrpSpPr/>
            <p:nvPr/>
          </p:nvGrpSpPr>
          <p:grpSpPr>
            <a:xfrm>
              <a:off x="9266527" y="7821084"/>
              <a:ext cx="289141" cy="269906"/>
              <a:chOff x="9745615" y="3771521"/>
              <a:chExt cx="289141" cy="269906"/>
            </a:xfrm>
          </p:grpSpPr>
          <p:sp>
            <p:nvSpPr>
              <p:cNvPr id="414" name="Oval 413">
                <a:extLst>
                  <a:ext uri="{FF2B5EF4-FFF2-40B4-BE49-F238E27FC236}">
                    <a16:creationId xmlns:a16="http://schemas.microsoft.com/office/drawing/2014/main" id="{70F040D4-31A5-0959-428D-B77646587FEA}"/>
                  </a:ext>
                </a:extLst>
              </p:cNvPr>
              <p:cNvSpPr/>
              <p:nvPr/>
            </p:nvSpPr>
            <p:spPr>
              <a:xfrm>
                <a:off x="9745615" y="3771521"/>
                <a:ext cx="289141" cy="269906"/>
              </a:xfrm>
              <a:prstGeom prst="ellipse">
                <a:avLst/>
              </a:prstGeom>
              <a:noFill/>
              <a:ln w="12700" cap="flat">
                <a:solidFill>
                  <a:schemeClr val="bg2">
                    <a:lumMod val="1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a:ln>
                    <a:noFill/>
                  </a:ln>
                  <a:solidFill>
                    <a:srgbClr val="000000"/>
                  </a:solidFill>
                  <a:effectLst/>
                  <a:uFillTx/>
                  <a:latin typeface="Source Sans Pro"/>
                  <a:ea typeface="Source Sans Pro"/>
                  <a:cs typeface="Source Sans Pro"/>
                  <a:sym typeface="Source Sans Pro"/>
                </a:endParaRPr>
              </a:p>
            </p:txBody>
          </p:sp>
          <p:sp>
            <p:nvSpPr>
              <p:cNvPr id="415" name="Oval 414">
                <a:extLst>
                  <a:ext uri="{FF2B5EF4-FFF2-40B4-BE49-F238E27FC236}">
                    <a16:creationId xmlns:a16="http://schemas.microsoft.com/office/drawing/2014/main" id="{DC002CB0-E433-A665-70C4-2766B5538BFC}"/>
                  </a:ext>
                </a:extLst>
              </p:cNvPr>
              <p:cNvSpPr/>
              <p:nvPr/>
            </p:nvSpPr>
            <p:spPr>
              <a:xfrm>
                <a:off x="9858070" y="3879211"/>
                <a:ext cx="68391" cy="61119"/>
              </a:xfrm>
              <a:prstGeom prst="ellipse">
                <a:avLst/>
              </a:prstGeom>
              <a:solidFill>
                <a:schemeClr val="bg2">
                  <a:lumMod val="1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a:ln>
                    <a:noFill/>
                  </a:ln>
                  <a:solidFill>
                    <a:srgbClr val="000000"/>
                  </a:solidFill>
                  <a:effectLst/>
                  <a:uFillTx/>
                  <a:latin typeface="Source Sans Pro"/>
                  <a:ea typeface="Source Sans Pro"/>
                  <a:cs typeface="Source Sans Pro"/>
                  <a:sym typeface="Source Sans Pro"/>
                </a:endParaRPr>
              </a:p>
            </p:txBody>
          </p:sp>
        </p:grpSp>
        <p:cxnSp>
          <p:nvCxnSpPr>
            <p:cNvPr id="416" name="Straight Arrow Connector 415">
              <a:extLst>
                <a:ext uri="{FF2B5EF4-FFF2-40B4-BE49-F238E27FC236}">
                  <a16:creationId xmlns:a16="http://schemas.microsoft.com/office/drawing/2014/main" id="{39A8F0A2-D463-4A52-2F99-DF8484B72C2E}"/>
                </a:ext>
              </a:extLst>
            </p:cNvPr>
            <p:cNvCxnSpPr>
              <a:cxnSpLocks/>
              <a:stCxn id="414" idx="6"/>
            </p:cNvCxnSpPr>
            <p:nvPr/>
          </p:nvCxnSpPr>
          <p:spPr>
            <a:xfrm>
              <a:off x="9555668" y="7956037"/>
              <a:ext cx="1591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9" name="Rectangle 418">
              <a:extLst>
                <a:ext uri="{FF2B5EF4-FFF2-40B4-BE49-F238E27FC236}">
                  <a16:creationId xmlns:a16="http://schemas.microsoft.com/office/drawing/2014/main" id="{6FEBE9EE-4A94-4AD2-7E04-FDF701D035BA}"/>
                </a:ext>
              </a:extLst>
            </p:cNvPr>
            <p:cNvSpPr/>
            <p:nvPr/>
          </p:nvSpPr>
          <p:spPr>
            <a:xfrm>
              <a:off x="9719089" y="7849412"/>
              <a:ext cx="599646" cy="221005"/>
            </a:xfrm>
            <a:prstGeom prst="rect">
              <a:avLst/>
            </a:prstGeom>
            <a:noFill/>
            <a:ln w="12700" cap="flat">
              <a:solidFill>
                <a:schemeClr val="bg2">
                  <a:lumMod val="1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900" b="0" i="0" u="none" strike="noStrike" cap="none" spc="0" normalizeH="0" baseline="0" dirty="0">
                  <a:ln>
                    <a:noFill/>
                  </a:ln>
                  <a:solidFill>
                    <a:srgbClr val="000000"/>
                  </a:solidFill>
                  <a:effectLst/>
                  <a:uFillTx/>
                  <a:latin typeface="Source Sans Pro"/>
                  <a:ea typeface="Source Sans Pro"/>
                  <a:cs typeface="Source Sans Pro"/>
                  <a:sym typeface="Source Sans Pro"/>
                </a:rPr>
                <a:t>assigned</a:t>
              </a:r>
            </a:p>
          </p:txBody>
        </p:sp>
        <p:sp>
          <p:nvSpPr>
            <p:cNvPr id="420" name="Oval 419">
              <a:extLst>
                <a:ext uri="{FF2B5EF4-FFF2-40B4-BE49-F238E27FC236}">
                  <a16:creationId xmlns:a16="http://schemas.microsoft.com/office/drawing/2014/main" id="{0705594F-1592-B7E9-ECB0-8809F8EA4819}"/>
                </a:ext>
              </a:extLst>
            </p:cNvPr>
            <p:cNvSpPr/>
            <p:nvPr/>
          </p:nvSpPr>
          <p:spPr>
            <a:xfrm>
              <a:off x="10479061" y="7843439"/>
              <a:ext cx="289141" cy="269906"/>
            </a:xfrm>
            <a:prstGeom prst="ellipse">
              <a:avLst/>
            </a:prstGeom>
            <a:noFill/>
            <a:ln w="12700" cap="flat">
              <a:solidFill>
                <a:schemeClr val="bg2">
                  <a:lumMod val="1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a:ln>
                  <a:noFill/>
                </a:ln>
                <a:solidFill>
                  <a:srgbClr val="000000"/>
                </a:solidFill>
                <a:effectLst/>
                <a:uFillTx/>
                <a:latin typeface="Source Sans Pro"/>
                <a:ea typeface="Source Sans Pro"/>
                <a:cs typeface="Source Sans Pro"/>
                <a:sym typeface="Source Sans Pro"/>
              </a:endParaRPr>
            </a:p>
          </p:txBody>
        </p:sp>
        <p:cxnSp>
          <p:nvCxnSpPr>
            <p:cNvPr id="422" name="Straight Arrow Connector 421">
              <a:extLst>
                <a:ext uri="{FF2B5EF4-FFF2-40B4-BE49-F238E27FC236}">
                  <a16:creationId xmlns:a16="http://schemas.microsoft.com/office/drawing/2014/main" id="{5C01D801-F510-37F4-1987-6CCE84918C9E}"/>
                </a:ext>
              </a:extLst>
            </p:cNvPr>
            <p:cNvCxnSpPr>
              <a:cxnSpLocks/>
            </p:cNvCxnSpPr>
            <p:nvPr/>
          </p:nvCxnSpPr>
          <p:spPr>
            <a:xfrm>
              <a:off x="10319960" y="7970933"/>
              <a:ext cx="1591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3" name="Straight Arrow Connector 422">
              <a:extLst>
                <a:ext uri="{FF2B5EF4-FFF2-40B4-BE49-F238E27FC236}">
                  <a16:creationId xmlns:a16="http://schemas.microsoft.com/office/drawing/2014/main" id="{47022E6B-BDFF-35BF-0B1F-FBD4F9C5464D}"/>
                </a:ext>
              </a:extLst>
            </p:cNvPr>
            <p:cNvCxnSpPr>
              <a:cxnSpLocks/>
            </p:cNvCxnSpPr>
            <p:nvPr/>
          </p:nvCxnSpPr>
          <p:spPr>
            <a:xfrm>
              <a:off x="10774868" y="7965204"/>
              <a:ext cx="1591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4" name="Rectangle 423">
              <a:extLst>
                <a:ext uri="{FF2B5EF4-FFF2-40B4-BE49-F238E27FC236}">
                  <a16:creationId xmlns:a16="http://schemas.microsoft.com/office/drawing/2014/main" id="{452DC368-E793-6F15-2C78-F60CB1C509C4}"/>
                </a:ext>
              </a:extLst>
            </p:cNvPr>
            <p:cNvSpPr/>
            <p:nvPr/>
          </p:nvSpPr>
          <p:spPr>
            <a:xfrm>
              <a:off x="10928061" y="7857514"/>
              <a:ext cx="599646" cy="221005"/>
            </a:xfrm>
            <a:prstGeom prst="rect">
              <a:avLst/>
            </a:prstGeom>
            <a:noFill/>
            <a:ln w="12700" cap="flat">
              <a:solidFill>
                <a:schemeClr val="bg2">
                  <a:lumMod val="1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900" b="0" i="0" u="none" strike="noStrike" cap="none" spc="0" normalizeH="0" baseline="0" dirty="0">
                  <a:ln>
                    <a:noFill/>
                  </a:ln>
                  <a:solidFill>
                    <a:srgbClr val="000000"/>
                  </a:solidFill>
                  <a:effectLst/>
                  <a:uFillTx/>
                  <a:latin typeface="Source Sans Pro"/>
                  <a:ea typeface="Source Sans Pro"/>
                  <a:cs typeface="Source Sans Pro"/>
                  <a:sym typeface="Source Sans Pro"/>
                </a:rPr>
                <a:t>labeled</a:t>
              </a:r>
            </a:p>
          </p:txBody>
        </p:sp>
        <p:cxnSp>
          <p:nvCxnSpPr>
            <p:cNvPr id="425" name="Straight Arrow Connector 424">
              <a:extLst>
                <a:ext uri="{FF2B5EF4-FFF2-40B4-BE49-F238E27FC236}">
                  <a16:creationId xmlns:a16="http://schemas.microsoft.com/office/drawing/2014/main" id="{BB4A5A67-ADB1-6BB9-F256-CCBC6DB54E8E}"/>
                </a:ext>
              </a:extLst>
            </p:cNvPr>
            <p:cNvCxnSpPr>
              <a:cxnSpLocks/>
            </p:cNvCxnSpPr>
            <p:nvPr/>
          </p:nvCxnSpPr>
          <p:spPr>
            <a:xfrm>
              <a:off x="11527707" y="7966350"/>
              <a:ext cx="174032" cy="877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7" name="Rectangle 426">
              <a:extLst>
                <a:ext uri="{FF2B5EF4-FFF2-40B4-BE49-F238E27FC236}">
                  <a16:creationId xmlns:a16="http://schemas.microsoft.com/office/drawing/2014/main" id="{40608C9C-3E5C-7108-91F6-22E1A53BAF5D}"/>
                </a:ext>
              </a:extLst>
            </p:cNvPr>
            <p:cNvSpPr/>
            <p:nvPr/>
          </p:nvSpPr>
          <p:spPr>
            <a:xfrm>
              <a:off x="11704061" y="7929623"/>
              <a:ext cx="673360" cy="221005"/>
            </a:xfrm>
            <a:prstGeom prst="rect">
              <a:avLst/>
            </a:prstGeom>
            <a:noFill/>
            <a:ln w="12700" cap="flat">
              <a:solidFill>
                <a:schemeClr val="bg2">
                  <a:lumMod val="1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900" b="0" i="0" u="none" strike="noStrike" cap="none" spc="0" normalizeH="0" baseline="0" dirty="0">
                  <a:ln>
                    <a:noFill/>
                  </a:ln>
                  <a:solidFill>
                    <a:srgbClr val="000000"/>
                  </a:solidFill>
                  <a:effectLst/>
                  <a:uFillTx/>
                  <a:latin typeface="Source Sans Pro"/>
                  <a:ea typeface="Source Sans Pro"/>
                  <a:cs typeface="Source Sans Pro"/>
                  <a:sym typeface="Source Sans Pro"/>
                </a:rPr>
                <a:t>referenced</a:t>
              </a:r>
            </a:p>
          </p:txBody>
        </p:sp>
        <p:cxnSp>
          <p:nvCxnSpPr>
            <p:cNvPr id="430" name="Straight Arrow Connector 429">
              <a:extLst>
                <a:ext uri="{FF2B5EF4-FFF2-40B4-BE49-F238E27FC236}">
                  <a16:creationId xmlns:a16="http://schemas.microsoft.com/office/drawing/2014/main" id="{87EAE885-16EA-B974-2B5F-09EC69A52DB7}"/>
                </a:ext>
              </a:extLst>
            </p:cNvPr>
            <p:cNvCxnSpPr>
              <a:cxnSpLocks/>
            </p:cNvCxnSpPr>
            <p:nvPr/>
          </p:nvCxnSpPr>
          <p:spPr>
            <a:xfrm>
              <a:off x="12384808" y="8040126"/>
              <a:ext cx="1591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1" name="Oval 430">
              <a:extLst>
                <a:ext uri="{FF2B5EF4-FFF2-40B4-BE49-F238E27FC236}">
                  <a16:creationId xmlns:a16="http://schemas.microsoft.com/office/drawing/2014/main" id="{8A9B0DD7-B882-129D-745E-D06151449B23}"/>
                </a:ext>
              </a:extLst>
            </p:cNvPr>
            <p:cNvSpPr/>
            <p:nvPr/>
          </p:nvSpPr>
          <p:spPr>
            <a:xfrm>
              <a:off x="12533803" y="7899702"/>
              <a:ext cx="289141" cy="269906"/>
            </a:xfrm>
            <a:prstGeom prst="ellipse">
              <a:avLst/>
            </a:prstGeom>
            <a:noFill/>
            <a:ln w="12700" cap="flat">
              <a:solidFill>
                <a:schemeClr val="bg2">
                  <a:lumMod val="1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a:ln>
                  <a:noFill/>
                </a:ln>
                <a:solidFill>
                  <a:srgbClr val="000000"/>
                </a:solidFill>
                <a:effectLst/>
                <a:uFillTx/>
                <a:latin typeface="Source Sans Pro"/>
                <a:ea typeface="Source Sans Pro"/>
                <a:cs typeface="Source Sans Pro"/>
                <a:sym typeface="Source Sans Pro"/>
              </a:endParaRPr>
            </a:p>
          </p:txBody>
        </p:sp>
        <p:sp>
          <p:nvSpPr>
            <p:cNvPr id="432" name="Rectangle 431">
              <a:extLst>
                <a:ext uri="{FF2B5EF4-FFF2-40B4-BE49-F238E27FC236}">
                  <a16:creationId xmlns:a16="http://schemas.microsoft.com/office/drawing/2014/main" id="{10605F91-BD72-F8B6-E5C3-502E112F87BC}"/>
                </a:ext>
              </a:extLst>
            </p:cNvPr>
            <p:cNvSpPr/>
            <p:nvPr/>
          </p:nvSpPr>
          <p:spPr>
            <a:xfrm>
              <a:off x="12819232" y="7604685"/>
              <a:ext cx="673360" cy="221005"/>
            </a:xfrm>
            <a:prstGeom prst="rect">
              <a:avLst/>
            </a:prstGeom>
            <a:noFill/>
            <a:ln w="12700" cap="flat">
              <a:solidFill>
                <a:schemeClr val="bg2">
                  <a:lumMod val="1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900" b="0" i="0" u="none" strike="noStrike" cap="none" spc="0" normalizeH="0" baseline="0" dirty="0">
                  <a:ln>
                    <a:noFill/>
                  </a:ln>
                  <a:solidFill>
                    <a:srgbClr val="000000"/>
                  </a:solidFill>
                  <a:effectLst/>
                  <a:uFillTx/>
                  <a:latin typeface="Source Sans Pro"/>
                  <a:ea typeface="Source Sans Pro"/>
                  <a:cs typeface="Source Sans Pro"/>
                  <a:sym typeface="Source Sans Pro"/>
                </a:rPr>
                <a:t>closed</a:t>
              </a:r>
            </a:p>
          </p:txBody>
        </p:sp>
        <p:cxnSp>
          <p:nvCxnSpPr>
            <p:cNvPr id="435" name="Straight Arrow Connector 434">
              <a:extLst>
                <a:ext uri="{FF2B5EF4-FFF2-40B4-BE49-F238E27FC236}">
                  <a16:creationId xmlns:a16="http://schemas.microsoft.com/office/drawing/2014/main" id="{9EDFE86F-7CFD-DFF8-A3A0-CB493AD96410}"/>
                </a:ext>
              </a:extLst>
            </p:cNvPr>
            <p:cNvCxnSpPr>
              <a:cxnSpLocks/>
              <a:endCxn id="432" idx="2"/>
            </p:cNvCxnSpPr>
            <p:nvPr/>
          </p:nvCxnSpPr>
          <p:spPr>
            <a:xfrm flipV="1">
              <a:off x="12726551" y="7825690"/>
              <a:ext cx="429361" cy="773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9" name="Straight Arrow Connector 438">
              <a:extLst>
                <a:ext uri="{FF2B5EF4-FFF2-40B4-BE49-F238E27FC236}">
                  <a16:creationId xmlns:a16="http://schemas.microsoft.com/office/drawing/2014/main" id="{3C3D9A47-0659-DF81-61F6-11701C6F6A5E}"/>
                </a:ext>
              </a:extLst>
            </p:cNvPr>
            <p:cNvCxnSpPr>
              <a:cxnSpLocks/>
              <a:endCxn id="431" idx="0"/>
            </p:cNvCxnSpPr>
            <p:nvPr/>
          </p:nvCxnSpPr>
          <p:spPr>
            <a:xfrm flipH="1">
              <a:off x="12678374" y="7713916"/>
              <a:ext cx="140858" cy="1857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1" name="Straight Arrow Connector 440">
              <a:extLst>
                <a:ext uri="{FF2B5EF4-FFF2-40B4-BE49-F238E27FC236}">
                  <a16:creationId xmlns:a16="http://schemas.microsoft.com/office/drawing/2014/main" id="{E0F43794-1AEC-6CC8-A6A6-CB41C260185E}"/>
                </a:ext>
              </a:extLst>
            </p:cNvPr>
            <p:cNvCxnSpPr>
              <a:cxnSpLocks/>
            </p:cNvCxnSpPr>
            <p:nvPr/>
          </p:nvCxnSpPr>
          <p:spPr>
            <a:xfrm>
              <a:off x="12819232" y="8028105"/>
              <a:ext cx="21792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3" name="Rectangle 442">
              <a:extLst>
                <a:ext uri="{FF2B5EF4-FFF2-40B4-BE49-F238E27FC236}">
                  <a16:creationId xmlns:a16="http://schemas.microsoft.com/office/drawing/2014/main" id="{D72F0E74-5C89-6708-3EDC-31B562C7A5EA}"/>
                </a:ext>
              </a:extLst>
            </p:cNvPr>
            <p:cNvSpPr/>
            <p:nvPr/>
          </p:nvSpPr>
          <p:spPr>
            <a:xfrm>
              <a:off x="13034634" y="7982024"/>
              <a:ext cx="308199" cy="101155"/>
            </a:xfrm>
            <a:prstGeom prst="rect">
              <a:avLst/>
            </a:prstGeom>
            <a:solidFill>
              <a:schemeClr val="bg2">
                <a:lumMod val="10000"/>
              </a:schemeClr>
            </a:solidFill>
            <a:ln w="12700" cap="flat">
              <a:solidFill>
                <a:schemeClr val="bg2">
                  <a:lumMod val="1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US" sz="9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grpSp>
          <p:nvGrpSpPr>
            <p:cNvPr id="444" name="Group 443">
              <a:extLst>
                <a:ext uri="{FF2B5EF4-FFF2-40B4-BE49-F238E27FC236}">
                  <a16:creationId xmlns:a16="http://schemas.microsoft.com/office/drawing/2014/main" id="{A9B59A01-FA2D-489A-0D0B-5935B07B8881}"/>
                </a:ext>
              </a:extLst>
            </p:cNvPr>
            <p:cNvGrpSpPr/>
            <p:nvPr/>
          </p:nvGrpSpPr>
          <p:grpSpPr>
            <a:xfrm>
              <a:off x="13086742" y="8253611"/>
              <a:ext cx="289141" cy="269906"/>
              <a:chOff x="12631128" y="4097093"/>
              <a:chExt cx="289141" cy="269906"/>
            </a:xfrm>
          </p:grpSpPr>
          <p:sp>
            <p:nvSpPr>
              <p:cNvPr id="445" name="Oval 444">
                <a:extLst>
                  <a:ext uri="{FF2B5EF4-FFF2-40B4-BE49-F238E27FC236}">
                    <a16:creationId xmlns:a16="http://schemas.microsoft.com/office/drawing/2014/main" id="{F6979DA1-0B4A-F36B-343F-D73CB2211B10}"/>
                  </a:ext>
                </a:extLst>
              </p:cNvPr>
              <p:cNvSpPr/>
              <p:nvPr/>
            </p:nvSpPr>
            <p:spPr>
              <a:xfrm>
                <a:off x="12631128" y="4097093"/>
                <a:ext cx="289141" cy="269906"/>
              </a:xfrm>
              <a:prstGeom prst="ellipse">
                <a:avLst/>
              </a:prstGeom>
              <a:noFill/>
              <a:ln w="12700" cap="flat">
                <a:solidFill>
                  <a:schemeClr val="bg2">
                    <a:lumMod val="1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a:ln>
                    <a:noFill/>
                  </a:ln>
                  <a:solidFill>
                    <a:srgbClr val="000000"/>
                  </a:solidFill>
                  <a:effectLst/>
                  <a:uFillTx/>
                  <a:latin typeface="Source Sans Pro"/>
                  <a:ea typeface="Source Sans Pro"/>
                  <a:cs typeface="Source Sans Pro"/>
                  <a:sym typeface="Source Sans Pro"/>
                </a:endParaRPr>
              </a:p>
            </p:txBody>
          </p:sp>
          <p:sp>
            <p:nvSpPr>
              <p:cNvPr id="446" name="Oval 445">
                <a:extLst>
                  <a:ext uri="{FF2B5EF4-FFF2-40B4-BE49-F238E27FC236}">
                    <a16:creationId xmlns:a16="http://schemas.microsoft.com/office/drawing/2014/main" id="{90B70F64-A83B-F244-0D89-4DE96E745BAB}"/>
                  </a:ext>
                </a:extLst>
              </p:cNvPr>
              <p:cNvSpPr/>
              <p:nvPr/>
            </p:nvSpPr>
            <p:spPr>
              <a:xfrm>
                <a:off x="12659034" y="4121824"/>
                <a:ext cx="233330" cy="217808"/>
              </a:xfrm>
              <a:prstGeom prst="ellipse">
                <a:avLst/>
              </a:prstGeom>
              <a:noFill/>
              <a:ln w="12700" cap="flat">
                <a:solidFill>
                  <a:schemeClr val="bg2">
                    <a:lumMod val="1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a:ln>
                    <a:noFill/>
                  </a:ln>
                  <a:solidFill>
                    <a:srgbClr val="000000"/>
                  </a:solidFill>
                  <a:effectLst/>
                  <a:uFillTx/>
                  <a:latin typeface="Source Sans Pro"/>
                  <a:ea typeface="Source Sans Pro"/>
                  <a:cs typeface="Source Sans Pro"/>
                  <a:sym typeface="Source Sans Pro"/>
                </a:endParaRPr>
              </a:p>
            </p:txBody>
          </p:sp>
          <p:sp>
            <p:nvSpPr>
              <p:cNvPr id="447" name="Rectangle 446">
                <a:extLst>
                  <a:ext uri="{FF2B5EF4-FFF2-40B4-BE49-F238E27FC236}">
                    <a16:creationId xmlns:a16="http://schemas.microsoft.com/office/drawing/2014/main" id="{85C8FBD8-DCB0-A32B-BE17-CD7CCA6FD68A}"/>
                  </a:ext>
                </a:extLst>
              </p:cNvPr>
              <p:cNvSpPr/>
              <p:nvPr/>
            </p:nvSpPr>
            <p:spPr>
              <a:xfrm>
                <a:off x="12731887" y="4187729"/>
                <a:ext cx="87623" cy="87623"/>
              </a:xfrm>
              <a:prstGeom prst="rect">
                <a:avLst/>
              </a:prstGeom>
              <a:solidFill>
                <a:schemeClr val="bg2">
                  <a:lumMod val="1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a:ln>
                    <a:noFill/>
                  </a:ln>
                  <a:solidFill>
                    <a:srgbClr val="000000"/>
                  </a:solidFill>
                  <a:effectLst/>
                  <a:uFillTx/>
                  <a:latin typeface="Source Sans Pro"/>
                  <a:ea typeface="Source Sans Pro"/>
                  <a:cs typeface="Source Sans Pro"/>
                  <a:sym typeface="Source Sans Pro"/>
                </a:endParaRPr>
              </a:p>
            </p:txBody>
          </p:sp>
        </p:grpSp>
        <p:cxnSp>
          <p:nvCxnSpPr>
            <p:cNvPr id="1092" name="Curved Connector 1091">
              <a:extLst>
                <a:ext uri="{FF2B5EF4-FFF2-40B4-BE49-F238E27FC236}">
                  <a16:creationId xmlns:a16="http://schemas.microsoft.com/office/drawing/2014/main" id="{AEF2641E-809F-195C-0B2C-F043A73363F5}"/>
                </a:ext>
              </a:extLst>
            </p:cNvPr>
            <p:cNvCxnSpPr>
              <a:cxnSpLocks/>
              <a:stCxn id="443" idx="3"/>
              <a:endCxn id="445" idx="6"/>
            </p:cNvCxnSpPr>
            <p:nvPr/>
          </p:nvCxnSpPr>
          <p:spPr>
            <a:xfrm>
              <a:off x="13342833" y="8032602"/>
              <a:ext cx="33050" cy="355962"/>
            </a:xfrm>
            <a:prstGeom prst="curvedConnector3">
              <a:avLst>
                <a:gd name="adj1" fmla="val 791679"/>
              </a:avLst>
            </a:prstGeom>
            <a:ln>
              <a:tailEnd type="triangle"/>
            </a:ln>
          </p:spPr>
          <p:style>
            <a:lnRef idx="1">
              <a:schemeClr val="dk1"/>
            </a:lnRef>
            <a:fillRef idx="0">
              <a:schemeClr val="dk1"/>
            </a:fillRef>
            <a:effectRef idx="0">
              <a:schemeClr val="dk1"/>
            </a:effectRef>
            <a:fontRef idx="minor">
              <a:schemeClr val="tx1"/>
            </a:fontRef>
          </p:style>
        </p:cxnSp>
      </p:grpSp>
      <p:sp>
        <p:nvSpPr>
          <p:cNvPr id="34" name="TextBox 33">
            <a:extLst>
              <a:ext uri="{FF2B5EF4-FFF2-40B4-BE49-F238E27FC236}">
                <a16:creationId xmlns:a16="http://schemas.microsoft.com/office/drawing/2014/main" id="{8CC6D56B-3FED-40FE-552B-317022F162B4}"/>
              </a:ext>
            </a:extLst>
          </p:cNvPr>
          <p:cNvSpPr txBox="1"/>
          <p:nvPr/>
        </p:nvSpPr>
        <p:spPr>
          <a:xfrm>
            <a:off x="1253104" y="4038480"/>
            <a:ext cx="1008319" cy="2127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ctr" defTabSz="584200" rtl="0" fontAlgn="auto" latinLnBrk="0" hangingPunct="0">
              <a:lnSpc>
                <a:spcPct val="100000"/>
              </a:lnSpc>
              <a:spcBef>
                <a:spcPts val="200"/>
              </a:spcBef>
              <a:spcAft>
                <a:spcPts val="0"/>
              </a:spcAft>
              <a:buClrTx/>
              <a:buSzTx/>
              <a:buFontTx/>
              <a:buNone/>
              <a:tabLst/>
            </a:pPr>
            <a:r>
              <a:rPr lang="en-US" sz="500" dirty="0">
                <a:solidFill>
                  <a:schemeClr val="accent4">
                    <a:lumMod val="60000"/>
                    <a:lumOff val="40000"/>
                  </a:schemeClr>
                </a:solidFill>
              </a:rPr>
              <a:t>execs/</a:t>
            </a:r>
            <a:r>
              <a:rPr lang="en-US" sz="500" dirty="0" err="1">
                <a:solidFill>
                  <a:schemeClr val="accent4">
                    <a:lumMod val="60000"/>
                    <a:lumOff val="40000"/>
                  </a:schemeClr>
                </a:solidFill>
              </a:rPr>
              <a:t>ghevents.R</a:t>
            </a:r>
            <a:r>
              <a:rPr lang="en-US" sz="500" dirty="0">
                <a:solidFill>
                  <a:schemeClr val="accent4">
                    <a:lumMod val="60000"/>
                    <a:lumOff val="40000"/>
                  </a:schemeClr>
                </a:solidFill>
              </a:rPr>
              <a:t> parse</a:t>
            </a:r>
          </a:p>
        </p:txBody>
      </p:sp>
      <p:cxnSp>
        <p:nvCxnSpPr>
          <p:cNvPr id="37" name="Straight Arrow Connector 36">
            <a:extLst>
              <a:ext uri="{FF2B5EF4-FFF2-40B4-BE49-F238E27FC236}">
                <a16:creationId xmlns:a16="http://schemas.microsoft.com/office/drawing/2014/main" id="{B372A329-41F3-DE31-6A4B-DDB8157D93B8}"/>
              </a:ext>
            </a:extLst>
          </p:cNvPr>
          <p:cNvCxnSpPr>
            <a:cxnSpLocks/>
          </p:cNvCxnSpPr>
          <p:nvPr/>
        </p:nvCxnSpPr>
        <p:spPr>
          <a:xfrm flipH="1">
            <a:off x="1327242" y="4071478"/>
            <a:ext cx="964696" cy="0"/>
          </a:xfrm>
          <a:prstGeom prst="straightConnector1">
            <a:avLst/>
          </a:prstGeom>
          <a:ln w="12700">
            <a:tailEnd type="triangle"/>
          </a:ln>
          <a:effectLst>
            <a:outerShdw dist="25400" sx="1000" sy="1000" rotWithShape="0">
              <a:srgbClr val="000000"/>
            </a:outerShdw>
          </a:effectLst>
        </p:spPr>
        <p:style>
          <a:lnRef idx="2">
            <a:schemeClr val="dk1"/>
          </a:lnRef>
          <a:fillRef idx="0">
            <a:schemeClr val="dk1"/>
          </a:fillRef>
          <a:effectRef idx="1">
            <a:schemeClr val="dk1"/>
          </a:effectRef>
          <a:fontRef idx="minor">
            <a:schemeClr val="tx1"/>
          </a:fontRef>
        </p:style>
      </p:cxnSp>
      <p:sp>
        <p:nvSpPr>
          <p:cNvPr id="38" name="Rectangle 37">
            <a:extLst>
              <a:ext uri="{FF2B5EF4-FFF2-40B4-BE49-F238E27FC236}">
                <a16:creationId xmlns:a16="http://schemas.microsoft.com/office/drawing/2014/main" id="{638E7AC0-C6C6-7996-D465-24F03381CF9D}"/>
              </a:ext>
            </a:extLst>
          </p:cNvPr>
          <p:cNvSpPr/>
          <p:nvPr/>
        </p:nvSpPr>
        <p:spPr>
          <a:xfrm>
            <a:off x="2640296" y="3736015"/>
            <a:ext cx="746985" cy="430293"/>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lang="en-US" sz="2600" b="0" dirty="0">
                <a:ln w="0"/>
                <a:solidFill>
                  <a:schemeClr val="bg1"/>
                </a:solidFill>
                <a:effectLst>
                  <a:outerShdw blurRad="38100" dist="19050" dir="2700000" algn="tl" rotWithShape="0">
                    <a:schemeClr val="dk1">
                      <a:alpha val="40000"/>
                    </a:schemeClr>
                  </a:outerShdw>
                </a:effectLst>
              </a:rPr>
              <a:t>API</a:t>
            </a:r>
            <a:endParaRPr kumimoji="0" lang="en-US" sz="2600" b="0" i="0" u="none" strike="noStrike" normalizeH="0" baseline="0" dirty="0">
              <a:ln w="0"/>
              <a:solidFill>
                <a:schemeClr val="bg1"/>
              </a:solidFill>
              <a:effectLst>
                <a:outerShdw blurRad="38100" dist="19050" dir="2700000" algn="tl" rotWithShape="0">
                  <a:schemeClr val="dk1">
                    <a:alpha val="40000"/>
                  </a:schemeClr>
                </a:outerShdw>
              </a:effectLst>
              <a:uFillTx/>
              <a:latin typeface="Source Sans Pro"/>
              <a:ea typeface="Source Sans Pro"/>
              <a:cs typeface="Source Sans Pro"/>
              <a:sym typeface="Source Sans Pro"/>
            </a:endParaRPr>
          </a:p>
        </p:txBody>
      </p:sp>
      <p:sp>
        <p:nvSpPr>
          <p:cNvPr id="39" name="Thank you for making a new cheatsheet for R! These cheatsheets have an important job:">
            <a:extLst>
              <a:ext uri="{FF2B5EF4-FFF2-40B4-BE49-F238E27FC236}">
                <a16:creationId xmlns:a16="http://schemas.microsoft.com/office/drawing/2014/main" id="{1E04D5B0-BEC8-62F1-D586-42DA6DD58493}"/>
              </a:ext>
            </a:extLst>
          </p:cNvPr>
          <p:cNvSpPr txBox="1"/>
          <p:nvPr/>
        </p:nvSpPr>
        <p:spPr>
          <a:xfrm>
            <a:off x="209756" y="3516839"/>
            <a:ext cx="4264736" cy="432699"/>
          </a:xfrm>
          <a:prstGeom prst="rect">
            <a:avLst/>
          </a:prstGeom>
          <a:ln w="12700">
            <a:miter lim="400000"/>
          </a:ln>
          <a:extLst>
            <a:ext uri="{C572A759-6A51-4108-AA02-DFA0A04FC94B}">
              <ma14:wrappingTextBoxFlag xmlns:lc="http://schemas.openxmlformats.org/drawingml/2006/lockedCanvas" xmlns="" xmlns:m="http://schemas.openxmlformats.org/officeDocument/2006/math" xmlns:a14="http://schemas.microsoft.com/office/drawing/2010/main" xmlns:ma14="http://schemas.microsoft.com/office/mac/drawingml/2011/main" val="1"/>
            </a:ext>
          </a:extLst>
        </p:spPr>
        <p:txBody>
          <a:bodyPr lIns="0" tIns="0" rIns="0" bIns="0">
            <a:norm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1pPr>
            <a:lvl2pPr marL="0" marR="0" indent="228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2pPr>
            <a:lvl3pPr marL="0" marR="0" indent="457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3pPr>
            <a:lvl4pPr marL="0" marR="0" indent="685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4pPr>
            <a:lvl5pPr marL="0" marR="0" indent="9144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5pPr>
            <a:lvl6pPr marL="0" marR="0" indent="11430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6pPr>
            <a:lvl7pPr marL="0" marR="0" indent="1371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7pPr>
            <a:lvl8pPr marL="0" marR="0" indent="1600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8pPr>
            <a:lvl9pPr marL="0" marR="0" indent="1828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9pPr>
          </a:lstStyle>
          <a:p>
            <a:pPr>
              <a:lnSpc>
                <a:spcPct val="90000"/>
              </a:lnSpc>
              <a:spcBef>
                <a:spcPts val="0"/>
              </a:spcBef>
              <a:buClr>
                <a:schemeClr val="accent4">
                  <a:hueOff val="384618"/>
                  <a:satOff val="3869"/>
                  <a:lumOff val="5802"/>
                </a:schemeClr>
              </a:buClr>
              <a:defRPr b="0">
                <a:solidFill>
                  <a:srgbClr val="000000"/>
                </a:solidFill>
              </a:defRPr>
            </a:pPr>
            <a:endParaRPr lang="en-US" sz="1000" dirty="0">
              <a:latin typeface="Source Sans Pro" panose="020B0503030403020204" pitchFamily="34" charset="0"/>
              <a:ea typeface="Source Sans Pro" panose="020B0503030403020204" pitchFamily="34" charset="0"/>
            </a:endParaRPr>
          </a:p>
        </p:txBody>
      </p:sp>
      <p:sp>
        <p:nvSpPr>
          <p:cNvPr id="42" name="TextBox 41">
            <a:extLst>
              <a:ext uri="{FF2B5EF4-FFF2-40B4-BE49-F238E27FC236}">
                <a16:creationId xmlns:a16="http://schemas.microsoft.com/office/drawing/2014/main" id="{15D770CD-D36E-E338-A8C4-95B417518E2F}"/>
              </a:ext>
            </a:extLst>
          </p:cNvPr>
          <p:cNvSpPr txBox="1"/>
          <p:nvPr/>
        </p:nvSpPr>
        <p:spPr>
          <a:xfrm>
            <a:off x="3562493" y="4170703"/>
            <a:ext cx="1008319" cy="2589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ctr" defTabSz="584200" rtl="0" fontAlgn="auto" latinLnBrk="0" hangingPunct="0">
              <a:lnSpc>
                <a:spcPct val="100000"/>
              </a:lnSpc>
              <a:spcBef>
                <a:spcPts val="200"/>
              </a:spcBef>
              <a:spcAft>
                <a:spcPts val="0"/>
              </a:spcAft>
              <a:buClrTx/>
              <a:buSzTx/>
              <a:buFontTx/>
              <a:buNone/>
              <a:tabLst/>
            </a:pPr>
            <a:r>
              <a:rPr lang="en-US" sz="800" b="0" dirty="0" err="1">
                <a:solidFill>
                  <a:schemeClr val="bg2">
                    <a:lumMod val="10000"/>
                  </a:schemeClr>
                </a:solidFill>
              </a:rPr>
              <a:t>project_config.yml</a:t>
            </a:r>
            <a:endParaRPr lang="en-US" sz="800" b="0" dirty="0">
              <a:solidFill>
                <a:schemeClr val="bg2">
                  <a:lumMod val="10000"/>
                </a:schemeClr>
              </a:solidFill>
            </a:endParaRPr>
          </a:p>
        </p:txBody>
      </p:sp>
      <p:cxnSp>
        <p:nvCxnSpPr>
          <p:cNvPr id="43" name="Straight Arrow Connector 42">
            <a:extLst>
              <a:ext uri="{FF2B5EF4-FFF2-40B4-BE49-F238E27FC236}">
                <a16:creationId xmlns:a16="http://schemas.microsoft.com/office/drawing/2014/main" id="{35A48136-3671-DD69-A2B5-F0DE21316427}"/>
              </a:ext>
            </a:extLst>
          </p:cNvPr>
          <p:cNvCxnSpPr>
            <a:cxnSpLocks/>
          </p:cNvCxnSpPr>
          <p:nvPr/>
        </p:nvCxnSpPr>
        <p:spPr>
          <a:xfrm flipH="1" flipV="1">
            <a:off x="1324947" y="3828583"/>
            <a:ext cx="968478" cy="1379"/>
          </a:xfrm>
          <a:prstGeom prst="straightConnector1">
            <a:avLst/>
          </a:prstGeom>
          <a:ln w="12700">
            <a:tailEnd type="triangle"/>
          </a:ln>
          <a:effectLst>
            <a:outerShdw dist="25400" sx="1000" sy="1000" rotWithShape="0">
              <a:srgbClr val="000000"/>
            </a:outerShdw>
          </a:effectLst>
        </p:spPr>
        <p:style>
          <a:lnRef idx="2">
            <a:schemeClr val="dk1"/>
          </a:lnRef>
          <a:fillRef idx="0">
            <a:schemeClr val="dk1"/>
          </a:fillRef>
          <a:effectRef idx="1">
            <a:schemeClr val="dk1"/>
          </a:effectRef>
          <a:fontRef idx="minor">
            <a:schemeClr val="tx1"/>
          </a:fontRef>
        </p:style>
      </p:cxnSp>
      <p:sp>
        <p:nvSpPr>
          <p:cNvPr id="44" name="TextBox 43">
            <a:extLst>
              <a:ext uri="{FF2B5EF4-FFF2-40B4-BE49-F238E27FC236}">
                <a16:creationId xmlns:a16="http://schemas.microsoft.com/office/drawing/2014/main" id="{10FC59E3-7B8A-0593-2306-06DC8635D0FC}"/>
              </a:ext>
            </a:extLst>
          </p:cNvPr>
          <p:cNvSpPr txBox="1"/>
          <p:nvPr/>
        </p:nvSpPr>
        <p:spPr>
          <a:xfrm>
            <a:off x="2140195" y="3480722"/>
            <a:ext cx="1008319" cy="2589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ctr" defTabSz="584200" rtl="0" fontAlgn="auto" latinLnBrk="0" hangingPunct="0">
              <a:lnSpc>
                <a:spcPct val="100000"/>
              </a:lnSpc>
              <a:spcBef>
                <a:spcPts val="200"/>
              </a:spcBef>
              <a:spcAft>
                <a:spcPts val="0"/>
              </a:spcAft>
              <a:buClrTx/>
              <a:buSzTx/>
              <a:buFontTx/>
              <a:buNone/>
              <a:tabLst/>
            </a:pPr>
            <a:r>
              <a:rPr lang="en-US" sz="800" u="sng" dirty="0" err="1">
                <a:solidFill>
                  <a:schemeClr val="bg2">
                    <a:lumMod val="10000"/>
                  </a:schemeClr>
                </a:solidFill>
              </a:rPr>
              <a:t>sailuh</a:t>
            </a:r>
            <a:r>
              <a:rPr lang="en-US" sz="800" u="sng" dirty="0">
                <a:solidFill>
                  <a:schemeClr val="bg2">
                    <a:lumMod val="10000"/>
                  </a:schemeClr>
                </a:solidFill>
              </a:rPr>
              <a:t>/</a:t>
            </a:r>
            <a:r>
              <a:rPr lang="en-US" sz="800" u="sng" dirty="0" err="1">
                <a:solidFill>
                  <a:schemeClr val="bg2">
                    <a:lumMod val="10000"/>
                  </a:schemeClr>
                </a:solidFill>
              </a:rPr>
              <a:t>kaiaulu</a:t>
            </a:r>
            <a:endParaRPr lang="en-US" sz="800" u="sng" dirty="0">
              <a:solidFill>
                <a:schemeClr val="bg2">
                  <a:lumMod val="10000"/>
                </a:schemeClr>
              </a:solidFill>
            </a:endParaRPr>
          </a:p>
        </p:txBody>
      </p:sp>
      <p:sp>
        <p:nvSpPr>
          <p:cNvPr id="45" name="TextBox 44">
            <a:extLst>
              <a:ext uri="{FF2B5EF4-FFF2-40B4-BE49-F238E27FC236}">
                <a16:creationId xmlns:a16="http://schemas.microsoft.com/office/drawing/2014/main" id="{5C6BA5DF-0865-FA66-A982-1190CFA6F35F}"/>
              </a:ext>
            </a:extLst>
          </p:cNvPr>
          <p:cNvSpPr txBox="1"/>
          <p:nvPr/>
        </p:nvSpPr>
        <p:spPr>
          <a:xfrm>
            <a:off x="2038153" y="4399956"/>
            <a:ext cx="1008319" cy="2589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ctr" defTabSz="584200" rtl="0" fontAlgn="auto" latinLnBrk="0" hangingPunct="0">
              <a:lnSpc>
                <a:spcPct val="100000"/>
              </a:lnSpc>
              <a:spcBef>
                <a:spcPts val="200"/>
              </a:spcBef>
              <a:spcAft>
                <a:spcPts val="0"/>
              </a:spcAft>
              <a:buClrTx/>
              <a:buSzTx/>
              <a:buFontTx/>
              <a:buNone/>
              <a:tabLst/>
            </a:pPr>
            <a:r>
              <a:rPr lang="en-US" sz="800" b="0" dirty="0">
                <a:solidFill>
                  <a:schemeClr val="bg2">
                    <a:lumMod val="10000"/>
                  </a:schemeClr>
                </a:solidFill>
              </a:rPr>
              <a:t>execs/</a:t>
            </a:r>
            <a:r>
              <a:rPr lang="en-US" sz="800" b="0" dirty="0" err="1">
                <a:solidFill>
                  <a:schemeClr val="bg2">
                    <a:lumMod val="10000"/>
                  </a:schemeClr>
                </a:solidFill>
              </a:rPr>
              <a:t>ghevents.R</a:t>
            </a:r>
            <a:endParaRPr lang="en-US" sz="800" b="0" dirty="0">
              <a:solidFill>
                <a:schemeClr val="bg2">
                  <a:lumMod val="10000"/>
                </a:schemeClr>
              </a:solidFill>
            </a:endParaRPr>
          </a:p>
        </p:txBody>
      </p:sp>
      <p:sp>
        <p:nvSpPr>
          <p:cNvPr id="48" name="TextBox 47">
            <a:extLst>
              <a:ext uri="{FF2B5EF4-FFF2-40B4-BE49-F238E27FC236}">
                <a16:creationId xmlns:a16="http://schemas.microsoft.com/office/drawing/2014/main" id="{1107393E-2B59-9CB8-24AF-E53AEFBF0974}"/>
              </a:ext>
            </a:extLst>
          </p:cNvPr>
          <p:cNvSpPr txBox="1"/>
          <p:nvPr/>
        </p:nvSpPr>
        <p:spPr>
          <a:xfrm>
            <a:off x="-195757" y="4236456"/>
            <a:ext cx="1008319" cy="3820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ctr" defTabSz="584200" rtl="0" fontAlgn="auto" latinLnBrk="0" hangingPunct="0">
              <a:lnSpc>
                <a:spcPct val="100000"/>
              </a:lnSpc>
              <a:spcBef>
                <a:spcPts val="200"/>
              </a:spcBef>
              <a:spcAft>
                <a:spcPts val="0"/>
              </a:spcAft>
              <a:buClrTx/>
              <a:buSzTx/>
              <a:buFontTx/>
              <a:buNone/>
              <a:tabLst/>
            </a:pPr>
            <a:r>
              <a:rPr lang="en-US" sz="800" b="0" dirty="0">
                <a:solidFill>
                  <a:schemeClr val="bg2">
                    <a:lumMod val="10000"/>
                  </a:schemeClr>
                </a:solidFill>
              </a:rPr>
              <a:t>Process Graph Notebook</a:t>
            </a:r>
          </a:p>
        </p:txBody>
      </p:sp>
      <p:pic>
        <p:nvPicPr>
          <p:cNvPr id="49" name="Graphic 48" descr="Document outline">
            <a:extLst>
              <a:ext uri="{FF2B5EF4-FFF2-40B4-BE49-F238E27FC236}">
                <a16:creationId xmlns:a16="http://schemas.microsoft.com/office/drawing/2014/main" id="{46BA5A4B-6F63-EAA9-1959-F0820D5C4E5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740053" y="3644225"/>
            <a:ext cx="587573" cy="587573"/>
          </a:xfrm>
          <a:prstGeom prst="rect">
            <a:avLst/>
          </a:prstGeom>
        </p:spPr>
      </p:pic>
      <p:cxnSp>
        <p:nvCxnSpPr>
          <p:cNvPr id="50" name="Straight Arrow Connector 49">
            <a:extLst>
              <a:ext uri="{FF2B5EF4-FFF2-40B4-BE49-F238E27FC236}">
                <a16:creationId xmlns:a16="http://schemas.microsoft.com/office/drawing/2014/main" id="{D61DCBB1-A4C7-0710-44F8-9D06442C298B}"/>
              </a:ext>
            </a:extLst>
          </p:cNvPr>
          <p:cNvCxnSpPr>
            <a:cxnSpLocks/>
          </p:cNvCxnSpPr>
          <p:nvPr/>
        </p:nvCxnSpPr>
        <p:spPr>
          <a:xfrm flipV="1">
            <a:off x="1135091" y="4172376"/>
            <a:ext cx="0" cy="305024"/>
          </a:xfrm>
          <a:prstGeom prst="straightConnector1">
            <a:avLst/>
          </a:prstGeom>
          <a:ln w="12700">
            <a:prstDash val="sysDot"/>
            <a:tailEnd type="triangle"/>
          </a:ln>
          <a:effectLst>
            <a:outerShdw blurRad="38100" dist="25400" sx="1000" sy="1000" rotWithShape="0">
              <a:srgbClr val="000000"/>
            </a:outerShdw>
          </a:effectLst>
        </p:spPr>
        <p:style>
          <a:lnRef idx="2">
            <a:schemeClr val="dk1"/>
          </a:lnRef>
          <a:fillRef idx="0">
            <a:schemeClr val="dk1"/>
          </a:fillRef>
          <a:effectRef idx="1">
            <a:schemeClr val="dk1"/>
          </a:effectRef>
          <a:fontRef idx="minor">
            <a:schemeClr val="tx1"/>
          </a:fontRef>
        </p:style>
      </p:cxnSp>
      <p:sp>
        <p:nvSpPr>
          <p:cNvPr id="51" name="TextBox 50">
            <a:extLst>
              <a:ext uri="{FF2B5EF4-FFF2-40B4-BE49-F238E27FC236}">
                <a16:creationId xmlns:a16="http://schemas.microsoft.com/office/drawing/2014/main" id="{DD9058AD-14E4-BAB8-E099-ED78D69B69A5}"/>
              </a:ext>
            </a:extLst>
          </p:cNvPr>
          <p:cNvSpPr txBox="1"/>
          <p:nvPr/>
        </p:nvSpPr>
        <p:spPr>
          <a:xfrm>
            <a:off x="1413164" y="3770626"/>
            <a:ext cx="671701" cy="28974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ctr" defTabSz="584200" rtl="0" fontAlgn="auto" latinLnBrk="0" hangingPunct="0">
              <a:lnSpc>
                <a:spcPct val="100000"/>
              </a:lnSpc>
              <a:spcBef>
                <a:spcPts val="200"/>
              </a:spcBef>
              <a:spcAft>
                <a:spcPts val="0"/>
              </a:spcAft>
              <a:buClrTx/>
              <a:buSzTx/>
              <a:buFontTx/>
              <a:buNone/>
              <a:tabLst/>
            </a:pPr>
            <a:r>
              <a:rPr lang="en-US" sz="500" dirty="0">
                <a:solidFill>
                  <a:schemeClr val="accent4">
                    <a:lumMod val="60000"/>
                    <a:lumOff val="40000"/>
                  </a:schemeClr>
                </a:solidFill>
              </a:rPr>
              <a:t>execs/</a:t>
            </a:r>
            <a:r>
              <a:rPr lang="en-US" sz="500" dirty="0" err="1">
                <a:solidFill>
                  <a:schemeClr val="accent4">
                    <a:lumMod val="60000"/>
                    <a:lumOff val="40000"/>
                  </a:schemeClr>
                </a:solidFill>
              </a:rPr>
              <a:t>ghevents.R</a:t>
            </a:r>
            <a:r>
              <a:rPr lang="en-US" sz="500" dirty="0">
                <a:solidFill>
                  <a:schemeClr val="accent4">
                    <a:lumMod val="60000"/>
                    <a:lumOff val="40000"/>
                  </a:schemeClr>
                </a:solidFill>
              </a:rPr>
              <a:t> download</a:t>
            </a:r>
          </a:p>
        </p:txBody>
      </p:sp>
      <p:sp>
        <p:nvSpPr>
          <p:cNvPr id="53" name="Rectangle 52">
            <a:extLst>
              <a:ext uri="{FF2B5EF4-FFF2-40B4-BE49-F238E27FC236}">
                <a16:creationId xmlns:a16="http://schemas.microsoft.com/office/drawing/2014/main" id="{89D79E0C-8F62-9B4E-ED38-EE5F4EC1A385}"/>
              </a:ext>
            </a:extLst>
          </p:cNvPr>
          <p:cNvSpPr/>
          <p:nvPr/>
        </p:nvSpPr>
        <p:spPr>
          <a:xfrm>
            <a:off x="2311591" y="3733323"/>
            <a:ext cx="419123" cy="430293"/>
          </a:xfrm>
          <a:prstGeom prst="rect">
            <a:avLst/>
          </a:prstGeom>
          <a:solidFill>
            <a:schemeClr val="accent2">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US" sz="2600" b="0" i="0" u="none" strike="noStrike" normalizeH="0" baseline="0" dirty="0">
              <a:ln w="0"/>
              <a:solidFill>
                <a:schemeClr val="bg1"/>
              </a:solidFill>
              <a:effectLst>
                <a:outerShdw blurRad="38100" dist="19050" dir="2700000" algn="tl" rotWithShape="0">
                  <a:schemeClr val="dk1">
                    <a:alpha val="40000"/>
                  </a:schemeClr>
                </a:outerShdw>
              </a:effectLst>
              <a:uFillTx/>
              <a:latin typeface="Source Sans Pro"/>
              <a:ea typeface="Source Sans Pro"/>
              <a:cs typeface="Source Sans Pro"/>
              <a:sym typeface="Source Sans Pro"/>
            </a:endParaRPr>
          </a:p>
        </p:txBody>
      </p:sp>
      <p:sp>
        <p:nvSpPr>
          <p:cNvPr id="54" name="Rectangle 53">
            <a:extLst>
              <a:ext uri="{FF2B5EF4-FFF2-40B4-BE49-F238E27FC236}">
                <a16:creationId xmlns:a16="http://schemas.microsoft.com/office/drawing/2014/main" id="{93012B3E-7DC5-B916-4D3A-9FA3231FEEB8}"/>
              </a:ext>
            </a:extLst>
          </p:cNvPr>
          <p:cNvSpPr/>
          <p:nvPr/>
        </p:nvSpPr>
        <p:spPr>
          <a:xfrm>
            <a:off x="221805" y="3732507"/>
            <a:ext cx="746985" cy="430293"/>
          </a:xfrm>
          <a:prstGeom prst="rect">
            <a:avLst/>
          </a:prstGeom>
          <a:solidFill>
            <a:schemeClr val="accent1">
              <a:lumMod val="60000"/>
              <a:lumOff val="4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lang="en-US" sz="2600" b="0" dirty="0">
                <a:ln w="0"/>
                <a:solidFill>
                  <a:schemeClr val="bg1"/>
                </a:solidFill>
                <a:effectLst>
                  <a:outerShdw blurRad="38100" dist="19050" dir="2700000" algn="tl" rotWithShape="0">
                    <a:schemeClr val="dk1">
                      <a:alpha val="40000"/>
                    </a:schemeClr>
                  </a:outerShdw>
                </a:effectLst>
              </a:rPr>
              <a:t>API</a:t>
            </a:r>
            <a:endParaRPr kumimoji="0" lang="en-US" sz="2600" b="0" i="0" u="none" strike="noStrike" normalizeH="0" baseline="0" dirty="0">
              <a:ln w="0"/>
              <a:solidFill>
                <a:schemeClr val="bg1"/>
              </a:solidFill>
              <a:effectLst>
                <a:outerShdw blurRad="38100" dist="19050" dir="2700000" algn="tl" rotWithShape="0">
                  <a:schemeClr val="dk1">
                    <a:alpha val="40000"/>
                  </a:schemeClr>
                </a:outerShdw>
              </a:effectLst>
              <a:uFillTx/>
              <a:latin typeface="Source Sans Pro"/>
              <a:ea typeface="Source Sans Pro"/>
              <a:cs typeface="Source Sans Pro"/>
              <a:sym typeface="Source Sans Pro"/>
            </a:endParaRPr>
          </a:p>
        </p:txBody>
      </p:sp>
      <p:sp>
        <p:nvSpPr>
          <p:cNvPr id="55" name="Rectangle 54">
            <a:extLst>
              <a:ext uri="{FF2B5EF4-FFF2-40B4-BE49-F238E27FC236}">
                <a16:creationId xmlns:a16="http://schemas.microsoft.com/office/drawing/2014/main" id="{F584A6FA-0347-31D4-AD93-112AA1BA96C6}"/>
              </a:ext>
            </a:extLst>
          </p:cNvPr>
          <p:cNvSpPr/>
          <p:nvPr/>
        </p:nvSpPr>
        <p:spPr>
          <a:xfrm>
            <a:off x="925530" y="3732543"/>
            <a:ext cx="419123" cy="430293"/>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US" sz="2600" b="0" i="0" u="none" strike="noStrike" normalizeH="0" baseline="0" dirty="0">
              <a:ln w="0"/>
              <a:solidFill>
                <a:schemeClr val="bg1"/>
              </a:solidFill>
              <a:effectLst>
                <a:outerShdw blurRad="38100" dist="19050" dir="2700000" algn="tl" rotWithShape="0">
                  <a:schemeClr val="dk1">
                    <a:alpha val="40000"/>
                  </a:schemeClr>
                </a:outerShdw>
              </a:effectLst>
              <a:uFillTx/>
              <a:latin typeface="Source Sans Pro"/>
              <a:ea typeface="Source Sans Pro"/>
              <a:cs typeface="Source Sans Pro"/>
              <a:sym typeface="Source Sans Pro"/>
            </a:endParaRPr>
          </a:p>
        </p:txBody>
      </p:sp>
      <p:cxnSp>
        <p:nvCxnSpPr>
          <p:cNvPr id="56" name="Straight Arrow Connector 55">
            <a:extLst>
              <a:ext uri="{FF2B5EF4-FFF2-40B4-BE49-F238E27FC236}">
                <a16:creationId xmlns:a16="http://schemas.microsoft.com/office/drawing/2014/main" id="{9CBBB25C-BAFB-B8C0-51A0-BB8BC8AAD702}"/>
              </a:ext>
            </a:extLst>
          </p:cNvPr>
          <p:cNvCxnSpPr>
            <a:cxnSpLocks/>
          </p:cNvCxnSpPr>
          <p:nvPr/>
        </p:nvCxnSpPr>
        <p:spPr>
          <a:xfrm flipH="1">
            <a:off x="3382299" y="3949538"/>
            <a:ext cx="476579" cy="0"/>
          </a:xfrm>
          <a:prstGeom prst="straightConnector1">
            <a:avLst/>
          </a:prstGeom>
          <a:ln w="12700">
            <a:tailEnd type="triangle"/>
          </a:ln>
          <a:effectLst>
            <a:outerShdw dist="25400" sx="1000" sy="1000" rotWithShape="0">
              <a:srgbClr val="000000"/>
            </a:outerShdw>
          </a:effectLst>
        </p:spPr>
        <p:style>
          <a:lnRef idx="2">
            <a:schemeClr val="dk1"/>
          </a:lnRef>
          <a:fillRef idx="0">
            <a:schemeClr val="dk1"/>
          </a:fillRef>
          <a:effectRef idx="1">
            <a:schemeClr val="dk1"/>
          </a:effectRef>
          <a:fontRef idx="minor">
            <a:schemeClr val="tx1"/>
          </a:fontRef>
        </p:style>
      </p:cxnSp>
      <p:cxnSp>
        <p:nvCxnSpPr>
          <p:cNvPr id="57" name="Straight Arrow Connector 56">
            <a:extLst>
              <a:ext uri="{FF2B5EF4-FFF2-40B4-BE49-F238E27FC236}">
                <a16:creationId xmlns:a16="http://schemas.microsoft.com/office/drawing/2014/main" id="{65E836BB-AAEE-8653-8885-18E4A207C78B}"/>
              </a:ext>
            </a:extLst>
          </p:cNvPr>
          <p:cNvCxnSpPr>
            <a:cxnSpLocks/>
          </p:cNvCxnSpPr>
          <p:nvPr/>
        </p:nvCxnSpPr>
        <p:spPr>
          <a:xfrm flipV="1">
            <a:off x="225515" y="3953402"/>
            <a:ext cx="1493" cy="355771"/>
          </a:xfrm>
          <a:prstGeom prst="straightConnector1">
            <a:avLst/>
          </a:prstGeom>
          <a:ln w="12700">
            <a:solidFill>
              <a:schemeClr val="dk1"/>
            </a:solidFill>
            <a:prstDash val="sysDot"/>
            <a:tailEnd type="triangle"/>
          </a:ln>
          <a:effectLst>
            <a:outerShdw blurRad="38100" dist="25400" sx="1000" sy="1000" rotWithShape="0">
              <a:srgbClr val="000000"/>
            </a:outerShdw>
          </a:effectLst>
        </p:spPr>
        <p:style>
          <a:lnRef idx="2">
            <a:schemeClr val="dk1"/>
          </a:lnRef>
          <a:fillRef idx="0">
            <a:schemeClr val="dk1"/>
          </a:fillRef>
          <a:effectRef idx="1">
            <a:schemeClr val="dk1"/>
          </a:effectRef>
          <a:fontRef idx="minor">
            <a:schemeClr val="tx1"/>
          </a:fontRef>
        </p:style>
      </p:cxnSp>
      <p:cxnSp>
        <p:nvCxnSpPr>
          <p:cNvPr id="59" name="Straight Arrow Connector 58">
            <a:extLst>
              <a:ext uri="{FF2B5EF4-FFF2-40B4-BE49-F238E27FC236}">
                <a16:creationId xmlns:a16="http://schemas.microsoft.com/office/drawing/2014/main" id="{E2BD608E-F0E0-E5D0-0090-C1F4746EC678}"/>
              </a:ext>
            </a:extLst>
          </p:cNvPr>
          <p:cNvCxnSpPr>
            <a:cxnSpLocks/>
          </p:cNvCxnSpPr>
          <p:nvPr/>
        </p:nvCxnSpPr>
        <p:spPr>
          <a:xfrm flipV="1">
            <a:off x="2541251" y="4174797"/>
            <a:ext cx="0" cy="305024"/>
          </a:xfrm>
          <a:prstGeom prst="straightConnector1">
            <a:avLst/>
          </a:prstGeom>
          <a:ln w="12700">
            <a:prstDash val="sysDot"/>
            <a:tailEnd type="triangle"/>
          </a:ln>
          <a:effectLst>
            <a:outerShdw blurRad="38100" dist="25400" sx="1000" sy="1000" rotWithShape="0">
              <a:srgbClr val="000000"/>
            </a:outerShdw>
          </a:effectLst>
        </p:spPr>
        <p:style>
          <a:lnRef idx="2">
            <a:schemeClr val="dk1"/>
          </a:lnRef>
          <a:fillRef idx="0">
            <a:schemeClr val="dk1"/>
          </a:fillRef>
          <a:effectRef idx="1">
            <a:schemeClr val="dk1"/>
          </a:effectRef>
          <a:fontRef idx="minor">
            <a:schemeClr val="tx1"/>
          </a:fontRef>
        </p:style>
      </p:cxnSp>
      <p:sp>
        <p:nvSpPr>
          <p:cNvPr id="60" name="TextBox 59">
            <a:extLst>
              <a:ext uri="{FF2B5EF4-FFF2-40B4-BE49-F238E27FC236}">
                <a16:creationId xmlns:a16="http://schemas.microsoft.com/office/drawing/2014/main" id="{B88849A1-EE44-2B2A-9561-0ED0D071B3BA}"/>
              </a:ext>
            </a:extLst>
          </p:cNvPr>
          <p:cNvSpPr txBox="1"/>
          <p:nvPr/>
        </p:nvSpPr>
        <p:spPr>
          <a:xfrm>
            <a:off x="680355" y="4404027"/>
            <a:ext cx="1008319" cy="2589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ctr" defTabSz="584200" rtl="0" fontAlgn="auto" latinLnBrk="0" hangingPunct="0">
              <a:lnSpc>
                <a:spcPct val="100000"/>
              </a:lnSpc>
              <a:spcBef>
                <a:spcPts val="200"/>
              </a:spcBef>
              <a:spcAft>
                <a:spcPts val="0"/>
              </a:spcAft>
              <a:buClrTx/>
              <a:buSzTx/>
              <a:buFontTx/>
              <a:buNone/>
              <a:tabLst/>
            </a:pPr>
            <a:r>
              <a:rPr lang="en-US" sz="800" b="0" dirty="0" err="1">
                <a:solidFill>
                  <a:schemeClr val="bg2">
                    <a:lumMod val="10000"/>
                  </a:schemeClr>
                </a:solidFill>
              </a:rPr>
              <a:t>subprocess.run</a:t>
            </a:r>
            <a:r>
              <a:rPr lang="en-US" sz="800" b="0" dirty="0">
                <a:solidFill>
                  <a:schemeClr val="bg2">
                    <a:lumMod val="10000"/>
                  </a:schemeClr>
                </a:solidFill>
              </a:rPr>
              <a:t>()</a:t>
            </a:r>
          </a:p>
        </p:txBody>
      </p:sp>
      <p:sp>
        <p:nvSpPr>
          <p:cNvPr id="4" name="Folded Corner 3">
            <a:extLst>
              <a:ext uri="{FF2B5EF4-FFF2-40B4-BE49-F238E27FC236}">
                <a16:creationId xmlns:a16="http://schemas.microsoft.com/office/drawing/2014/main" id="{F5DCDD50-E19F-4262-FC51-0C00DEA28247}"/>
              </a:ext>
            </a:extLst>
          </p:cNvPr>
          <p:cNvSpPr/>
          <p:nvPr/>
        </p:nvSpPr>
        <p:spPr>
          <a:xfrm rot="10800000" flipH="1">
            <a:off x="2042944" y="7776491"/>
            <a:ext cx="265060" cy="386085"/>
          </a:xfrm>
          <a:prstGeom prst="foldedCorner">
            <a:avLst>
              <a:gd name="adj" fmla="val 29505"/>
            </a:avLst>
          </a:prstGeom>
          <a:solidFill>
            <a:schemeClr val="bg1"/>
          </a:solidFill>
          <a:ln w="6350" cap="flat">
            <a:solidFill>
              <a:schemeClr val="bg2">
                <a:lumMod val="10000"/>
              </a:schemeClr>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a:ln>
                <a:noFill/>
              </a:ln>
              <a:solidFill>
                <a:srgbClr val="000000"/>
              </a:solidFill>
              <a:effectLst/>
              <a:uFillTx/>
              <a:latin typeface="Source Sans Pro"/>
              <a:ea typeface="Source Sans Pro"/>
              <a:cs typeface="Source Sans Pro"/>
              <a:sym typeface="Source Sans Pro"/>
            </a:endParaRPr>
          </a:p>
        </p:txBody>
      </p:sp>
      <p:sp>
        <p:nvSpPr>
          <p:cNvPr id="5" name="Folded Corner 4">
            <a:extLst>
              <a:ext uri="{FF2B5EF4-FFF2-40B4-BE49-F238E27FC236}">
                <a16:creationId xmlns:a16="http://schemas.microsoft.com/office/drawing/2014/main" id="{1F30F88A-4A1E-4A79-D24A-05C6A87CDA5E}"/>
              </a:ext>
            </a:extLst>
          </p:cNvPr>
          <p:cNvSpPr/>
          <p:nvPr/>
        </p:nvSpPr>
        <p:spPr>
          <a:xfrm rot="10800000" flipH="1">
            <a:off x="2009862" y="7804957"/>
            <a:ext cx="265060" cy="386085"/>
          </a:xfrm>
          <a:prstGeom prst="foldedCorner">
            <a:avLst>
              <a:gd name="adj" fmla="val 29505"/>
            </a:avLst>
          </a:prstGeom>
          <a:solidFill>
            <a:schemeClr val="bg1"/>
          </a:solidFill>
          <a:ln w="6350" cap="flat">
            <a:solidFill>
              <a:schemeClr val="bg2">
                <a:lumMod val="10000"/>
              </a:schemeClr>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a:ln>
                <a:noFill/>
              </a:ln>
              <a:solidFill>
                <a:srgbClr val="000000"/>
              </a:solidFill>
              <a:effectLst/>
              <a:uFillTx/>
              <a:latin typeface="Source Sans Pro"/>
              <a:ea typeface="Source Sans Pro"/>
              <a:cs typeface="Source Sans Pro"/>
              <a:sym typeface="Source Sans Pro"/>
            </a:endParaRPr>
          </a:p>
        </p:txBody>
      </p:sp>
      <p:sp>
        <p:nvSpPr>
          <p:cNvPr id="6" name="Folded Corner 5">
            <a:extLst>
              <a:ext uri="{FF2B5EF4-FFF2-40B4-BE49-F238E27FC236}">
                <a16:creationId xmlns:a16="http://schemas.microsoft.com/office/drawing/2014/main" id="{D3E37EA5-0ADA-A41C-87A9-468A347AA1C7}"/>
              </a:ext>
            </a:extLst>
          </p:cNvPr>
          <p:cNvSpPr/>
          <p:nvPr/>
        </p:nvSpPr>
        <p:spPr>
          <a:xfrm rot="10800000" flipH="1">
            <a:off x="1969425" y="7838733"/>
            <a:ext cx="265060" cy="386085"/>
          </a:xfrm>
          <a:prstGeom prst="foldedCorner">
            <a:avLst>
              <a:gd name="adj" fmla="val 29505"/>
            </a:avLst>
          </a:prstGeom>
          <a:solidFill>
            <a:schemeClr val="bg1"/>
          </a:solidFill>
          <a:ln w="6350" cap="flat">
            <a:solidFill>
              <a:schemeClr val="bg2">
                <a:lumMod val="10000"/>
              </a:schemeClr>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a:ln>
                <a:noFill/>
              </a:ln>
              <a:solidFill>
                <a:srgbClr val="000000"/>
              </a:solidFill>
              <a:effectLst/>
              <a:uFillTx/>
              <a:latin typeface="Source Sans Pro"/>
              <a:ea typeface="Source Sans Pro"/>
              <a:cs typeface="Source Sans Pro"/>
              <a:sym typeface="Source Sans Pro"/>
            </a:endParaRPr>
          </a:p>
        </p:txBody>
      </p:sp>
      <p:sp>
        <p:nvSpPr>
          <p:cNvPr id="2" name="TextBox 1">
            <a:extLst>
              <a:ext uri="{FF2B5EF4-FFF2-40B4-BE49-F238E27FC236}">
                <a16:creationId xmlns:a16="http://schemas.microsoft.com/office/drawing/2014/main" id="{D6D2F8F1-7E60-F8DF-DA8B-25A26B06109A}"/>
              </a:ext>
            </a:extLst>
          </p:cNvPr>
          <p:cNvSpPr txBox="1"/>
          <p:nvPr/>
        </p:nvSpPr>
        <p:spPr>
          <a:xfrm>
            <a:off x="146352" y="3477936"/>
            <a:ext cx="1198301" cy="2589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ctr" defTabSz="584200" rtl="0" fontAlgn="auto" latinLnBrk="0" hangingPunct="0">
              <a:lnSpc>
                <a:spcPct val="100000"/>
              </a:lnSpc>
              <a:spcBef>
                <a:spcPts val="200"/>
              </a:spcBef>
              <a:spcAft>
                <a:spcPts val="0"/>
              </a:spcAft>
              <a:buClrTx/>
              <a:buSzTx/>
              <a:buFontTx/>
              <a:buNone/>
              <a:tabLst/>
            </a:pPr>
            <a:r>
              <a:rPr lang="en-US" sz="800" u="sng" dirty="0" err="1">
                <a:solidFill>
                  <a:schemeClr val="bg2">
                    <a:lumMod val="10000"/>
                  </a:schemeClr>
                </a:solidFill>
              </a:rPr>
              <a:t>sailuh</a:t>
            </a:r>
            <a:r>
              <a:rPr lang="en-US" sz="800" u="sng" dirty="0">
                <a:solidFill>
                  <a:schemeClr val="bg2">
                    <a:lumMod val="10000"/>
                  </a:schemeClr>
                </a:solidFill>
              </a:rPr>
              <a:t>/</a:t>
            </a:r>
            <a:r>
              <a:rPr lang="en-US" sz="800" u="sng" dirty="0" err="1">
                <a:solidFill>
                  <a:schemeClr val="bg2">
                    <a:lumMod val="10000"/>
                  </a:schemeClr>
                </a:solidFill>
              </a:rPr>
              <a:t>process_mining</a:t>
            </a:r>
            <a:endParaRPr lang="en-US" sz="800" u="sng" dirty="0">
              <a:solidFill>
                <a:schemeClr val="bg2">
                  <a:lumMod val="10000"/>
                </a:schemeClr>
              </a:solidFill>
            </a:endParaRPr>
          </a:p>
        </p:txBody>
      </p:sp>
    </p:spTree>
    <p:extLst>
      <p:ext uri="{BB962C8B-B14F-4D97-AF65-F5344CB8AC3E}">
        <p14:creationId xmlns:p14="http://schemas.microsoft.com/office/powerpoint/2010/main" val="1308751145"/>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4C4C4C"/>
      </a:dk1>
      <a:lt1>
        <a:srgbClr val="FFFFFF"/>
      </a:lt1>
      <a:dk2>
        <a:srgbClr val="53585F"/>
      </a:dk2>
      <a:lt2>
        <a:srgbClr val="DCDEE0"/>
      </a:lt2>
      <a:accent1>
        <a:srgbClr val="0365C0"/>
      </a:accent1>
      <a:accent2>
        <a:srgbClr val="00882B"/>
      </a:accent2>
      <a:accent3>
        <a:srgbClr val="F7DCA7"/>
      </a:accent3>
      <a:accent4>
        <a:srgbClr val="DE6A10"/>
      </a:accent4>
      <a:accent5>
        <a:srgbClr val="C82506"/>
      </a:accent5>
      <a:accent6>
        <a:srgbClr val="773F9B"/>
      </a:accent6>
      <a:hlink>
        <a:srgbClr val="0000FF"/>
      </a:hlink>
      <a:folHlink>
        <a:srgbClr val="FF00FF"/>
      </a:folHlink>
    </a:clrScheme>
    <a:fontScheme name="White">
      <a:majorFont>
        <a:latin typeface="Source Sans Pro Light"/>
        <a:ea typeface="Source Sans Pro Light"/>
        <a:cs typeface="Source Sans Pro Light"/>
      </a:majorFont>
      <a:minorFont>
        <a:latin typeface="Source Sans Pro Light"/>
        <a:ea typeface="Source Sans Pro Light"/>
        <a:cs typeface="Source Sans Pro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8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F7DCA7"/>
      </a:accent3>
      <a:accent4>
        <a:srgbClr val="DE6A10"/>
      </a:accent4>
      <a:accent5>
        <a:srgbClr val="C82506"/>
      </a:accent5>
      <a:accent6>
        <a:srgbClr val="773F9B"/>
      </a:accent6>
      <a:hlink>
        <a:srgbClr val="0000FF"/>
      </a:hlink>
      <a:folHlink>
        <a:srgbClr val="FF00FF"/>
      </a:folHlink>
    </a:clrScheme>
    <a:fontScheme name="White">
      <a:majorFont>
        <a:latin typeface="Source Sans Pro Light"/>
        <a:ea typeface="Source Sans Pro Light"/>
        <a:cs typeface="Source Sans Pro Light"/>
      </a:majorFont>
      <a:minorFont>
        <a:latin typeface="Source Sans Pro Light"/>
        <a:ea typeface="Source Sans Pro Light"/>
        <a:cs typeface="Source Sans Pro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8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14242</TotalTime>
  <Words>677</Words>
  <Application>Microsoft Macintosh PowerPoint</Application>
  <PresentationFormat>Custom</PresentationFormat>
  <Paragraphs>109</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Avenir</vt:lpstr>
      <vt:lpstr>Helvetica Light</vt:lpstr>
      <vt:lpstr>Source Sans Pro</vt:lpstr>
      <vt:lpstr>Source Sans Pro Light</vt:lpstr>
      <vt:lpstr>Source Sans Pro Semibold</vt:lpstr>
      <vt:lpstr>White</vt:lpstr>
      <vt:lpstr>GitHub Event Process Discovery : : CHEAT SHEET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Four Column Layout : : CHEAT SHEET </dc:title>
  <cp:lastModifiedBy>Jose perez</cp:lastModifiedBy>
  <cp:revision>167</cp:revision>
  <dcterms:modified xsi:type="dcterms:W3CDTF">2025-04-27T11:23:34Z</dcterms:modified>
</cp:coreProperties>
</file>