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9"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0" autoAdjust="0"/>
    <p:restoredTop sz="94660"/>
  </p:normalViewPr>
  <p:slideViewPr>
    <p:cSldViewPr snapToGrid="0">
      <p:cViewPr varScale="1">
        <p:scale>
          <a:sx n="151" d="100"/>
          <a:sy n="151" d="100"/>
        </p:scale>
        <p:origin x="702"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3CE4F-3685-4666-8EB3-EA57AF37BD4B}" type="datetimeFigureOut">
              <a:rPr lang="en-US" smtClean="0"/>
              <a:t>8/3/2025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B87C1D-584A-4143-8D21-539F8D17D0F7}" type="slidenum">
              <a:rPr lang="en-US" smtClean="0"/>
              <a:t>‹#›</a:t>
            </a:fld>
            <a:endParaRPr lang="en-US"/>
          </a:p>
        </p:txBody>
      </p:sp>
    </p:spTree>
    <p:extLst>
      <p:ext uri="{BB962C8B-B14F-4D97-AF65-F5344CB8AC3E}">
        <p14:creationId xmlns:p14="http://schemas.microsoft.com/office/powerpoint/2010/main" val="1209731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B87C1D-584A-4143-8D21-539F8D17D0F7}" type="slidenum">
              <a:rPr lang="en-US" smtClean="0"/>
              <a:t>5</a:t>
            </a:fld>
            <a:endParaRPr lang="en-US"/>
          </a:p>
        </p:txBody>
      </p:sp>
    </p:spTree>
    <p:extLst>
      <p:ext uri="{BB962C8B-B14F-4D97-AF65-F5344CB8AC3E}">
        <p14:creationId xmlns:p14="http://schemas.microsoft.com/office/powerpoint/2010/main" val="3305723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6798C-ACA1-1281-352D-D44EA9D75E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52C67A-A022-9B4D-05C7-D7986FAE9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2B6FCC-6681-46B6-98FC-B8389D16370B}"/>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8838CE4F-00D6-2978-802E-22F8617E37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D77CB-10A2-7E72-129A-562B2E6DE063}"/>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385217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785F7-672E-5649-8A33-7E8639740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E58F8BD-A353-2787-698A-B3081C5787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83B7F-B9CD-05EE-32B0-78853A4F5149}"/>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8113DC3A-4DAA-EAC0-F838-D199CE2BE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83D3A-DC3D-E375-C774-EB22221CF0A8}"/>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551762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A9BE3A-5847-9F94-4B3C-9DBF350AC5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D8D0A7-9C00-067D-FA56-FA1DB5213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73750-F2BF-A97A-86BE-69217C4FACD4}"/>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14C529C3-0A8B-34AE-B263-04839083B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8CF0AD-1B89-C178-9099-85F868AFB2E5}"/>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170527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F9157-2A17-17A5-0AC1-9D760BF6A5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C7EAD6-9585-745E-E92B-539A8C601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15CD33-D61B-EDD8-00E5-F58E5762A54F}"/>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3E25248F-1688-66AB-E7F9-0A6A2F259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D1FE0C-C27B-13F6-0406-A70F73B2418F}"/>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1560717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87A0C-49B8-B44C-5B87-6B45E270F9C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9802CE2-54DB-AB3B-1145-AE660A5BB0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0BA8B7-B7F2-EFD4-C54B-D446ACA21205}"/>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BE7AE4F2-3338-1F85-AA91-64ADC2C700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B9CEA-EE9D-9D3C-F7B5-A4728C108B92}"/>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1857442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46CA7-CEBC-58E8-EAA6-3C6D39DECA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5F6A06-314B-9E74-9A6F-50DA3E92E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60A4BA-6759-ED16-FE29-2178F0F2E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838F84-2258-4076-C43C-C94FE6D21E9E}"/>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6" name="Footer Placeholder 5">
            <a:extLst>
              <a:ext uri="{FF2B5EF4-FFF2-40B4-BE49-F238E27FC236}">
                <a16:creationId xmlns:a16="http://schemas.microsoft.com/office/drawing/2014/main" id="{C416E5AF-B655-8645-E065-ECA207BB3D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12E0E2-59B9-F113-1117-70621BD95145}"/>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2913100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585FC-D77E-DE57-C8E8-64C38E8B6A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98574A-A536-2489-E3B0-00173E9EE0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37F43B-A124-B954-7DC3-8F73FA5AF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73AA76-02BE-68B1-6E3E-DE2E4D1470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D7DD49-2BB5-DB44-65EF-50C5D3DC9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A50A5C-A650-4409-D94D-9FFC06F9E159}"/>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8" name="Footer Placeholder 7">
            <a:extLst>
              <a:ext uri="{FF2B5EF4-FFF2-40B4-BE49-F238E27FC236}">
                <a16:creationId xmlns:a16="http://schemas.microsoft.com/office/drawing/2014/main" id="{D633B8E8-2FB7-DE72-86A7-16566488DE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79D0F2B-6B87-9174-CDA7-94B573C1F0C9}"/>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79522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AC06-A59A-88AA-DD34-8D30EC380A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D07267-2818-561E-838C-7CC2D32BEA38}"/>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4" name="Footer Placeholder 3">
            <a:extLst>
              <a:ext uri="{FF2B5EF4-FFF2-40B4-BE49-F238E27FC236}">
                <a16:creationId xmlns:a16="http://schemas.microsoft.com/office/drawing/2014/main" id="{40ECB314-31F4-5EB2-141A-F19B5B2B4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4CC65C-FFC7-1A90-653B-52BBEB8C61CD}"/>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312327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5A3515-D232-5211-FFEE-2D510FF2F677}"/>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3" name="Footer Placeholder 2">
            <a:extLst>
              <a:ext uri="{FF2B5EF4-FFF2-40B4-BE49-F238E27FC236}">
                <a16:creationId xmlns:a16="http://schemas.microsoft.com/office/drawing/2014/main" id="{846FC56B-F5F0-D32F-9898-A325CD9E3E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CE504B-70D0-D604-B611-A20FF2844418}"/>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1088485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59B36-68F7-9184-1A23-85D144882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B5D8246-7110-9996-8DE7-0DFC43CBA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52338D-00E8-0509-123F-222D097DC1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C96B1-E103-429B-3469-FC205277C10E}"/>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6" name="Footer Placeholder 5">
            <a:extLst>
              <a:ext uri="{FF2B5EF4-FFF2-40B4-BE49-F238E27FC236}">
                <a16:creationId xmlns:a16="http://schemas.microsoft.com/office/drawing/2014/main" id="{302943F7-8A25-C2F7-FC43-A75451F71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F6AA37-3ECF-7C12-D8CC-BEE62CC405C2}"/>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3245096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0E109-B92D-8801-BD4C-F9F7D8E5B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E8BE67-31DC-8387-5029-344577AC71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5DF542-70C2-DAB6-3C7E-2761372073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14AE7-73B8-FE59-203D-6DF4EE93936A}"/>
              </a:ext>
            </a:extLst>
          </p:cNvPr>
          <p:cNvSpPr>
            <a:spLocks noGrp="1"/>
          </p:cNvSpPr>
          <p:nvPr>
            <p:ph type="dt" sz="half" idx="10"/>
          </p:nvPr>
        </p:nvSpPr>
        <p:spPr/>
        <p:txBody>
          <a:bodyPr/>
          <a:lstStyle/>
          <a:p>
            <a:fld id="{75D868D5-CB9A-4915-A889-CE79562E130F}" type="datetimeFigureOut">
              <a:rPr lang="en-US" smtClean="0"/>
              <a:t>8/3/2025</a:t>
            </a:fld>
            <a:endParaRPr lang="en-US"/>
          </a:p>
        </p:txBody>
      </p:sp>
      <p:sp>
        <p:nvSpPr>
          <p:cNvPr id="6" name="Footer Placeholder 5">
            <a:extLst>
              <a:ext uri="{FF2B5EF4-FFF2-40B4-BE49-F238E27FC236}">
                <a16:creationId xmlns:a16="http://schemas.microsoft.com/office/drawing/2014/main" id="{0CAFD373-E786-A9DA-A950-7B838D30C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A834AE-B051-04CF-CE73-8E39E87D363E}"/>
              </a:ext>
            </a:extLst>
          </p:cNvPr>
          <p:cNvSpPr>
            <a:spLocks noGrp="1"/>
          </p:cNvSpPr>
          <p:nvPr>
            <p:ph type="sldNum" sz="quarter" idx="12"/>
          </p:nvPr>
        </p:nvSpPr>
        <p:spPr/>
        <p:txBody>
          <a:bodyPr/>
          <a:lstStyle/>
          <a:p>
            <a:fld id="{3D6FBA82-395A-492E-8882-BE746B84AB51}" type="slidenum">
              <a:rPr lang="en-US" smtClean="0"/>
              <a:t>‹#›</a:t>
            </a:fld>
            <a:endParaRPr lang="en-US"/>
          </a:p>
        </p:txBody>
      </p:sp>
    </p:spTree>
    <p:extLst>
      <p:ext uri="{BB962C8B-B14F-4D97-AF65-F5344CB8AC3E}">
        <p14:creationId xmlns:p14="http://schemas.microsoft.com/office/powerpoint/2010/main" val="20873090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D11067-5E9C-23AA-1851-1FA1E1B3B4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2E45B4-A32C-DEDB-99E4-0298AF98A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627C9-D11C-9D49-1C34-EF4D07A8F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D868D5-CB9A-4915-A889-CE79562E130F}" type="datetimeFigureOut">
              <a:rPr lang="en-US" smtClean="0"/>
              <a:t>8/3/2025</a:t>
            </a:fld>
            <a:endParaRPr lang="en-US"/>
          </a:p>
        </p:txBody>
      </p:sp>
      <p:sp>
        <p:nvSpPr>
          <p:cNvPr id="5" name="Footer Placeholder 4">
            <a:extLst>
              <a:ext uri="{FF2B5EF4-FFF2-40B4-BE49-F238E27FC236}">
                <a16:creationId xmlns:a16="http://schemas.microsoft.com/office/drawing/2014/main" id="{B4DC6C45-5261-456B-92E8-8FA9D9E8FD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994CBFC-B791-92B9-7468-6324FB2BC9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FBA82-395A-492E-8882-BE746B84AB51}" type="slidenum">
              <a:rPr lang="en-US" smtClean="0"/>
              <a:t>‹#›</a:t>
            </a:fld>
            <a:endParaRPr lang="en-US"/>
          </a:p>
        </p:txBody>
      </p:sp>
    </p:spTree>
    <p:extLst>
      <p:ext uri="{BB962C8B-B14F-4D97-AF65-F5344CB8AC3E}">
        <p14:creationId xmlns:p14="http://schemas.microsoft.com/office/powerpoint/2010/main" val="482817774"/>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27DAA-D50D-9838-9013-BE4087BD8E21}"/>
              </a:ext>
            </a:extLst>
          </p:cNvPr>
          <p:cNvSpPr>
            <a:spLocks noGrp="1"/>
          </p:cNvSpPr>
          <p:nvPr>
            <p:ph type="ctrTitle"/>
          </p:nvPr>
        </p:nvSpPr>
        <p:spPr>
          <a:xfrm>
            <a:off x="114300" y="1041400"/>
            <a:ext cx="11982449" cy="2387600"/>
          </a:xfrm>
        </p:spPr>
        <p:txBody>
          <a:bodyPr>
            <a:normAutofit/>
          </a:bodyPr>
          <a:lstStyle/>
          <a:p>
            <a:r>
              <a:rPr lang="en-US" dirty="0"/>
              <a:t>Stakeholder Presentation</a:t>
            </a:r>
          </a:p>
        </p:txBody>
      </p:sp>
      <p:sp>
        <p:nvSpPr>
          <p:cNvPr id="3" name="Subtitle 2">
            <a:extLst>
              <a:ext uri="{FF2B5EF4-FFF2-40B4-BE49-F238E27FC236}">
                <a16:creationId xmlns:a16="http://schemas.microsoft.com/office/drawing/2014/main" id="{3F89684E-E44D-95B3-154B-7A90A5487E34}"/>
              </a:ext>
            </a:extLst>
          </p:cNvPr>
          <p:cNvSpPr>
            <a:spLocks noGrp="1"/>
          </p:cNvSpPr>
          <p:nvPr>
            <p:ph type="subTitle" idx="1"/>
          </p:nvPr>
        </p:nvSpPr>
        <p:spPr>
          <a:xfrm>
            <a:off x="1524000" y="3514725"/>
            <a:ext cx="9144000" cy="1828800"/>
          </a:xfrm>
        </p:spPr>
        <p:txBody>
          <a:bodyPr>
            <a:normAutofit/>
          </a:bodyPr>
          <a:lstStyle/>
          <a:p>
            <a:r>
              <a:rPr lang="en-US" sz="3600" dirty="0"/>
              <a:t>Marketing Analytics Portfolio Project</a:t>
            </a:r>
          </a:p>
          <a:p>
            <a:r>
              <a:rPr lang="en-US" sz="2800" dirty="0"/>
              <a:t>Connor Valle</a:t>
            </a:r>
          </a:p>
        </p:txBody>
      </p:sp>
    </p:spTree>
    <p:extLst>
      <p:ext uri="{BB962C8B-B14F-4D97-AF65-F5344CB8AC3E}">
        <p14:creationId xmlns:p14="http://schemas.microsoft.com/office/powerpoint/2010/main" val="1556893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2A137-4263-5CEA-F75B-D2A341186E6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87EB222-5CB6-6C0D-5C67-9B5F90126336}"/>
              </a:ext>
            </a:extLst>
          </p:cNvPr>
          <p:cNvSpPr>
            <a:spLocks noGrp="1"/>
          </p:cNvSpPr>
          <p:nvPr>
            <p:ph idx="1"/>
          </p:nvPr>
        </p:nvSpPr>
        <p:spPr>
          <a:xfrm>
            <a:off x="476250" y="1652588"/>
            <a:ext cx="4181475" cy="4399077"/>
          </a:xfrm>
        </p:spPr>
        <p:txBody>
          <a:bodyPr>
            <a:normAutofit lnSpcReduction="10000"/>
          </a:bodyPr>
          <a:lstStyle/>
          <a:p>
            <a:r>
              <a:rPr lang="en-US" sz="1400" b="1" dirty="0"/>
              <a:t>Falling Conversion Rates: </a:t>
            </a:r>
            <a:r>
              <a:rPr lang="en-US" sz="1400" dirty="0"/>
              <a:t>Despite a notable recovery to 15.7% in September, the conversion rate ultimately fell to just 10.2% in December, nearly halving its rate from the start of the year. </a:t>
            </a:r>
          </a:p>
          <a:p>
            <a:r>
              <a:rPr lang="en-US" sz="1400" b="1" dirty="0"/>
              <a:t>Reduced Customer Engagement: </a:t>
            </a:r>
          </a:p>
          <a:p>
            <a:pPr lvl="1"/>
            <a:r>
              <a:rPr lang="en-US" sz="1400" dirty="0"/>
              <a:t>Engagement in overall social media has fallen, with views steadily dropping over the year.</a:t>
            </a:r>
          </a:p>
          <a:p>
            <a:pPr lvl="1"/>
            <a:r>
              <a:rPr lang="en-US" sz="1400" dirty="0"/>
              <a:t>Though views saw an intense reduction, clicks and likes remain at a stable level. Notably, click-through rate stands at ~15%. </a:t>
            </a:r>
          </a:p>
          <a:p>
            <a:r>
              <a:rPr lang="en-US" sz="1400" b="1" dirty="0"/>
              <a:t>Customer Feedback Analysis: </a:t>
            </a:r>
          </a:p>
          <a:p>
            <a:pPr lvl="1"/>
            <a:r>
              <a:rPr lang="en-US" sz="1400" dirty="0"/>
              <a:t>Customer ratings have been mostly consistent, with an average of roughly 3.7 throughout the year. </a:t>
            </a:r>
          </a:p>
          <a:p>
            <a:pPr lvl="1"/>
            <a:r>
              <a:rPr lang="en-US" sz="1400" dirty="0"/>
              <a:t>While that figure is stable, it is far below the target of 4.0. This suggests a need for more targeted improvements in customer satisfaction for products that score on the lower end  (e.g., 3.5-3.6). </a:t>
            </a:r>
          </a:p>
          <a:p>
            <a:pPr lvl="1"/>
            <a:endParaRPr lang="en-US" sz="1000" dirty="0"/>
          </a:p>
          <a:p>
            <a:pPr marL="0" indent="0">
              <a:buNone/>
            </a:pPr>
            <a:endParaRPr lang="en-US" sz="1000" dirty="0"/>
          </a:p>
        </p:txBody>
      </p:sp>
      <p:pic>
        <p:nvPicPr>
          <p:cNvPr id="7" name="Picture 6">
            <a:extLst>
              <a:ext uri="{FF2B5EF4-FFF2-40B4-BE49-F238E27FC236}">
                <a16:creationId xmlns:a16="http://schemas.microsoft.com/office/drawing/2014/main" id="{984657A0-94E1-2B4A-896E-9FA53B72009C}"/>
              </a:ext>
            </a:extLst>
          </p:cNvPr>
          <p:cNvPicPr>
            <a:picLocks noChangeAspect="1"/>
          </p:cNvPicPr>
          <p:nvPr/>
        </p:nvPicPr>
        <p:blipFill>
          <a:blip r:embed="rId2"/>
          <a:stretch>
            <a:fillRect/>
          </a:stretch>
        </p:blipFill>
        <p:spPr>
          <a:xfrm>
            <a:off x="4931640" y="1201168"/>
            <a:ext cx="6936510" cy="4539232"/>
          </a:xfrm>
          <a:prstGeom prst="rect">
            <a:avLst/>
          </a:prstGeom>
        </p:spPr>
      </p:pic>
      <p:sp>
        <p:nvSpPr>
          <p:cNvPr id="8" name="Oval 7">
            <a:extLst>
              <a:ext uri="{FF2B5EF4-FFF2-40B4-BE49-F238E27FC236}">
                <a16:creationId xmlns:a16="http://schemas.microsoft.com/office/drawing/2014/main" id="{3DCADCA8-CAEF-FB7A-C992-D59EB10FF66F}"/>
              </a:ext>
            </a:extLst>
          </p:cNvPr>
          <p:cNvSpPr/>
          <p:nvPr/>
        </p:nvSpPr>
        <p:spPr>
          <a:xfrm>
            <a:off x="7887854" y="1330036"/>
            <a:ext cx="1016001" cy="1041689"/>
          </a:xfrm>
          <a:prstGeom prst="ellipse">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9" name="Rectangle 8">
            <a:extLst>
              <a:ext uri="{FF2B5EF4-FFF2-40B4-BE49-F238E27FC236}">
                <a16:creationId xmlns:a16="http://schemas.microsoft.com/office/drawing/2014/main" id="{E4B64161-1460-1F43-44B7-FF1EE13FD796}"/>
              </a:ext>
            </a:extLst>
          </p:cNvPr>
          <p:cNvSpPr/>
          <p:nvPr/>
        </p:nvSpPr>
        <p:spPr>
          <a:xfrm>
            <a:off x="7597486" y="4606926"/>
            <a:ext cx="1376219" cy="775855"/>
          </a:xfrm>
          <a:prstGeom prst="rect">
            <a:avLst/>
          </a:prstGeom>
          <a:noFill/>
          <a:ln w="952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Tree>
    <p:extLst>
      <p:ext uri="{BB962C8B-B14F-4D97-AF65-F5344CB8AC3E}">
        <p14:creationId xmlns:p14="http://schemas.microsoft.com/office/powerpoint/2010/main" val="65026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8AC6-B7AB-45C1-49C4-1C2503CAD3CF}"/>
              </a:ext>
            </a:extLst>
          </p:cNvPr>
          <p:cNvSpPr>
            <a:spLocks noGrp="1"/>
          </p:cNvSpPr>
          <p:nvPr>
            <p:ph type="title"/>
          </p:nvPr>
        </p:nvSpPr>
        <p:spPr/>
        <p:txBody>
          <a:bodyPr/>
          <a:lstStyle/>
          <a:p>
            <a:r>
              <a:rPr lang="en-US" dirty="0"/>
              <a:t>Falling Conversion Rates</a:t>
            </a:r>
          </a:p>
        </p:txBody>
      </p:sp>
      <p:sp>
        <p:nvSpPr>
          <p:cNvPr id="3" name="Content Placeholder 2">
            <a:extLst>
              <a:ext uri="{FF2B5EF4-FFF2-40B4-BE49-F238E27FC236}">
                <a16:creationId xmlns:a16="http://schemas.microsoft.com/office/drawing/2014/main" id="{520A9605-B463-9D0D-E88C-0244CD5C28DE}"/>
              </a:ext>
            </a:extLst>
          </p:cNvPr>
          <p:cNvSpPr>
            <a:spLocks noGrp="1"/>
          </p:cNvSpPr>
          <p:nvPr>
            <p:ph idx="1"/>
          </p:nvPr>
        </p:nvSpPr>
        <p:spPr>
          <a:xfrm>
            <a:off x="653773" y="1707242"/>
            <a:ext cx="4361874" cy="4351338"/>
          </a:xfrm>
        </p:spPr>
        <p:txBody>
          <a:bodyPr>
            <a:noAutofit/>
          </a:bodyPr>
          <a:lstStyle/>
          <a:p>
            <a:r>
              <a:rPr lang="en-US" sz="1100" b="1" dirty="0"/>
              <a:t>General Conversion Rate Trend:</a:t>
            </a:r>
          </a:p>
          <a:p>
            <a:pPr lvl="1"/>
            <a:r>
              <a:rPr lang="en-US" sz="1100" dirty="0"/>
              <a:t>Conversion rates varied throughout the year, with some products performing very well in some months but declining shortly thereafter. This suggests that while some products were able to produce solid seasonal peaks, there lies an opportunity to improve conversion rates in lower-performing months (e.g., March) through aggressive intervention. </a:t>
            </a:r>
          </a:p>
          <a:p>
            <a:r>
              <a:rPr lang="en-US" sz="1100" b="1" dirty="0"/>
              <a:t>Lowest Conversion Month: </a:t>
            </a:r>
          </a:p>
          <a:p>
            <a:pPr lvl="1"/>
            <a:r>
              <a:rPr lang="en-US" sz="1100" dirty="0"/>
              <a:t>May experienced the lowest conversion rate for the year at only 4.5%. A closer look at the product matrix also reveals no strong individual product performance for the month.</a:t>
            </a:r>
          </a:p>
          <a:p>
            <a:pPr lvl="1"/>
            <a:r>
              <a:rPr lang="en-US" sz="1100" dirty="0"/>
              <a:t>These results indicate a need to revisit marketing strategies or promotions during this period to revitalize conversion rate performance. </a:t>
            </a:r>
          </a:p>
          <a:p>
            <a:r>
              <a:rPr lang="en-US" sz="1100" b="1" dirty="0"/>
              <a:t>Highest Conversion Month:</a:t>
            </a:r>
          </a:p>
          <a:p>
            <a:pPr lvl="1"/>
            <a:r>
              <a:rPr lang="en-US" sz="1100" dirty="0"/>
              <a:t>January recorded the highest overall conversion rate at 18.5%, particularly due to the Ski Boots 150% conversion for that month. </a:t>
            </a:r>
          </a:p>
          <a:p>
            <a:pPr lvl="1"/>
            <a:r>
              <a:rPr lang="en-US" sz="1100" dirty="0"/>
              <a:t>A quick glance at 2023’s data also reveals a similar trend, with January being the highest monthly performer. </a:t>
            </a:r>
          </a:p>
          <a:p>
            <a:pPr lvl="1"/>
            <a:r>
              <a:rPr lang="en-US" sz="1100" dirty="0"/>
              <a:t>These discoveries suggest that the company’s products are most successful at the start of the year, possibly induced by seasonal demand and more effective marketing strategies during this period.   </a:t>
            </a:r>
          </a:p>
        </p:txBody>
      </p:sp>
      <p:pic>
        <p:nvPicPr>
          <p:cNvPr id="5" name="Picture 4">
            <a:extLst>
              <a:ext uri="{FF2B5EF4-FFF2-40B4-BE49-F238E27FC236}">
                <a16:creationId xmlns:a16="http://schemas.microsoft.com/office/drawing/2014/main" id="{68B61E96-E593-8642-CF45-7DEB670810B7}"/>
              </a:ext>
            </a:extLst>
          </p:cNvPr>
          <p:cNvPicPr>
            <a:picLocks noChangeAspect="1"/>
          </p:cNvPicPr>
          <p:nvPr/>
        </p:nvPicPr>
        <p:blipFill>
          <a:blip r:embed="rId2"/>
          <a:stretch>
            <a:fillRect/>
          </a:stretch>
        </p:blipFill>
        <p:spPr>
          <a:xfrm>
            <a:off x="5518673" y="1692466"/>
            <a:ext cx="6121101" cy="4484497"/>
          </a:xfrm>
          <a:prstGeom prst="rect">
            <a:avLst/>
          </a:prstGeom>
        </p:spPr>
      </p:pic>
      <p:sp>
        <p:nvSpPr>
          <p:cNvPr id="7" name="Rectangle: Rounded Corners 6">
            <a:extLst>
              <a:ext uri="{FF2B5EF4-FFF2-40B4-BE49-F238E27FC236}">
                <a16:creationId xmlns:a16="http://schemas.microsoft.com/office/drawing/2014/main" id="{20BE4C83-02E1-EAE1-D794-FDEE60BFC717}"/>
              </a:ext>
            </a:extLst>
          </p:cNvPr>
          <p:cNvSpPr/>
          <p:nvPr/>
        </p:nvSpPr>
        <p:spPr>
          <a:xfrm>
            <a:off x="6373092" y="1690688"/>
            <a:ext cx="401782" cy="4389120"/>
          </a:xfrm>
          <a:prstGeom prst="roundRect">
            <a:avLst/>
          </a:prstGeom>
          <a:noFill/>
          <a:ln w="9525" cap="flat" cmpd="sng" algn="ctr">
            <a:solidFill>
              <a:srgbClr val="00B05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endParaRPr>
          </a:p>
        </p:txBody>
      </p:sp>
      <p:sp>
        <p:nvSpPr>
          <p:cNvPr id="10" name="Rectangle: Rounded Corners 9">
            <a:extLst>
              <a:ext uri="{FF2B5EF4-FFF2-40B4-BE49-F238E27FC236}">
                <a16:creationId xmlns:a16="http://schemas.microsoft.com/office/drawing/2014/main" id="{9FD01501-912D-049A-3326-08E88490317F}"/>
              </a:ext>
            </a:extLst>
          </p:cNvPr>
          <p:cNvSpPr/>
          <p:nvPr/>
        </p:nvSpPr>
        <p:spPr>
          <a:xfrm>
            <a:off x="7947892" y="1688351"/>
            <a:ext cx="401782" cy="4389120"/>
          </a:xfrm>
          <a:prstGeom prst="roundRect">
            <a:avLst/>
          </a:prstGeom>
          <a:no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ctr"/>
            <a:endParaRPr lang="en-US" b="1">
              <a:ln/>
            </a:endParaRPr>
          </a:p>
        </p:txBody>
      </p:sp>
    </p:spTree>
    <p:extLst>
      <p:ext uri="{BB962C8B-B14F-4D97-AF65-F5344CB8AC3E}">
        <p14:creationId xmlns:p14="http://schemas.microsoft.com/office/powerpoint/2010/main" val="2329738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559D4-7BC7-C860-852F-AD1A8D9DA35A}"/>
              </a:ext>
            </a:extLst>
          </p:cNvPr>
          <p:cNvSpPr>
            <a:spLocks noGrp="1"/>
          </p:cNvSpPr>
          <p:nvPr>
            <p:ph type="title"/>
          </p:nvPr>
        </p:nvSpPr>
        <p:spPr>
          <a:xfrm>
            <a:off x="714951" y="287734"/>
            <a:ext cx="10515600" cy="1325563"/>
          </a:xfrm>
        </p:spPr>
        <p:txBody>
          <a:bodyPr/>
          <a:lstStyle/>
          <a:p>
            <a:r>
              <a:rPr lang="en-US" dirty="0"/>
              <a:t>Reduced Customer Engagement</a:t>
            </a:r>
          </a:p>
        </p:txBody>
      </p:sp>
      <p:sp>
        <p:nvSpPr>
          <p:cNvPr id="3" name="Content Placeholder 2">
            <a:extLst>
              <a:ext uri="{FF2B5EF4-FFF2-40B4-BE49-F238E27FC236}">
                <a16:creationId xmlns:a16="http://schemas.microsoft.com/office/drawing/2014/main" id="{1EDCF607-0DA5-B75D-A380-7BBB04B80882}"/>
              </a:ext>
            </a:extLst>
          </p:cNvPr>
          <p:cNvSpPr>
            <a:spLocks noGrp="1"/>
          </p:cNvSpPr>
          <p:nvPr>
            <p:ph idx="1"/>
          </p:nvPr>
        </p:nvSpPr>
        <p:spPr>
          <a:xfrm>
            <a:off x="714951" y="1698061"/>
            <a:ext cx="4934527" cy="4351338"/>
          </a:xfrm>
        </p:spPr>
        <p:txBody>
          <a:bodyPr>
            <a:normAutofit/>
          </a:bodyPr>
          <a:lstStyle/>
          <a:p>
            <a:r>
              <a:rPr lang="en-US" sz="1400" b="1" dirty="0"/>
              <a:t>Declining Views: </a:t>
            </a:r>
          </a:p>
          <a:p>
            <a:pPr lvl="1"/>
            <a:r>
              <a:rPr lang="en-US" sz="1400" dirty="0"/>
              <a:t>Views peaked in May and rebounded in August, but declined from August until the end of the year. Audience engagement with the platform reduced significantly in the latter half of the year. </a:t>
            </a:r>
          </a:p>
          <a:p>
            <a:r>
              <a:rPr lang="en-US" sz="1400" b="1" dirty="0"/>
              <a:t>Low Interaction Rates: </a:t>
            </a:r>
          </a:p>
          <a:p>
            <a:pPr lvl="1"/>
            <a:r>
              <a:rPr lang="en-US" sz="1400" dirty="0"/>
              <a:t>Clicks and likes remained low compared to views. This ratio suggests a need for more engaging content that encourages user interaction. </a:t>
            </a:r>
          </a:p>
          <a:p>
            <a:r>
              <a:rPr lang="en-US" sz="1400" b="1" dirty="0"/>
              <a:t>Content Type Performance:</a:t>
            </a:r>
          </a:p>
          <a:p>
            <a:pPr lvl="1"/>
            <a:r>
              <a:rPr lang="en-US" sz="1400" dirty="0"/>
              <a:t>Blog content prompted the most views, particularly in April and July. Social media and video content viewing levels were stable, but neither failed to make significant gains in any particular month over the other(s).</a:t>
            </a:r>
          </a:p>
          <a:p>
            <a:pPr lvl="1"/>
            <a:r>
              <a:rPr lang="en-US" sz="1400" dirty="0"/>
              <a:t>All content types’ engagement declined in the months between September and December. </a:t>
            </a:r>
          </a:p>
        </p:txBody>
      </p:sp>
      <p:pic>
        <p:nvPicPr>
          <p:cNvPr id="5" name="Picture 4">
            <a:extLst>
              <a:ext uri="{FF2B5EF4-FFF2-40B4-BE49-F238E27FC236}">
                <a16:creationId xmlns:a16="http://schemas.microsoft.com/office/drawing/2014/main" id="{237D7F31-8FE1-9CFF-C973-E3F26B2B9153}"/>
              </a:ext>
            </a:extLst>
          </p:cNvPr>
          <p:cNvPicPr>
            <a:picLocks noChangeAspect="1"/>
          </p:cNvPicPr>
          <p:nvPr/>
        </p:nvPicPr>
        <p:blipFill>
          <a:blip r:embed="rId2"/>
          <a:stretch>
            <a:fillRect/>
          </a:stretch>
        </p:blipFill>
        <p:spPr>
          <a:xfrm>
            <a:off x="5772727" y="1400969"/>
            <a:ext cx="6086475" cy="2472761"/>
          </a:xfrm>
          <a:prstGeom prst="rect">
            <a:avLst/>
          </a:prstGeom>
        </p:spPr>
      </p:pic>
      <p:pic>
        <p:nvPicPr>
          <p:cNvPr id="7" name="Picture 6">
            <a:extLst>
              <a:ext uri="{FF2B5EF4-FFF2-40B4-BE49-F238E27FC236}">
                <a16:creationId xmlns:a16="http://schemas.microsoft.com/office/drawing/2014/main" id="{8CBB7AA8-F7CF-32BD-607C-50AE7349DF2A}"/>
              </a:ext>
            </a:extLst>
          </p:cNvPr>
          <p:cNvPicPr>
            <a:picLocks noChangeAspect="1"/>
          </p:cNvPicPr>
          <p:nvPr/>
        </p:nvPicPr>
        <p:blipFill>
          <a:blip r:embed="rId3"/>
          <a:stretch>
            <a:fillRect/>
          </a:stretch>
        </p:blipFill>
        <p:spPr>
          <a:xfrm>
            <a:off x="5772727" y="4139738"/>
            <a:ext cx="6086475" cy="2607929"/>
          </a:xfrm>
          <a:prstGeom prst="rect">
            <a:avLst/>
          </a:prstGeom>
        </p:spPr>
      </p:pic>
    </p:spTree>
    <p:extLst>
      <p:ext uri="{BB962C8B-B14F-4D97-AF65-F5344CB8AC3E}">
        <p14:creationId xmlns:p14="http://schemas.microsoft.com/office/powerpoint/2010/main" val="3293726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43264-56B0-0358-B9DF-B38AD69BD734}"/>
              </a:ext>
            </a:extLst>
          </p:cNvPr>
          <p:cNvSpPr>
            <a:spLocks noGrp="1"/>
          </p:cNvSpPr>
          <p:nvPr>
            <p:ph type="title"/>
          </p:nvPr>
        </p:nvSpPr>
        <p:spPr/>
        <p:txBody>
          <a:bodyPr/>
          <a:lstStyle/>
          <a:p>
            <a:r>
              <a:rPr lang="en-US" dirty="0"/>
              <a:t>Customer Feedback Analysis</a:t>
            </a:r>
          </a:p>
        </p:txBody>
      </p:sp>
      <p:sp>
        <p:nvSpPr>
          <p:cNvPr id="3" name="Content Placeholder 2">
            <a:extLst>
              <a:ext uri="{FF2B5EF4-FFF2-40B4-BE49-F238E27FC236}">
                <a16:creationId xmlns:a16="http://schemas.microsoft.com/office/drawing/2014/main" id="{EEF0A62B-5011-5A2A-3480-7E83EE21094A}"/>
              </a:ext>
            </a:extLst>
          </p:cNvPr>
          <p:cNvSpPr>
            <a:spLocks noGrp="1"/>
          </p:cNvSpPr>
          <p:nvPr>
            <p:ph idx="1"/>
          </p:nvPr>
        </p:nvSpPr>
        <p:spPr>
          <a:xfrm>
            <a:off x="838200" y="1825625"/>
            <a:ext cx="5257800" cy="4351338"/>
          </a:xfrm>
        </p:spPr>
        <p:txBody>
          <a:bodyPr>
            <a:normAutofit lnSpcReduction="10000"/>
          </a:bodyPr>
          <a:lstStyle/>
          <a:p>
            <a:r>
              <a:rPr lang="en-US" sz="1100" b="1" dirty="0"/>
              <a:t>Customer Rating Distribution:</a:t>
            </a:r>
          </a:p>
          <a:p>
            <a:pPr lvl="1"/>
            <a:r>
              <a:rPr lang="en-US" sz="1400" dirty="0"/>
              <a:t>The majority of customer reviews support high ratings, with 140 reviews at 4 stars and 135 reviews at 5 stars, suggesting overall positive feedback on the products. There aren’t too many low-star ratings compared to high-star reviews, with only 26 reviews at 1 star and 57 reviews at 2 stars. </a:t>
            </a:r>
          </a:p>
          <a:p>
            <a:r>
              <a:rPr lang="en-US" sz="1400" b="1" dirty="0"/>
              <a:t>Sentiment Analysis:</a:t>
            </a:r>
          </a:p>
          <a:p>
            <a:pPr lvl="1"/>
            <a:r>
              <a:rPr lang="en-US" sz="1400" dirty="0"/>
              <a:t>Overall, reviews possess a majority positive sentiment, with 275 reviews reflecting a generally satisfied customer. 82 reviews contain negative sentiment, with an even smaller number of mixed and neutral sentiments. There are areas for improvement, especially concerning certain products, but overall, strong customer approval. </a:t>
            </a:r>
          </a:p>
          <a:p>
            <a:r>
              <a:rPr lang="en-US" sz="1400" b="1" dirty="0"/>
              <a:t>Opportunity for Improvement: </a:t>
            </a:r>
          </a:p>
          <a:p>
            <a:pPr lvl="1"/>
            <a:r>
              <a:rPr lang="en-US" sz="1400" dirty="0"/>
              <a:t>Mixed positive and mixed negative sentiments indicate that there are opportunities to create more generally positive reviews. Addressing specific concerns brought up in mixed reviews could enhance customer satisfaction and lead to even stronger customer approval across the board. </a:t>
            </a:r>
          </a:p>
        </p:txBody>
      </p:sp>
      <p:pic>
        <p:nvPicPr>
          <p:cNvPr id="5" name="Picture 4">
            <a:extLst>
              <a:ext uri="{FF2B5EF4-FFF2-40B4-BE49-F238E27FC236}">
                <a16:creationId xmlns:a16="http://schemas.microsoft.com/office/drawing/2014/main" id="{818E7495-FF19-00C4-B7FA-612D3AD41523}"/>
              </a:ext>
            </a:extLst>
          </p:cNvPr>
          <p:cNvPicPr>
            <a:picLocks noChangeAspect="1"/>
          </p:cNvPicPr>
          <p:nvPr/>
        </p:nvPicPr>
        <p:blipFill>
          <a:blip r:embed="rId3"/>
          <a:stretch>
            <a:fillRect/>
          </a:stretch>
        </p:blipFill>
        <p:spPr>
          <a:xfrm>
            <a:off x="7539150" y="1306238"/>
            <a:ext cx="3217750" cy="2625206"/>
          </a:xfrm>
          <a:prstGeom prst="rect">
            <a:avLst/>
          </a:prstGeom>
        </p:spPr>
      </p:pic>
      <p:pic>
        <p:nvPicPr>
          <p:cNvPr id="7" name="Picture 6">
            <a:extLst>
              <a:ext uri="{FF2B5EF4-FFF2-40B4-BE49-F238E27FC236}">
                <a16:creationId xmlns:a16="http://schemas.microsoft.com/office/drawing/2014/main" id="{EC713810-9BE6-0B0A-D713-5C15577332E6}"/>
              </a:ext>
            </a:extLst>
          </p:cNvPr>
          <p:cNvPicPr>
            <a:picLocks noChangeAspect="1"/>
          </p:cNvPicPr>
          <p:nvPr/>
        </p:nvPicPr>
        <p:blipFill>
          <a:blip r:embed="rId4"/>
          <a:stretch>
            <a:fillRect/>
          </a:stretch>
        </p:blipFill>
        <p:spPr>
          <a:xfrm>
            <a:off x="7539150" y="4006850"/>
            <a:ext cx="3217750" cy="2676006"/>
          </a:xfrm>
          <a:prstGeom prst="rect">
            <a:avLst/>
          </a:prstGeom>
        </p:spPr>
      </p:pic>
    </p:spTree>
    <p:extLst>
      <p:ext uri="{BB962C8B-B14F-4D97-AF65-F5344CB8AC3E}">
        <p14:creationId xmlns:p14="http://schemas.microsoft.com/office/powerpoint/2010/main" val="191735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AF074-2AD1-C10B-5926-1C041D61403B}"/>
              </a:ext>
            </a:extLst>
          </p:cNvPr>
          <p:cNvSpPr>
            <a:spLocks noGrp="1"/>
          </p:cNvSpPr>
          <p:nvPr>
            <p:ph type="title"/>
          </p:nvPr>
        </p:nvSpPr>
        <p:spPr/>
        <p:txBody>
          <a:bodyPr/>
          <a:lstStyle/>
          <a:p>
            <a:r>
              <a:rPr lang="en-US" dirty="0"/>
              <a:t>Objectives &amp; Actions</a:t>
            </a:r>
          </a:p>
        </p:txBody>
      </p:sp>
      <p:sp>
        <p:nvSpPr>
          <p:cNvPr id="3" name="Content Placeholder 2">
            <a:extLst>
              <a:ext uri="{FF2B5EF4-FFF2-40B4-BE49-F238E27FC236}">
                <a16:creationId xmlns:a16="http://schemas.microsoft.com/office/drawing/2014/main" id="{0F64C75F-68B7-6987-AF1D-DDCA6B0979F4}"/>
              </a:ext>
            </a:extLst>
          </p:cNvPr>
          <p:cNvSpPr>
            <a:spLocks noGrp="1"/>
          </p:cNvSpPr>
          <p:nvPr>
            <p:ph idx="1"/>
          </p:nvPr>
        </p:nvSpPr>
        <p:spPr>
          <a:xfrm>
            <a:off x="6769333" y="1978025"/>
            <a:ext cx="4432069" cy="4514850"/>
          </a:xfrm>
        </p:spPr>
        <p:txBody>
          <a:bodyPr>
            <a:normAutofit fontScale="92500" lnSpcReduction="20000"/>
          </a:bodyPr>
          <a:lstStyle/>
          <a:p>
            <a:pPr marL="0" indent="0">
              <a:buNone/>
            </a:pPr>
            <a:r>
              <a:rPr lang="en-US" sz="3000" b="1" u="sng" dirty="0"/>
              <a:t>Actions</a:t>
            </a:r>
          </a:p>
          <a:p>
            <a:pPr marL="342900" indent="-342900">
              <a:buFont typeface="+mj-lt"/>
              <a:buAutoNum type="arabicPeriod"/>
            </a:pPr>
            <a:r>
              <a:rPr lang="en-US" sz="1500" b="1" dirty="0"/>
              <a:t>Target High-Performing Product Categories: </a:t>
            </a:r>
            <a:r>
              <a:rPr lang="en-US" sz="1500" dirty="0"/>
              <a:t>Focus marketing efforts on products with demonstrated high conversion rates, such as Ski Boots, Kayaks, and Baseball Gloves. Implement seasonal or personalized campaigns during peak months (January, October) to take advantage of these trends.</a:t>
            </a:r>
            <a:endParaRPr lang="en-US" sz="1500" b="1" dirty="0"/>
          </a:p>
          <a:p>
            <a:pPr marL="342900" indent="-342900">
              <a:buFont typeface="+mj-lt"/>
              <a:buAutoNum type="arabicPeriod"/>
            </a:pPr>
            <a:r>
              <a:rPr lang="en-US" sz="1500" b="1" dirty="0"/>
              <a:t>Revitalize Content Strategy: </a:t>
            </a:r>
            <a:r>
              <a:rPr lang="en-US" sz="1500" dirty="0"/>
              <a:t>To reverse declining views and low engagement rates, experiment with more engaging content formats, like interactive videos or user-generated content. Engagement might also be assisted by optimizing call-to-action deployment in social media and blog content, especially during lower-engagement months (September-December). </a:t>
            </a:r>
          </a:p>
          <a:p>
            <a:pPr marL="342900" indent="-342900">
              <a:buFont typeface="+mj-lt"/>
              <a:buAutoNum type="arabicPeriod"/>
            </a:pPr>
            <a:r>
              <a:rPr lang="en-US" sz="1500" b="1" dirty="0"/>
              <a:t>Address Mixed and Negative Feedback Scores: </a:t>
            </a:r>
            <a:r>
              <a:rPr lang="en-US" sz="1500" dirty="0"/>
              <a:t>Implement a feedback loop that analyzes mixed and negative reviews to identify common issues, and subsequently develop improvement plans to address these concerns. Consider follow-ups with those who leave negative reviews to resolve their issues and encourage them to re-rate the product they purchased, thereby moving the overall rating average closer to the 4.0 target. </a:t>
            </a:r>
            <a:endParaRPr lang="en-US" sz="1500" b="1" dirty="0"/>
          </a:p>
        </p:txBody>
      </p:sp>
      <p:sp>
        <p:nvSpPr>
          <p:cNvPr id="4" name="Content Placeholder 2">
            <a:extLst>
              <a:ext uri="{FF2B5EF4-FFF2-40B4-BE49-F238E27FC236}">
                <a16:creationId xmlns:a16="http://schemas.microsoft.com/office/drawing/2014/main" id="{869C8D20-7683-5BFF-0D97-FE92FC154863}"/>
              </a:ext>
            </a:extLst>
          </p:cNvPr>
          <p:cNvSpPr txBox="1">
            <a:spLocks/>
          </p:cNvSpPr>
          <p:nvPr/>
        </p:nvSpPr>
        <p:spPr>
          <a:xfrm>
            <a:off x="990600" y="1978025"/>
            <a:ext cx="443206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u="sng" dirty="0"/>
              <a:t>Goals</a:t>
            </a:r>
          </a:p>
          <a:p>
            <a:pPr>
              <a:buAutoNum type="arabicPeriod"/>
            </a:pPr>
            <a:r>
              <a:rPr lang="en-US" sz="1400" b="1" dirty="0"/>
              <a:t>Increase Conversion Rates: </a:t>
            </a:r>
            <a:r>
              <a:rPr lang="en-US" sz="1400" dirty="0"/>
              <a:t>Identify factors impacting the conversion rate and provide relevant recommendations to improve it. For example, highlighting key stages where visitors drop off and thereby finding ways to optimize the conversion funnel.</a:t>
            </a:r>
          </a:p>
          <a:p>
            <a:pPr>
              <a:buAutoNum type="arabicPeriod"/>
            </a:pPr>
            <a:r>
              <a:rPr lang="en-US" sz="1400" b="1" dirty="0"/>
              <a:t>Enhance Customer Engagement/Interaction: </a:t>
            </a:r>
            <a:r>
              <a:rPr lang="en-US" sz="1400" dirty="0"/>
              <a:t>Determine which types of content drive the most engagement. This means analyzing interaction levels with different types and styles of marketing content to inform better marketing strategies. </a:t>
            </a:r>
          </a:p>
          <a:p>
            <a:pPr>
              <a:buAutoNum type="arabicPeriod"/>
            </a:pPr>
            <a:r>
              <a:rPr lang="en-US" sz="1400" b="1" dirty="0"/>
              <a:t>Improve Customer Feedback Scores: </a:t>
            </a:r>
            <a:r>
              <a:rPr lang="en-US" sz="1400" dirty="0"/>
              <a:t>Understand common themes in customers’ reviews and provide actionable insights. Things like recurring positive and negative feedback should be used to foster product and service improvements.</a:t>
            </a:r>
          </a:p>
        </p:txBody>
      </p:sp>
    </p:spTree>
    <p:extLst>
      <p:ext uri="{BB962C8B-B14F-4D97-AF65-F5344CB8AC3E}">
        <p14:creationId xmlns:p14="http://schemas.microsoft.com/office/powerpoint/2010/main" val="29228711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241</TotalTime>
  <Words>916</Words>
  <Application>Microsoft Office PowerPoint</Application>
  <PresentationFormat>Widescreen</PresentationFormat>
  <Paragraphs>46</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Stakeholder Presentation</vt:lpstr>
      <vt:lpstr>Overview</vt:lpstr>
      <vt:lpstr>Falling Conversion Rates</vt:lpstr>
      <vt:lpstr>Reduced Customer Engagement</vt:lpstr>
      <vt:lpstr>Customer Feedback Analysis</vt:lpstr>
      <vt:lpstr>Objectives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Valle, Connor E</dc:creator>
  <cp:lastModifiedBy>Valle, Connor E</cp:lastModifiedBy>
  <cp:revision>3</cp:revision>
  <dcterms:created xsi:type="dcterms:W3CDTF">2025-08-03T03:11:00Z</dcterms:created>
  <dcterms:modified xsi:type="dcterms:W3CDTF">2025-08-03T07:12:46Z</dcterms:modified>
</cp:coreProperties>
</file>