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8"/>
  </p:notesMasterIdLst>
  <p:sldIdLst>
    <p:sldId id="306" r:id="rId5"/>
    <p:sldId id="303" r:id="rId6"/>
    <p:sldId id="326" r:id="rId7"/>
    <p:sldId id="315" r:id="rId8"/>
    <p:sldId id="316" r:id="rId9"/>
    <p:sldId id="321" r:id="rId10"/>
    <p:sldId id="294" r:id="rId11"/>
    <p:sldId id="328" r:id="rId12"/>
    <p:sldId id="322" r:id="rId13"/>
    <p:sldId id="323" r:id="rId14"/>
    <p:sldId id="327" r:id="rId15"/>
    <p:sldId id="325" r:id="rId16"/>
    <p:sldId id="31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4967" autoAdjust="0"/>
  </p:normalViewPr>
  <p:slideViewPr>
    <p:cSldViewPr snapToGrid="0">
      <p:cViewPr varScale="1">
        <p:scale>
          <a:sx n="100" d="100"/>
          <a:sy n="100" d="100"/>
        </p:scale>
        <p:origin x="108" y="39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2B18F4-3FCE-4127-AE02-C6EDD96903A9}" type="doc">
      <dgm:prSet loTypeId="urn:microsoft.com/office/officeart/2018/5/layout/CenteredIconLabelDescriptionList" loCatId="icon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14BFD4B-B79E-48A5-9DB1-847DE098F28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>
              <a:solidFill>
                <a:schemeClr val="bg1"/>
              </a:solidFill>
            </a:rPr>
            <a:t>1</a:t>
          </a:r>
        </a:p>
      </dgm:t>
    </dgm:pt>
    <dgm:pt modelId="{F5779F60-ACB4-4283-9383-ECB2CE04332C}" type="parTrans" cxnId="{BC417AEC-31FA-4A91-8FDF-3D64ABFC907A}">
      <dgm:prSet/>
      <dgm:spPr/>
      <dgm:t>
        <a:bodyPr/>
        <a:lstStyle/>
        <a:p>
          <a:endParaRPr lang="en-US"/>
        </a:p>
      </dgm:t>
    </dgm:pt>
    <dgm:pt modelId="{9DA58B19-AA88-4DFF-BE97-2FA57C46A71D}" type="sibTrans" cxnId="{BC417AEC-31FA-4A91-8FDF-3D64ABFC907A}">
      <dgm:prSet/>
      <dgm:spPr/>
      <dgm:t>
        <a:bodyPr/>
        <a:lstStyle/>
        <a:p>
          <a:endParaRPr lang="en-US"/>
        </a:p>
      </dgm:t>
    </dgm:pt>
    <dgm:pt modelId="{0F11A574-624E-49D8-849B-B4030327AB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solidFill>
                <a:schemeClr val="bg1"/>
              </a:solidFill>
            </a:rPr>
            <a:t>Examine daily and hourly ridership trends by member group</a:t>
          </a:r>
        </a:p>
      </dgm:t>
    </dgm:pt>
    <dgm:pt modelId="{50B91722-2432-40EA-9A68-0178BD69A89F}" type="parTrans" cxnId="{F608AEC0-E21C-438A-B352-7462BA44A963}">
      <dgm:prSet/>
      <dgm:spPr/>
      <dgm:t>
        <a:bodyPr/>
        <a:lstStyle/>
        <a:p>
          <a:endParaRPr lang="en-US"/>
        </a:p>
      </dgm:t>
    </dgm:pt>
    <dgm:pt modelId="{65162562-D213-47DD-A314-A2A174038971}" type="sibTrans" cxnId="{F608AEC0-E21C-438A-B352-7462BA44A963}">
      <dgm:prSet/>
      <dgm:spPr/>
      <dgm:t>
        <a:bodyPr/>
        <a:lstStyle/>
        <a:p>
          <a:endParaRPr lang="en-US"/>
        </a:p>
      </dgm:t>
    </dgm:pt>
    <dgm:pt modelId="{1F53A7A6-8E12-471F-9151-CFE666033E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We will explore how different users ride bikes through the week and what that means about </a:t>
          </a:r>
          <a:r>
            <a:rPr lang="en-US" dirty="0" err="1">
              <a:solidFill>
                <a:schemeClr val="bg1"/>
              </a:solidFill>
            </a:rPr>
            <a:t>Cyclistic</a:t>
          </a:r>
          <a:r>
            <a:rPr lang="en-US" dirty="0">
              <a:solidFill>
                <a:schemeClr val="bg1"/>
              </a:solidFill>
            </a:rPr>
            <a:t> users</a:t>
          </a:r>
        </a:p>
      </dgm:t>
    </dgm:pt>
    <dgm:pt modelId="{92A4FA86-C842-4A04-9FCC-87A8A00974BD}" type="parTrans" cxnId="{A458A319-A952-48DA-9653-0A07BD7EF391}">
      <dgm:prSet/>
      <dgm:spPr/>
      <dgm:t>
        <a:bodyPr/>
        <a:lstStyle/>
        <a:p>
          <a:endParaRPr lang="en-US"/>
        </a:p>
      </dgm:t>
    </dgm:pt>
    <dgm:pt modelId="{E36659BD-6264-44C9-8E3C-C21798895AAB}" type="sibTrans" cxnId="{A458A319-A952-48DA-9653-0A07BD7EF391}">
      <dgm:prSet/>
      <dgm:spPr/>
      <dgm:t>
        <a:bodyPr/>
        <a:lstStyle/>
        <a:p>
          <a:endParaRPr lang="en-US"/>
        </a:p>
      </dgm:t>
    </dgm:pt>
    <dgm:pt modelId="{E7D139DF-B0DB-4A57-9F22-A43AD2F6C7E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>
              <a:solidFill>
                <a:schemeClr val="bg1"/>
              </a:solidFill>
            </a:rPr>
            <a:t>2</a:t>
          </a:r>
        </a:p>
      </dgm:t>
    </dgm:pt>
    <dgm:pt modelId="{AFDFDD0D-D369-4C63-9F2F-9A10FA4F184F}" type="parTrans" cxnId="{1810851F-CAC7-4E9C-ADAB-E874A30B01F1}">
      <dgm:prSet/>
      <dgm:spPr/>
      <dgm:t>
        <a:bodyPr/>
        <a:lstStyle/>
        <a:p>
          <a:endParaRPr lang="en-US"/>
        </a:p>
      </dgm:t>
    </dgm:pt>
    <dgm:pt modelId="{E116431D-D854-4592-BA57-8C1D159BC601}" type="sibTrans" cxnId="{1810851F-CAC7-4E9C-ADAB-E874A30B01F1}">
      <dgm:prSet/>
      <dgm:spPr/>
      <dgm:t>
        <a:bodyPr/>
        <a:lstStyle/>
        <a:p>
          <a:endParaRPr lang="en-US"/>
        </a:p>
      </dgm:t>
    </dgm:pt>
    <dgm:pt modelId="{C7BAB77C-C75D-4BE1-A77D-7FC5EF5478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solidFill>
                <a:schemeClr val="bg1"/>
              </a:solidFill>
            </a:rPr>
            <a:t>Examine monthly ridership trends by member group</a:t>
          </a:r>
        </a:p>
      </dgm:t>
    </dgm:pt>
    <dgm:pt modelId="{B4A739D3-767F-42E1-9F25-CA3B300B8008}" type="parTrans" cxnId="{2195AD07-B0A9-4C3B-BB89-31699DB730FA}">
      <dgm:prSet/>
      <dgm:spPr/>
      <dgm:t>
        <a:bodyPr/>
        <a:lstStyle/>
        <a:p>
          <a:endParaRPr lang="en-US"/>
        </a:p>
      </dgm:t>
    </dgm:pt>
    <dgm:pt modelId="{3001E2BF-FD85-4BAC-8034-33AC1BE67E20}" type="sibTrans" cxnId="{2195AD07-B0A9-4C3B-BB89-31699DB730FA}">
      <dgm:prSet/>
      <dgm:spPr/>
      <dgm:t>
        <a:bodyPr/>
        <a:lstStyle/>
        <a:p>
          <a:endParaRPr lang="en-US"/>
        </a:p>
      </dgm:t>
    </dgm:pt>
    <dgm:pt modelId="{B881F3C6-8E51-4E16-A281-C8922CE51B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Understanding monthly usage will help </a:t>
          </a:r>
          <a:r>
            <a:rPr lang="en-US" dirty="0" err="1">
              <a:solidFill>
                <a:schemeClr val="bg1"/>
              </a:solidFill>
            </a:rPr>
            <a:t>Cyclistic</a:t>
          </a:r>
          <a:r>
            <a:rPr lang="en-US" dirty="0">
              <a:solidFill>
                <a:schemeClr val="bg1"/>
              </a:solidFill>
            </a:rPr>
            <a:t> run specific campaigns to target membership groups</a:t>
          </a:r>
        </a:p>
      </dgm:t>
    </dgm:pt>
    <dgm:pt modelId="{A066E62F-28DE-473C-8484-5656E116A2DF}" type="parTrans" cxnId="{954183A6-8185-4CA6-BB09-90F75CD9DE74}">
      <dgm:prSet/>
      <dgm:spPr/>
      <dgm:t>
        <a:bodyPr/>
        <a:lstStyle/>
        <a:p>
          <a:endParaRPr lang="en-US"/>
        </a:p>
      </dgm:t>
    </dgm:pt>
    <dgm:pt modelId="{0C0BAF36-6056-4890-9B1F-999CD18E4600}" type="sibTrans" cxnId="{954183A6-8185-4CA6-BB09-90F75CD9DE74}">
      <dgm:prSet/>
      <dgm:spPr/>
      <dgm:t>
        <a:bodyPr/>
        <a:lstStyle/>
        <a:p>
          <a:endParaRPr lang="en-US"/>
        </a:p>
      </dgm:t>
    </dgm:pt>
    <dgm:pt modelId="{89A9327F-3E9D-4B53-B29E-81C03F85DD4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>
              <a:solidFill>
                <a:schemeClr val="bg1"/>
              </a:solidFill>
            </a:rPr>
            <a:t>3</a:t>
          </a:r>
        </a:p>
      </dgm:t>
    </dgm:pt>
    <dgm:pt modelId="{3A4D0A32-0CB0-4CA8-BE4E-255AE0FA2F39}" type="parTrans" cxnId="{1C69A683-9076-48FB-908B-BFC6AA958ACE}">
      <dgm:prSet/>
      <dgm:spPr/>
      <dgm:t>
        <a:bodyPr/>
        <a:lstStyle/>
        <a:p>
          <a:endParaRPr lang="en-US"/>
        </a:p>
      </dgm:t>
    </dgm:pt>
    <dgm:pt modelId="{88F1D73E-D041-4A0D-88FA-231C0A91BFB8}" type="sibTrans" cxnId="{1C69A683-9076-48FB-908B-BFC6AA958ACE}">
      <dgm:prSet/>
      <dgm:spPr/>
      <dgm:t>
        <a:bodyPr/>
        <a:lstStyle/>
        <a:p>
          <a:endParaRPr lang="en-US"/>
        </a:p>
      </dgm:t>
    </dgm:pt>
    <dgm:pt modelId="{8F77C20D-D2C9-4B24-AF8B-8667B89ABD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solidFill>
                <a:schemeClr val="bg1"/>
              </a:solidFill>
            </a:rPr>
            <a:t>Explore some potential next steps for your business</a:t>
          </a:r>
        </a:p>
      </dgm:t>
    </dgm:pt>
    <dgm:pt modelId="{F57C374A-66FD-48E5-9C73-73FD58E8758C}" type="parTrans" cxnId="{3C1C1C85-17E0-4A06-A14D-93211238CB65}">
      <dgm:prSet/>
      <dgm:spPr/>
      <dgm:t>
        <a:bodyPr/>
        <a:lstStyle/>
        <a:p>
          <a:endParaRPr lang="en-US"/>
        </a:p>
      </dgm:t>
    </dgm:pt>
    <dgm:pt modelId="{696B302E-F59A-4A43-A653-FF212464E0A9}" type="sibTrans" cxnId="{3C1C1C85-17E0-4A06-A14D-93211238CB65}">
      <dgm:prSet/>
      <dgm:spPr/>
      <dgm:t>
        <a:bodyPr/>
        <a:lstStyle/>
        <a:p>
          <a:endParaRPr lang="en-US"/>
        </a:p>
      </dgm:t>
    </dgm:pt>
    <dgm:pt modelId="{7C6489CD-BA80-46D1-96AF-7E5BF7E6A5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We will look at the key takeaways from the data to see how we can make improvements in ridership for </a:t>
          </a:r>
          <a:r>
            <a:rPr lang="en-US" dirty="0" err="1">
              <a:solidFill>
                <a:schemeClr val="bg1"/>
              </a:solidFill>
            </a:rPr>
            <a:t>Cyclistic</a:t>
          </a:r>
          <a:endParaRPr lang="en-US" dirty="0">
            <a:solidFill>
              <a:schemeClr val="bg1"/>
            </a:solidFill>
          </a:endParaRPr>
        </a:p>
        <a:p>
          <a:endParaRPr lang="en-US" dirty="0"/>
        </a:p>
      </dgm:t>
    </dgm:pt>
    <dgm:pt modelId="{5EE0C9CD-A8F0-4D70-B07B-75F09514AF14}" type="parTrans" cxnId="{A5D98AF1-87E6-47FB-A3BD-E10EAEBCBD7F}">
      <dgm:prSet/>
      <dgm:spPr/>
      <dgm:t>
        <a:bodyPr/>
        <a:lstStyle/>
        <a:p>
          <a:endParaRPr lang="en-US"/>
        </a:p>
      </dgm:t>
    </dgm:pt>
    <dgm:pt modelId="{171BA5DA-CF1F-46AA-81EC-E50B684939F0}" type="sibTrans" cxnId="{A5D98AF1-87E6-47FB-A3BD-E10EAEBCBD7F}">
      <dgm:prSet/>
      <dgm:spPr/>
      <dgm:t>
        <a:bodyPr/>
        <a:lstStyle/>
        <a:p>
          <a:endParaRPr lang="en-US"/>
        </a:p>
      </dgm:t>
    </dgm:pt>
    <dgm:pt modelId="{D7525481-6B7D-4A44-8AD9-75CAB86BD7DB}" type="pres">
      <dgm:prSet presAssocID="{C32B18F4-3FCE-4127-AE02-C6EDD96903A9}" presName="root" presStyleCnt="0">
        <dgm:presLayoutVars>
          <dgm:dir/>
          <dgm:resizeHandles val="exact"/>
        </dgm:presLayoutVars>
      </dgm:prSet>
      <dgm:spPr/>
    </dgm:pt>
    <dgm:pt modelId="{D5B8EADD-2FEF-460E-8FAE-F841BEE57D13}" type="pres">
      <dgm:prSet presAssocID="{414BFD4B-B79E-48A5-9DB1-847DE098F282}" presName="compNode" presStyleCnt="0"/>
      <dgm:spPr/>
    </dgm:pt>
    <dgm:pt modelId="{6449DF08-FABE-4F30-B80E-C97088B79359}" type="pres">
      <dgm:prSet presAssocID="{414BFD4B-B79E-48A5-9DB1-847DE098F28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ike"/>
        </a:ext>
      </dgm:extLst>
    </dgm:pt>
    <dgm:pt modelId="{79E636AB-C228-476A-B699-9BFCDAF910BF}" type="pres">
      <dgm:prSet presAssocID="{414BFD4B-B79E-48A5-9DB1-847DE098F282}" presName="iconSpace" presStyleCnt="0"/>
      <dgm:spPr/>
    </dgm:pt>
    <dgm:pt modelId="{855CBF61-FAAD-4604-9E05-7C7114A41D45}" type="pres">
      <dgm:prSet presAssocID="{414BFD4B-B79E-48A5-9DB1-847DE098F282}" presName="parTx" presStyleLbl="revTx" presStyleIdx="0" presStyleCnt="6">
        <dgm:presLayoutVars>
          <dgm:chMax val="0"/>
          <dgm:chPref val="0"/>
        </dgm:presLayoutVars>
      </dgm:prSet>
      <dgm:spPr/>
    </dgm:pt>
    <dgm:pt modelId="{40C78145-867E-4C18-BE10-0D9F27799226}" type="pres">
      <dgm:prSet presAssocID="{414BFD4B-B79E-48A5-9DB1-847DE098F282}" presName="txSpace" presStyleCnt="0"/>
      <dgm:spPr/>
    </dgm:pt>
    <dgm:pt modelId="{B4EC3E75-DAFB-41FF-9607-7366340E3046}" type="pres">
      <dgm:prSet presAssocID="{414BFD4B-B79E-48A5-9DB1-847DE098F282}" presName="desTx" presStyleLbl="revTx" presStyleIdx="1" presStyleCnt="6">
        <dgm:presLayoutVars/>
      </dgm:prSet>
      <dgm:spPr/>
    </dgm:pt>
    <dgm:pt modelId="{B1D4D6CA-71E4-4F7A-B9F4-8FFE4EDCCB69}" type="pres">
      <dgm:prSet presAssocID="{9DA58B19-AA88-4DFF-BE97-2FA57C46A71D}" presName="sibTrans" presStyleCnt="0"/>
      <dgm:spPr/>
    </dgm:pt>
    <dgm:pt modelId="{EC3F028B-D424-49F6-BFB7-3A8C122CA094}" type="pres">
      <dgm:prSet presAssocID="{E7D139DF-B0DB-4A57-9F22-A43AD2F6C7EC}" presName="compNode" presStyleCnt="0"/>
      <dgm:spPr/>
    </dgm:pt>
    <dgm:pt modelId="{FCDB8B97-A6F1-4F28-93B8-E5B80ED5131F}" type="pres">
      <dgm:prSet presAssocID="{E7D139DF-B0DB-4A57-9F22-A43AD2F6C7E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4F055BCE-6F68-415B-9ACE-D5F8E1F88744}" type="pres">
      <dgm:prSet presAssocID="{E7D139DF-B0DB-4A57-9F22-A43AD2F6C7EC}" presName="iconSpace" presStyleCnt="0"/>
      <dgm:spPr/>
    </dgm:pt>
    <dgm:pt modelId="{48D2FFAD-D757-4247-964F-CACC1C32E17F}" type="pres">
      <dgm:prSet presAssocID="{E7D139DF-B0DB-4A57-9F22-A43AD2F6C7EC}" presName="parTx" presStyleLbl="revTx" presStyleIdx="2" presStyleCnt="6">
        <dgm:presLayoutVars>
          <dgm:chMax val="0"/>
          <dgm:chPref val="0"/>
        </dgm:presLayoutVars>
      </dgm:prSet>
      <dgm:spPr/>
    </dgm:pt>
    <dgm:pt modelId="{E94942AD-D0E5-4A74-AD91-677443DD0D5D}" type="pres">
      <dgm:prSet presAssocID="{E7D139DF-B0DB-4A57-9F22-A43AD2F6C7EC}" presName="txSpace" presStyleCnt="0"/>
      <dgm:spPr/>
    </dgm:pt>
    <dgm:pt modelId="{9A53E7B4-D5A7-4B94-B532-1737A158AC5D}" type="pres">
      <dgm:prSet presAssocID="{E7D139DF-B0DB-4A57-9F22-A43AD2F6C7EC}" presName="desTx" presStyleLbl="revTx" presStyleIdx="3" presStyleCnt="6">
        <dgm:presLayoutVars/>
      </dgm:prSet>
      <dgm:spPr/>
    </dgm:pt>
    <dgm:pt modelId="{D7990B89-C750-4472-8BB4-5280FE64EFD7}" type="pres">
      <dgm:prSet presAssocID="{E116431D-D854-4592-BA57-8C1D159BC601}" presName="sibTrans" presStyleCnt="0"/>
      <dgm:spPr/>
    </dgm:pt>
    <dgm:pt modelId="{5D4134AA-86D4-416D-8DEE-51409567B39D}" type="pres">
      <dgm:prSet presAssocID="{89A9327F-3E9D-4B53-B29E-81C03F85DD4A}" presName="compNode" presStyleCnt="0"/>
      <dgm:spPr/>
    </dgm:pt>
    <dgm:pt modelId="{4C1386A9-2B33-4F08-8750-1DE8B6B501D5}" type="pres">
      <dgm:prSet presAssocID="{89A9327F-3E9D-4B53-B29E-81C03F85DD4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ED04214-BFE6-4785-917F-77068A20B473}" type="pres">
      <dgm:prSet presAssocID="{89A9327F-3E9D-4B53-B29E-81C03F85DD4A}" presName="iconSpace" presStyleCnt="0"/>
      <dgm:spPr/>
    </dgm:pt>
    <dgm:pt modelId="{F5E83AC1-F957-40E1-8AE7-3B55F8F8F4E5}" type="pres">
      <dgm:prSet presAssocID="{89A9327F-3E9D-4B53-B29E-81C03F85DD4A}" presName="parTx" presStyleLbl="revTx" presStyleIdx="4" presStyleCnt="6">
        <dgm:presLayoutVars>
          <dgm:chMax val="0"/>
          <dgm:chPref val="0"/>
        </dgm:presLayoutVars>
      </dgm:prSet>
      <dgm:spPr/>
    </dgm:pt>
    <dgm:pt modelId="{9F41DB9E-D56E-4113-8A81-D8A4C6D1324F}" type="pres">
      <dgm:prSet presAssocID="{89A9327F-3E9D-4B53-B29E-81C03F85DD4A}" presName="txSpace" presStyleCnt="0"/>
      <dgm:spPr/>
    </dgm:pt>
    <dgm:pt modelId="{F33D25BF-628C-48AF-9400-F2A8BE3E4B82}" type="pres">
      <dgm:prSet presAssocID="{89A9327F-3E9D-4B53-B29E-81C03F85DD4A}" presName="desTx" presStyleLbl="revTx" presStyleIdx="5" presStyleCnt="6">
        <dgm:presLayoutVars/>
      </dgm:prSet>
      <dgm:spPr/>
    </dgm:pt>
  </dgm:ptLst>
  <dgm:cxnLst>
    <dgm:cxn modelId="{2195AD07-B0A9-4C3B-BB89-31699DB730FA}" srcId="{E7D139DF-B0DB-4A57-9F22-A43AD2F6C7EC}" destId="{C7BAB77C-C75D-4BE1-A77D-7FC5EF54782B}" srcOrd="0" destOrd="0" parTransId="{B4A739D3-767F-42E1-9F25-CA3B300B8008}" sibTransId="{3001E2BF-FD85-4BAC-8034-33AC1BE67E20}"/>
    <dgm:cxn modelId="{F1655F0E-F423-409F-89FA-D35A2AA247FA}" type="presOf" srcId="{7C6489CD-BA80-46D1-96AF-7E5BF7E6A5BC}" destId="{F33D25BF-628C-48AF-9400-F2A8BE3E4B82}" srcOrd="0" destOrd="1" presId="urn:microsoft.com/office/officeart/2018/5/layout/CenteredIconLabelDescriptionList"/>
    <dgm:cxn modelId="{A458A319-A952-48DA-9653-0A07BD7EF391}" srcId="{414BFD4B-B79E-48A5-9DB1-847DE098F282}" destId="{1F53A7A6-8E12-471F-9151-CFE666033E15}" srcOrd="1" destOrd="0" parTransId="{92A4FA86-C842-4A04-9FCC-87A8A00974BD}" sibTransId="{E36659BD-6264-44C9-8E3C-C21798895AAB}"/>
    <dgm:cxn modelId="{1810851F-CAC7-4E9C-ADAB-E874A30B01F1}" srcId="{C32B18F4-3FCE-4127-AE02-C6EDD96903A9}" destId="{E7D139DF-B0DB-4A57-9F22-A43AD2F6C7EC}" srcOrd="1" destOrd="0" parTransId="{AFDFDD0D-D369-4C63-9F2F-9A10FA4F184F}" sibTransId="{E116431D-D854-4592-BA57-8C1D159BC601}"/>
    <dgm:cxn modelId="{36DC7F67-48CE-4592-936D-DDF315C18064}" type="presOf" srcId="{414BFD4B-B79E-48A5-9DB1-847DE098F282}" destId="{855CBF61-FAAD-4604-9E05-7C7114A41D45}" srcOrd="0" destOrd="0" presId="urn:microsoft.com/office/officeart/2018/5/layout/CenteredIconLabelDescriptionList"/>
    <dgm:cxn modelId="{1E79BC49-788F-4225-A3C8-C01C70228E1A}" type="presOf" srcId="{0F11A574-624E-49D8-849B-B4030327AB42}" destId="{B4EC3E75-DAFB-41FF-9607-7366340E3046}" srcOrd="0" destOrd="0" presId="urn:microsoft.com/office/officeart/2018/5/layout/CenteredIconLabelDescriptionList"/>
    <dgm:cxn modelId="{9379317C-74B4-4836-BB3A-ABF31CFEE58D}" type="presOf" srcId="{B881F3C6-8E51-4E16-A281-C8922CE51BA4}" destId="{9A53E7B4-D5A7-4B94-B532-1737A158AC5D}" srcOrd="0" destOrd="1" presId="urn:microsoft.com/office/officeart/2018/5/layout/CenteredIconLabelDescriptionList"/>
    <dgm:cxn modelId="{1604A082-60D4-451C-A945-5845600F9A5F}" type="presOf" srcId="{E7D139DF-B0DB-4A57-9F22-A43AD2F6C7EC}" destId="{48D2FFAD-D757-4247-964F-CACC1C32E17F}" srcOrd="0" destOrd="0" presId="urn:microsoft.com/office/officeart/2018/5/layout/CenteredIconLabelDescriptionList"/>
    <dgm:cxn modelId="{1C69A683-9076-48FB-908B-BFC6AA958ACE}" srcId="{C32B18F4-3FCE-4127-AE02-C6EDD96903A9}" destId="{89A9327F-3E9D-4B53-B29E-81C03F85DD4A}" srcOrd="2" destOrd="0" parTransId="{3A4D0A32-0CB0-4CA8-BE4E-255AE0FA2F39}" sibTransId="{88F1D73E-D041-4A0D-88FA-231C0A91BFB8}"/>
    <dgm:cxn modelId="{3C1C1C85-17E0-4A06-A14D-93211238CB65}" srcId="{89A9327F-3E9D-4B53-B29E-81C03F85DD4A}" destId="{8F77C20D-D2C9-4B24-AF8B-8667B89ABD9D}" srcOrd="0" destOrd="0" parTransId="{F57C374A-66FD-48E5-9C73-73FD58E8758C}" sibTransId="{696B302E-F59A-4A43-A653-FF212464E0A9}"/>
    <dgm:cxn modelId="{9772FA94-98D3-48AD-A273-7B5E3A4F5DAD}" type="presOf" srcId="{1F53A7A6-8E12-471F-9151-CFE666033E15}" destId="{B4EC3E75-DAFB-41FF-9607-7366340E3046}" srcOrd="0" destOrd="1" presId="urn:microsoft.com/office/officeart/2018/5/layout/CenteredIconLabelDescriptionList"/>
    <dgm:cxn modelId="{954183A6-8185-4CA6-BB09-90F75CD9DE74}" srcId="{E7D139DF-B0DB-4A57-9F22-A43AD2F6C7EC}" destId="{B881F3C6-8E51-4E16-A281-C8922CE51BA4}" srcOrd="1" destOrd="0" parTransId="{A066E62F-28DE-473C-8484-5656E116A2DF}" sibTransId="{0C0BAF36-6056-4890-9B1F-999CD18E4600}"/>
    <dgm:cxn modelId="{3807ECAA-A4D0-41A3-A6F5-6D7B799B95FC}" type="presOf" srcId="{8F77C20D-D2C9-4B24-AF8B-8667B89ABD9D}" destId="{F33D25BF-628C-48AF-9400-F2A8BE3E4B82}" srcOrd="0" destOrd="0" presId="urn:microsoft.com/office/officeart/2018/5/layout/CenteredIconLabelDescriptionList"/>
    <dgm:cxn modelId="{C7091EB8-CBC2-41EC-9D44-8D0FFE7EEF2A}" type="presOf" srcId="{C32B18F4-3FCE-4127-AE02-C6EDD96903A9}" destId="{D7525481-6B7D-4A44-8AD9-75CAB86BD7DB}" srcOrd="0" destOrd="0" presId="urn:microsoft.com/office/officeart/2018/5/layout/CenteredIconLabelDescriptionList"/>
    <dgm:cxn modelId="{F608AEC0-E21C-438A-B352-7462BA44A963}" srcId="{414BFD4B-B79E-48A5-9DB1-847DE098F282}" destId="{0F11A574-624E-49D8-849B-B4030327AB42}" srcOrd="0" destOrd="0" parTransId="{50B91722-2432-40EA-9A68-0178BD69A89F}" sibTransId="{65162562-D213-47DD-A314-A2A174038971}"/>
    <dgm:cxn modelId="{82D02BE0-78E6-4BEE-A2AD-4A681C5C67A9}" type="presOf" srcId="{C7BAB77C-C75D-4BE1-A77D-7FC5EF54782B}" destId="{9A53E7B4-D5A7-4B94-B532-1737A158AC5D}" srcOrd="0" destOrd="0" presId="urn:microsoft.com/office/officeart/2018/5/layout/CenteredIconLabelDescriptionList"/>
    <dgm:cxn modelId="{D601B7E7-19AF-41AD-B49F-0A285453FCF8}" type="presOf" srcId="{89A9327F-3E9D-4B53-B29E-81C03F85DD4A}" destId="{F5E83AC1-F957-40E1-8AE7-3B55F8F8F4E5}" srcOrd="0" destOrd="0" presId="urn:microsoft.com/office/officeart/2018/5/layout/CenteredIconLabelDescriptionList"/>
    <dgm:cxn modelId="{BC417AEC-31FA-4A91-8FDF-3D64ABFC907A}" srcId="{C32B18F4-3FCE-4127-AE02-C6EDD96903A9}" destId="{414BFD4B-B79E-48A5-9DB1-847DE098F282}" srcOrd="0" destOrd="0" parTransId="{F5779F60-ACB4-4283-9383-ECB2CE04332C}" sibTransId="{9DA58B19-AA88-4DFF-BE97-2FA57C46A71D}"/>
    <dgm:cxn modelId="{A5D98AF1-87E6-47FB-A3BD-E10EAEBCBD7F}" srcId="{89A9327F-3E9D-4B53-B29E-81C03F85DD4A}" destId="{7C6489CD-BA80-46D1-96AF-7E5BF7E6A5BC}" srcOrd="1" destOrd="0" parTransId="{5EE0C9CD-A8F0-4D70-B07B-75F09514AF14}" sibTransId="{171BA5DA-CF1F-46AA-81EC-E50B684939F0}"/>
    <dgm:cxn modelId="{8EA6253A-2003-479B-BA6E-F48953711EFA}" type="presParOf" srcId="{D7525481-6B7D-4A44-8AD9-75CAB86BD7DB}" destId="{D5B8EADD-2FEF-460E-8FAE-F841BEE57D13}" srcOrd="0" destOrd="0" presId="urn:microsoft.com/office/officeart/2018/5/layout/CenteredIconLabelDescriptionList"/>
    <dgm:cxn modelId="{4593D25F-0EE8-461A-814A-D725EB050EC4}" type="presParOf" srcId="{D5B8EADD-2FEF-460E-8FAE-F841BEE57D13}" destId="{6449DF08-FABE-4F30-B80E-C97088B79359}" srcOrd="0" destOrd="0" presId="urn:microsoft.com/office/officeart/2018/5/layout/CenteredIconLabelDescriptionList"/>
    <dgm:cxn modelId="{A2BAF8E6-2E2F-4A2A-AFB2-9A64E7F70AA1}" type="presParOf" srcId="{D5B8EADD-2FEF-460E-8FAE-F841BEE57D13}" destId="{79E636AB-C228-476A-B699-9BFCDAF910BF}" srcOrd="1" destOrd="0" presId="urn:microsoft.com/office/officeart/2018/5/layout/CenteredIconLabelDescriptionList"/>
    <dgm:cxn modelId="{23B907FB-189B-4E42-BBA4-076C9B9AD285}" type="presParOf" srcId="{D5B8EADD-2FEF-460E-8FAE-F841BEE57D13}" destId="{855CBF61-FAAD-4604-9E05-7C7114A41D45}" srcOrd="2" destOrd="0" presId="urn:microsoft.com/office/officeart/2018/5/layout/CenteredIconLabelDescriptionList"/>
    <dgm:cxn modelId="{9992B28A-35FC-475A-BEEB-FB0D2C2D3E12}" type="presParOf" srcId="{D5B8EADD-2FEF-460E-8FAE-F841BEE57D13}" destId="{40C78145-867E-4C18-BE10-0D9F27799226}" srcOrd="3" destOrd="0" presId="urn:microsoft.com/office/officeart/2018/5/layout/CenteredIconLabelDescriptionList"/>
    <dgm:cxn modelId="{C30FA08D-9A46-4356-926D-42EEEFEB36E8}" type="presParOf" srcId="{D5B8EADD-2FEF-460E-8FAE-F841BEE57D13}" destId="{B4EC3E75-DAFB-41FF-9607-7366340E3046}" srcOrd="4" destOrd="0" presId="urn:microsoft.com/office/officeart/2018/5/layout/CenteredIconLabelDescriptionList"/>
    <dgm:cxn modelId="{B89001DB-4F5A-4236-BCE0-7C1E0DECDFF7}" type="presParOf" srcId="{D7525481-6B7D-4A44-8AD9-75CAB86BD7DB}" destId="{B1D4D6CA-71E4-4F7A-B9F4-8FFE4EDCCB69}" srcOrd="1" destOrd="0" presId="urn:microsoft.com/office/officeart/2018/5/layout/CenteredIconLabelDescriptionList"/>
    <dgm:cxn modelId="{FE55416A-7A23-418E-AD01-6B85A15EA1C7}" type="presParOf" srcId="{D7525481-6B7D-4A44-8AD9-75CAB86BD7DB}" destId="{EC3F028B-D424-49F6-BFB7-3A8C122CA094}" srcOrd="2" destOrd="0" presId="urn:microsoft.com/office/officeart/2018/5/layout/CenteredIconLabelDescriptionList"/>
    <dgm:cxn modelId="{6E3DA32B-9967-459C-8163-3408A91A8526}" type="presParOf" srcId="{EC3F028B-D424-49F6-BFB7-3A8C122CA094}" destId="{FCDB8B97-A6F1-4F28-93B8-E5B80ED5131F}" srcOrd="0" destOrd="0" presId="urn:microsoft.com/office/officeart/2018/5/layout/CenteredIconLabelDescriptionList"/>
    <dgm:cxn modelId="{E2672C29-3D45-4268-A877-57FF9D8230DD}" type="presParOf" srcId="{EC3F028B-D424-49F6-BFB7-3A8C122CA094}" destId="{4F055BCE-6F68-415B-9ACE-D5F8E1F88744}" srcOrd="1" destOrd="0" presId="urn:microsoft.com/office/officeart/2018/5/layout/CenteredIconLabelDescriptionList"/>
    <dgm:cxn modelId="{0A55EB57-1646-464C-B145-8671E26CB3E6}" type="presParOf" srcId="{EC3F028B-D424-49F6-BFB7-3A8C122CA094}" destId="{48D2FFAD-D757-4247-964F-CACC1C32E17F}" srcOrd="2" destOrd="0" presId="urn:microsoft.com/office/officeart/2018/5/layout/CenteredIconLabelDescriptionList"/>
    <dgm:cxn modelId="{404B154B-F881-40EA-AC36-517C5E2A17FF}" type="presParOf" srcId="{EC3F028B-D424-49F6-BFB7-3A8C122CA094}" destId="{E94942AD-D0E5-4A74-AD91-677443DD0D5D}" srcOrd="3" destOrd="0" presId="urn:microsoft.com/office/officeart/2018/5/layout/CenteredIconLabelDescriptionList"/>
    <dgm:cxn modelId="{3A7BD05C-F8AC-4BB1-8162-5E276AF03B58}" type="presParOf" srcId="{EC3F028B-D424-49F6-BFB7-3A8C122CA094}" destId="{9A53E7B4-D5A7-4B94-B532-1737A158AC5D}" srcOrd="4" destOrd="0" presId="urn:microsoft.com/office/officeart/2018/5/layout/CenteredIconLabelDescriptionList"/>
    <dgm:cxn modelId="{795A675C-8DA8-4EDD-92AB-8C2D28CF9864}" type="presParOf" srcId="{D7525481-6B7D-4A44-8AD9-75CAB86BD7DB}" destId="{D7990B89-C750-4472-8BB4-5280FE64EFD7}" srcOrd="3" destOrd="0" presId="urn:microsoft.com/office/officeart/2018/5/layout/CenteredIconLabelDescriptionList"/>
    <dgm:cxn modelId="{82073D8A-7411-48B4-B979-A1E8960D1DF7}" type="presParOf" srcId="{D7525481-6B7D-4A44-8AD9-75CAB86BD7DB}" destId="{5D4134AA-86D4-416D-8DEE-51409567B39D}" srcOrd="4" destOrd="0" presId="urn:microsoft.com/office/officeart/2018/5/layout/CenteredIconLabelDescriptionList"/>
    <dgm:cxn modelId="{879B1BEA-D675-4B82-AF06-D5CEA41DEACE}" type="presParOf" srcId="{5D4134AA-86D4-416D-8DEE-51409567B39D}" destId="{4C1386A9-2B33-4F08-8750-1DE8B6B501D5}" srcOrd="0" destOrd="0" presId="urn:microsoft.com/office/officeart/2018/5/layout/CenteredIconLabelDescriptionList"/>
    <dgm:cxn modelId="{BAE20341-A755-4A9E-BC35-5CBDE8C51F4E}" type="presParOf" srcId="{5D4134AA-86D4-416D-8DEE-51409567B39D}" destId="{9ED04214-BFE6-4785-917F-77068A20B473}" srcOrd="1" destOrd="0" presId="urn:microsoft.com/office/officeart/2018/5/layout/CenteredIconLabelDescriptionList"/>
    <dgm:cxn modelId="{119509F2-056C-4303-9686-40940E38A3E9}" type="presParOf" srcId="{5D4134AA-86D4-416D-8DEE-51409567B39D}" destId="{F5E83AC1-F957-40E1-8AE7-3B55F8F8F4E5}" srcOrd="2" destOrd="0" presId="urn:microsoft.com/office/officeart/2018/5/layout/CenteredIconLabelDescriptionList"/>
    <dgm:cxn modelId="{0C825C8B-CFF0-4DEE-AC40-CC7438B5EE2A}" type="presParOf" srcId="{5D4134AA-86D4-416D-8DEE-51409567B39D}" destId="{9F41DB9E-D56E-4113-8A81-D8A4C6D1324F}" srcOrd="3" destOrd="0" presId="urn:microsoft.com/office/officeart/2018/5/layout/CenteredIconLabelDescriptionList"/>
    <dgm:cxn modelId="{E90FEF4F-8580-466B-AE87-F11FA53A8088}" type="presParOf" srcId="{5D4134AA-86D4-416D-8DEE-51409567B39D}" destId="{F33D25BF-628C-48AF-9400-F2A8BE3E4B8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22F28B-9AC2-4DC4-A93A-3D69F15A9014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38481EF-7A88-4053-B66D-07788423944A}">
      <dgm:prSet/>
      <dgm:spPr/>
      <dgm:t>
        <a:bodyPr/>
        <a:lstStyle/>
        <a:p>
          <a:r>
            <a:rPr lang="en-US"/>
            <a:t>Collected from all rides by Cyclistic users in 2021</a:t>
          </a:r>
        </a:p>
      </dgm:t>
    </dgm:pt>
    <dgm:pt modelId="{67137860-A8AF-41E4-AC6B-3535FE34DB23}" type="parTrans" cxnId="{CE1C31F2-87CA-4137-94C5-9816C516D62C}">
      <dgm:prSet/>
      <dgm:spPr/>
      <dgm:t>
        <a:bodyPr/>
        <a:lstStyle/>
        <a:p>
          <a:endParaRPr lang="en-US"/>
        </a:p>
      </dgm:t>
    </dgm:pt>
    <dgm:pt modelId="{CA108C76-9402-4933-83CC-6574F6D6EB54}" type="sibTrans" cxnId="{CE1C31F2-87CA-4137-94C5-9816C516D62C}">
      <dgm:prSet/>
      <dgm:spPr/>
      <dgm:t>
        <a:bodyPr/>
        <a:lstStyle/>
        <a:p>
          <a:endParaRPr lang="en-US"/>
        </a:p>
      </dgm:t>
    </dgm:pt>
    <dgm:pt modelId="{0BB08354-084B-4469-885D-0C35C08C16CD}">
      <dgm:prSet/>
      <dgm:spPr/>
      <dgm:t>
        <a:bodyPr/>
        <a:lstStyle/>
        <a:p>
          <a:r>
            <a:rPr lang="en-US" dirty="0"/>
            <a:t>Contains a timestamp of when the trip started and ended</a:t>
          </a:r>
        </a:p>
      </dgm:t>
    </dgm:pt>
    <dgm:pt modelId="{468A3661-1FE9-40B5-9A68-3CEC29A1C84A}" type="parTrans" cxnId="{DB7C5CF5-1359-4D2D-9B14-79CB5910D02F}">
      <dgm:prSet/>
      <dgm:spPr/>
      <dgm:t>
        <a:bodyPr/>
        <a:lstStyle/>
        <a:p>
          <a:endParaRPr lang="en-US"/>
        </a:p>
      </dgm:t>
    </dgm:pt>
    <dgm:pt modelId="{2D442A78-54FB-4BC3-8C55-BBE171340EE7}" type="sibTrans" cxnId="{DB7C5CF5-1359-4D2D-9B14-79CB5910D02F}">
      <dgm:prSet/>
      <dgm:spPr/>
      <dgm:t>
        <a:bodyPr/>
        <a:lstStyle/>
        <a:p>
          <a:endParaRPr lang="en-US"/>
        </a:p>
      </dgm:t>
    </dgm:pt>
    <dgm:pt modelId="{6BDA138B-55B1-419A-B699-A0B92F06D7B2}">
      <dgm:prSet/>
      <dgm:spPr/>
      <dgm:t>
        <a:bodyPr/>
        <a:lstStyle/>
        <a:p>
          <a:r>
            <a:rPr lang="en-US" dirty="0"/>
            <a:t>Grouped by membership status </a:t>
          </a:r>
        </a:p>
        <a:p>
          <a:r>
            <a:rPr lang="en-US" dirty="0"/>
            <a:t>(casual = non-member)</a:t>
          </a:r>
        </a:p>
      </dgm:t>
    </dgm:pt>
    <dgm:pt modelId="{309E756D-F5CF-4894-B4D7-219D50E297A9}" type="parTrans" cxnId="{AF53353E-FC19-4AA0-AD46-121F0B04AC2B}">
      <dgm:prSet/>
      <dgm:spPr/>
      <dgm:t>
        <a:bodyPr/>
        <a:lstStyle/>
        <a:p>
          <a:endParaRPr lang="en-US"/>
        </a:p>
      </dgm:t>
    </dgm:pt>
    <dgm:pt modelId="{9CF9A581-003E-42FD-9800-A94BAFFE496A}" type="sibTrans" cxnId="{AF53353E-FC19-4AA0-AD46-121F0B04AC2B}">
      <dgm:prSet/>
      <dgm:spPr/>
      <dgm:t>
        <a:bodyPr/>
        <a:lstStyle/>
        <a:p>
          <a:endParaRPr lang="en-US"/>
        </a:p>
      </dgm:t>
    </dgm:pt>
    <dgm:pt modelId="{0264915D-9068-4A82-BE78-ECBC9DF13018}">
      <dgm:prSet/>
      <dgm:spPr/>
      <dgm:t>
        <a:bodyPr/>
        <a:lstStyle/>
        <a:p>
          <a:r>
            <a:rPr lang="en-US"/>
            <a:t>Assumed that all rides with &lt;= 0 duration were errors </a:t>
          </a:r>
        </a:p>
      </dgm:t>
    </dgm:pt>
    <dgm:pt modelId="{A86C625B-923C-4884-B652-B8B932468BE3}" type="parTrans" cxnId="{A3DE8625-C8E0-45E8-8F01-999BB2A187D4}">
      <dgm:prSet/>
      <dgm:spPr/>
      <dgm:t>
        <a:bodyPr/>
        <a:lstStyle/>
        <a:p>
          <a:endParaRPr lang="en-US"/>
        </a:p>
      </dgm:t>
    </dgm:pt>
    <dgm:pt modelId="{FEBD00DA-CC58-4343-B4A8-412D440614E1}" type="sibTrans" cxnId="{A3DE8625-C8E0-45E8-8F01-999BB2A187D4}">
      <dgm:prSet/>
      <dgm:spPr/>
      <dgm:t>
        <a:bodyPr/>
        <a:lstStyle/>
        <a:p>
          <a:endParaRPr lang="en-US"/>
        </a:p>
      </dgm:t>
    </dgm:pt>
    <dgm:pt modelId="{DE15DA62-4BDB-4A22-B860-7BC4B83EE7FE}" type="pres">
      <dgm:prSet presAssocID="{7E22F28B-9AC2-4DC4-A93A-3D69F15A9014}" presName="matrix" presStyleCnt="0">
        <dgm:presLayoutVars>
          <dgm:chMax val="1"/>
          <dgm:dir/>
          <dgm:resizeHandles val="exact"/>
        </dgm:presLayoutVars>
      </dgm:prSet>
      <dgm:spPr/>
    </dgm:pt>
    <dgm:pt modelId="{AF4BD687-53DD-436D-BCEA-81D3B86FF2DA}" type="pres">
      <dgm:prSet presAssocID="{7E22F28B-9AC2-4DC4-A93A-3D69F15A9014}" presName="diamond" presStyleLbl="bgShp" presStyleIdx="0" presStyleCnt="1"/>
      <dgm:spPr/>
    </dgm:pt>
    <dgm:pt modelId="{BD7AD96F-4D69-4680-B2ED-EC996EE8D9EC}" type="pres">
      <dgm:prSet presAssocID="{7E22F28B-9AC2-4DC4-A93A-3D69F15A9014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81AC402-4810-4AF3-8E0E-21C0078F6BCA}" type="pres">
      <dgm:prSet presAssocID="{7E22F28B-9AC2-4DC4-A93A-3D69F15A9014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0AAFAF5-AB80-4DC2-9F3D-EB523A853612}" type="pres">
      <dgm:prSet presAssocID="{7E22F28B-9AC2-4DC4-A93A-3D69F15A9014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CBCB8D8-4E2C-4966-BC24-F941D85D098D}" type="pres">
      <dgm:prSet presAssocID="{7E22F28B-9AC2-4DC4-A93A-3D69F15A9014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F1C470E-B884-4318-A7F4-D0A3FC4AA681}" type="presOf" srcId="{0264915D-9068-4A82-BE78-ECBC9DF13018}" destId="{CCBCB8D8-4E2C-4966-BC24-F941D85D098D}" srcOrd="0" destOrd="0" presId="urn:microsoft.com/office/officeart/2005/8/layout/matrix3"/>
    <dgm:cxn modelId="{A3DE8625-C8E0-45E8-8F01-999BB2A187D4}" srcId="{7E22F28B-9AC2-4DC4-A93A-3D69F15A9014}" destId="{0264915D-9068-4A82-BE78-ECBC9DF13018}" srcOrd="3" destOrd="0" parTransId="{A86C625B-923C-4884-B652-B8B932468BE3}" sibTransId="{FEBD00DA-CC58-4343-B4A8-412D440614E1}"/>
    <dgm:cxn modelId="{AF53353E-FC19-4AA0-AD46-121F0B04AC2B}" srcId="{7E22F28B-9AC2-4DC4-A93A-3D69F15A9014}" destId="{6BDA138B-55B1-419A-B699-A0B92F06D7B2}" srcOrd="2" destOrd="0" parTransId="{309E756D-F5CF-4894-B4D7-219D50E297A9}" sibTransId="{9CF9A581-003E-42FD-9800-A94BAFFE496A}"/>
    <dgm:cxn modelId="{4FC292A1-F4B2-470B-8D01-83D1BB2C5F62}" type="presOf" srcId="{0BB08354-084B-4469-885D-0C35C08C16CD}" destId="{281AC402-4810-4AF3-8E0E-21C0078F6BCA}" srcOrd="0" destOrd="0" presId="urn:microsoft.com/office/officeart/2005/8/layout/matrix3"/>
    <dgm:cxn modelId="{0E49EFC5-8646-47C8-93B2-A4D3533C97BF}" type="presOf" srcId="{7E22F28B-9AC2-4DC4-A93A-3D69F15A9014}" destId="{DE15DA62-4BDB-4A22-B860-7BC4B83EE7FE}" srcOrd="0" destOrd="0" presId="urn:microsoft.com/office/officeart/2005/8/layout/matrix3"/>
    <dgm:cxn modelId="{0B5739CE-F8DB-4989-982C-660398CAD222}" type="presOf" srcId="{6BDA138B-55B1-419A-B699-A0B92F06D7B2}" destId="{A0AAFAF5-AB80-4DC2-9F3D-EB523A853612}" srcOrd="0" destOrd="0" presId="urn:microsoft.com/office/officeart/2005/8/layout/matrix3"/>
    <dgm:cxn modelId="{57DEB8D3-2827-4438-B0D5-25009F6F4921}" type="presOf" srcId="{C38481EF-7A88-4053-B66D-07788423944A}" destId="{BD7AD96F-4D69-4680-B2ED-EC996EE8D9EC}" srcOrd="0" destOrd="0" presId="urn:microsoft.com/office/officeart/2005/8/layout/matrix3"/>
    <dgm:cxn modelId="{CE1C31F2-87CA-4137-94C5-9816C516D62C}" srcId="{7E22F28B-9AC2-4DC4-A93A-3D69F15A9014}" destId="{C38481EF-7A88-4053-B66D-07788423944A}" srcOrd="0" destOrd="0" parTransId="{67137860-A8AF-41E4-AC6B-3535FE34DB23}" sibTransId="{CA108C76-9402-4933-83CC-6574F6D6EB54}"/>
    <dgm:cxn modelId="{DB7C5CF5-1359-4D2D-9B14-79CB5910D02F}" srcId="{7E22F28B-9AC2-4DC4-A93A-3D69F15A9014}" destId="{0BB08354-084B-4469-885D-0C35C08C16CD}" srcOrd="1" destOrd="0" parTransId="{468A3661-1FE9-40B5-9A68-3CEC29A1C84A}" sibTransId="{2D442A78-54FB-4BC3-8C55-BBE171340EE7}"/>
    <dgm:cxn modelId="{312F6E06-F8E1-4B49-B077-4288FFB65867}" type="presParOf" srcId="{DE15DA62-4BDB-4A22-B860-7BC4B83EE7FE}" destId="{AF4BD687-53DD-436D-BCEA-81D3B86FF2DA}" srcOrd="0" destOrd="0" presId="urn:microsoft.com/office/officeart/2005/8/layout/matrix3"/>
    <dgm:cxn modelId="{B5A4F487-246E-4936-ABA1-ADA17A720FC3}" type="presParOf" srcId="{DE15DA62-4BDB-4A22-B860-7BC4B83EE7FE}" destId="{BD7AD96F-4D69-4680-B2ED-EC996EE8D9EC}" srcOrd="1" destOrd="0" presId="urn:microsoft.com/office/officeart/2005/8/layout/matrix3"/>
    <dgm:cxn modelId="{56A182E7-BBCD-439D-8B5D-422575CFE1A9}" type="presParOf" srcId="{DE15DA62-4BDB-4A22-B860-7BC4B83EE7FE}" destId="{281AC402-4810-4AF3-8E0E-21C0078F6BCA}" srcOrd="2" destOrd="0" presId="urn:microsoft.com/office/officeart/2005/8/layout/matrix3"/>
    <dgm:cxn modelId="{733B7B45-08DA-4B5F-BAC4-9F148CA8260A}" type="presParOf" srcId="{DE15DA62-4BDB-4A22-B860-7BC4B83EE7FE}" destId="{A0AAFAF5-AB80-4DC2-9F3D-EB523A853612}" srcOrd="3" destOrd="0" presId="urn:microsoft.com/office/officeart/2005/8/layout/matrix3"/>
    <dgm:cxn modelId="{A53664A3-9B6D-4AB1-B6F6-F228901AE24A}" type="presParOf" srcId="{DE15DA62-4BDB-4A22-B860-7BC4B83EE7FE}" destId="{CCBCB8D8-4E2C-4966-BC24-F941D85D098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2B18F4-3FCE-4127-AE02-C6EDD96903A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14BFD4B-B79E-48A5-9DB1-847DE098F2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Account for low ridership during the offseason</a:t>
          </a:r>
          <a:endParaRPr lang="en-US" dirty="0"/>
        </a:p>
      </dgm:t>
    </dgm:pt>
    <dgm:pt modelId="{F5779F60-ACB4-4283-9383-ECB2CE04332C}" type="parTrans" cxnId="{BC417AEC-31FA-4A91-8FDF-3D64ABFC907A}">
      <dgm:prSet/>
      <dgm:spPr/>
      <dgm:t>
        <a:bodyPr/>
        <a:lstStyle/>
        <a:p>
          <a:endParaRPr lang="en-US"/>
        </a:p>
      </dgm:t>
    </dgm:pt>
    <dgm:pt modelId="{9DA58B19-AA88-4DFF-BE97-2FA57C46A71D}" type="sibTrans" cxnId="{BC417AEC-31FA-4A91-8FDF-3D64ABFC907A}">
      <dgm:prSet/>
      <dgm:spPr/>
      <dgm:t>
        <a:bodyPr/>
        <a:lstStyle/>
        <a:p>
          <a:endParaRPr lang="en-US"/>
        </a:p>
      </dgm:t>
    </dgm:pt>
    <dgm:pt modelId="{1F53A7A6-8E12-471F-9151-CFE666033E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Ridership for non-members is lowest during the fall and winter.  Running a promotion for discounted casual fares during these months could help drive bike usage.</a:t>
          </a:r>
        </a:p>
      </dgm:t>
    </dgm:pt>
    <dgm:pt modelId="{92A4FA86-C842-4A04-9FCC-87A8A00974BD}" type="parTrans" cxnId="{A458A319-A952-48DA-9653-0A07BD7EF391}">
      <dgm:prSet/>
      <dgm:spPr/>
      <dgm:t>
        <a:bodyPr/>
        <a:lstStyle/>
        <a:p>
          <a:endParaRPr lang="en-US"/>
        </a:p>
      </dgm:t>
    </dgm:pt>
    <dgm:pt modelId="{E36659BD-6264-44C9-8E3C-C21798895AAB}" type="sibTrans" cxnId="{A458A319-A952-48DA-9653-0A07BD7EF391}">
      <dgm:prSet/>
      <dgm:spPr/>
      <dgm:t>
        <a:bodyPr/>
        <a:lstStyle/>
        <a:p>
          <a:endParaRPr lang="en-US"/>
        </a:p>
      </dgm:t>
    </dgm:pt>
    <dgm:pt modelId="{E7D139DF-B0DB-4A57-9F22-A43AD2F6C7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Increase casual to member conversion by adding commuter or weekend membership tiers</a:t>
          </a:r>
        </a:p>
      </dgm:t>
    </dgm:pt>
    <dgm:pt modelId="{AFDFDD0D-D369-4C63-9F2F-9A10FA4F184F}" type="parTrans" cxnId="{1810851F-CAC7-4E9C-ADAB-E874A30B01F1}">
      <dgm:prSet/>
      <dgm:spPr/>
      <dgm:t>
        <a:bodyPr/>
        <a:lstStyle/>
        <a:p>
          <a:endParaRPr lang="en-US"/>
        </a:p>
      </dgm:t>
    </dgm:pt>
    <dgm:pt modelId="{E116431D-D854-4592-BA57-8C1D159BC601}" type="sibTrans" cxnId="{1810851F-CAC7-4E9C-ADAB-E874A30B01F1}">
      <dgm:prSet/>
      <dgm:spPr/>
      <dgm:t>
        <a:bodyPr/>
        <a:lstStyle/>
        <a:p>
          <a:endParaRPr lang="en-US"/>
        </a:p>
      </dgm:t>
    </dgm:pt>
    <dgm:pt modelId="{B881F3C6-8E51-4E16-A281-C8922CE51B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Offering new membership tiers could help drive casual users to sign up for memberships.  Adding a “Weekend Warrior” tier for people that only use the bikes during the weekend, and a “Commuter” tier for people only using the bikes to get to and from work could help drive sign ups.</a:t>
          </a:r>
        </a:p>
      </dgm:t>
    </dgm:pt>
    <dgm:pt modelId="{A066E62F-28DE-473C-8484-5656E116A2DF}" type="parTrans" cxnId="{954183A6-8185-4CA6-BB09-90F75CD9DE74}">
      <dgm:prSet/>
      <dgm:spPr/>
      <dgm:t>
        <a:bodyPr/>
        <a:lstStyle/>
        <a:p>
          <a:endParaRPr lang="en-US"/>
        </a:p>
      </dgm:t>
    </dgm:pt>
    <dgm:pt modelId="{0C0BAF36-6056-4890-9B1F-999CD18E4600}" type="sibTrans" cxnId="{954183A6-8185-4CA6-BB09-90F75CD9DE74}">
      <dgm:prSet/>
      <dgm:spPr/>
      <dgm:t>
        <a:bodyPr/>
        <a:lstStyle/>
        <a:p>
          <a:endParaRPr lang="en-US"/>
        </a:p>
      </dgm:t>
    </dgm:pt>
    <dgm:pt modelId="{89A9327F-3E9D-4B53-B29E-81C03F85DD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Increase member usage throughout the year by adding rewards/achievement program</a:t>
          </a:r>
        </a:p>
      </dgm:t>
    </dgm:pt>
    <dgm:pt modelId="{3A4D0A32-0CB0-4CA8-BE4E-255AE0FA2F39}" type="parTrans" cxnId="{1C69A683-9076-48FB-908B-BFC6AA958ACE}">
      <dgm:prSet/>
      <dgm:spPr/>
      <dgm:t>
        <a:bodyPr/>
        <a:lstStyle/>
        <a:p>
          <a:endParaRPr lang="en-US"/>
        </a:p>
      </dgm:t>
    </dgm:pt>
    <dgm:pt modelId="{88F1D73E-D041-4A0D-88FA-231C0A91BFB8}" type="sibTrans" cxnId="{1C69A683-9076-48FB-908B-BFC6AA958ACE}">
      <dgm:prSet/>
      <dgm:spPr/>
      <dgm:t>
        <a:bodyPr/>
        <a:lstStyle/>
        <a:p>
          <a:endParaRPr lang="en-US"/>
        </a:p>
      </dgm:t>
    </dgm:pt>
    <dgm:pt modelId="{7C6489CD-BA80-46D1-96AF-7E5BF7E6A5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Members' metrics such as daily/weekly usage and streaks could be used to design a rewards or achievement system that could help drive bike usage during the off season.</a:t>
          </a:r>
        </a:p>
      </dgm:t>
    </dgm:pt>
    <dgm:pt modelId="{5EE0C9CD-A8F0-4D70-B07B-75F09514AF14}" type="parTrans" cxnId="{A5D98AF1-87E6-47FB-A3BD-E10EAEBCBD7F}">
      <dgm:prSet/>
      <dgm:spPr/>
      <dgm:t>
        <a:bodyPr/>
        <a:lstStyle/>
        <a:p>
          <a:endParaRPr lang="en-US"/>
        </a:p>
      </dgm:t>
    </dgm:pt>
    <dgm:pt modelId="{171BA5DA-CF1F-46AA-81EC-E50B684939F0}" type="sibTrans" cxnId="{A5D98AF1-87E6-47FB-A3BD-E10EAEBCBD7F}">
      <dgm:prSet/>
      <dgm:spPr/>
      <dgm:t>
        <a:bodyPr/>
        <a:lstStyle/>
        <a:p>
          <a:endParaRPr lang="en-US"/>
        </a:p>
      </dgm:t>
    </dgm:pt>
    <dgm:pt modelId="{6E67203F-47D9-4106-A0AC-FFFBD16E9A78}" type="pres">
      <dgm:prSet presAssocID="{C32B18F4-3FCE-4127-AE02-C6EDD96903A9}" presName="root" presStyleCnt="0">
        <dgm:presLayoutVars>
          <dgm:dir/>
          <dgm:resizeHandles val="exact"/>
        </dgm:presLayoutVars>
      </dgm:prSet>
      <dgm:spPr/>
    </dgm:pt>
    <dgm:pt modelId="{D65811EF-DDC6-491A-912A-386B6F1F1573}" type="pres">
      <dgm:prSet presAssocID="{414BFD4B-B79E-48A5-9DB1-847DE098F282}" presName="compNode" presStyleCnt="0"/>
      <dgm:spPr/>
    </dgm:pt>
    <dgm:pt modelId="{D8C5E80D-2B26-40F0-AFB6-E4D0A87BB5D4}" type="pres">
      <dgm:prSet presAssocID="{414BFD4B-B79E-48A5-9DB1-847DE098F282}" presName="bgRect" presStyleLbl="bgShp" presStyleIdx="0" presStyleCnt="3"/>
      <dgm:spPr/>
    </dgm:pt>
    <dgm:pt modelId="{21CB4DD5-72F9-4912-8048-E1869AA9C74D}" type="pres">
      <dgm:prSet presAssocID="{414BFD4B-B79E-48A5-9DB1-847DE098F28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ke"/>
        </a:ext>
      </dgm:extLst>
    </dgm:pt>
    <dgm:pt modelId="{CF65CF3B-956E-48BD-9A47-879C02DFF286}" type="pres">
      <dgm:prSet presAssocID="{414BFD4B-B79E-48A5-9DB1-847DE098F282}" presName="spaceRect" presStyleCnt="0"/>
      <dgm:spPr/>
    </dgm:pt>
    <dgm:pt modelId="{5B8B284F-4580-4B6C-84C6-8875D0ADB43D}" type="pres">
      <dgm:prSet presAssocID="{414BFD4B-B79E-48A5-9DB1-847DE098F282}" presName="parTx" presStyleLbl="revTx" presStyleIdx="0" presStyleCnt="6">
        <dgm:presLayoutVars>
          <dgm:chMax val="0"/>
          <dgm:chPref val="0"/>
        </dgm:presLayoutVars>
      </dgm:prSet>
      <dgm:spPr/>
    </dgm:pt>
    <dgm:pt modelId="{0FCDB2C3-3EAA-4949-AFAA-6A2C73989818}" type="pres">
      <dgm:prSet presAssocID="{414BFD4B-B79E-48A5-9DB1-847DE098F282}" presName="desTx" presStyleLbl="revTx" presStyleIdx="1" presStyleCnt="6">
        <dgm:presLayoutVars/>
      </dgm:prSet>
      <dgm:spPr/>
    </dgm:pt>
    <dgm:pt modelId="{A4AD4170-9B4E-4398-8A5C-79DA5E074741}" type="pres">
      <dgm:prSet presAssocID="{9DA58B19-AA88-4DFF-BE97-2FA57C46A71D}" presName="sibTrans" presStyleCnt="0"/>
      <dgm:spPr/>
    </dgm:pt>
    <dgm:pt modelId="{DE8B8F9D-10DC-492F-BDA4-F57FFA983A36}" type="pres">
      <dgm:prSet presAssocID="{E7D139DF-B0DB-4A57-9F22-A43AD2F6C7EC}" presName="compNode" presStyleCnt="0"/>
      <dgm:spPr/>
    </dgm:pt>
    <dgm:pt modelId="{421D7F5E-8E7E-45F4-B9E5-6A708A589801}" type="pres">
      <dgm:prSet presAssocID="{E7D139DF-B0DB-4A57-9F22-A43AD2F6C7EC}" presName="bgRect" presStyleLbl="bgShp" presStyleIdx="1" presStyleCnt="3" custLinFactNeighborX="2669" custLinFactNeighborY="-1533"/>
      <dgm:spPr/>
    </dgm:pt>
    <dgm:pt modelId="{36DAFD6C-0502-419E-8330-5F36F6D59EE5}" type="pres">
      <dgm:prSet presAssocID="{E7D139DF-B0DB-4A57-9F22-A43AD2F6C7E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37DED6B6-6B1E-44A8-8886-D4DB8B406CF9}" type="pres">
      <dgm:prSet presAssocID="{E7D139DF-B0DB-4A57-9F22-A43AD2F6C7EC}" presName="spaceRect" presStyleCnt="0"/>
      <dgm:spPr/>
    </dgm:pt>
    <dgm:pt modelId="{B04DAB3A-B671-4DCC-B4E0-C1F7B6D0FFAD}" type="pres">
      <dgm:prSet presAssocID="{E7D139DF-B0DB-4A57-9F22-A43AD2F6C7EC}" presName="parTx" presStyleLbl="revTx" presStyleIdx="2" presStyleCnt="6">
        <dgm:presLayoutVars>
          <dgm:chMax val="0"/>
          <dgm:chPref val="0"/>
        </dgm:presLayoutVars>
      </dgm:prSet>
      <dgm:spPr/>
    </dgm:pt>
    <dgm:pt modelId="{5E563EBB-635C-4AAE-A0AF-75A15376D789}" type="pres">
      <dgm:prSet presAssocID="{E7D139DF-B0DB-4A57-9F22-A43AD2F6C7EC}" presName="desTx" presStyleLbl="revTx" presStyleIdx="3" presStyleCnt="6">
        <dgm:presLayoutVars/>
      </dgm:prSet>
      <dgm:spPr/>
    </dgm:pt>
    <dgm:pt modelId="{DF2546F0-3842-45F6-81C3-A83050A8B244}" type="pres">
      <dgm:prSet presAssocID="{E116431D-D854-4592-BA57-8C1D159BC601}" presName="sibTrans" presStyleCnt="0"/>
      <dgm:spPr/>
    </dgm:pt>
    <dgm:pt modelId="{71797D3F-93ED-46EF-AA4F-74744090E8D0}" type="pres">
      <dgm:prSet presAssocID="{89A9327F-3E9D-4B53-B29E-81C03F85DD4A}" presName="compNode" presStyleCnt="0"/>
      <dgm:spPr/>
    </dgm:pt>
    <dgm:pt modelId="{AA68F733-00E2-42A1-B352-A9A161ECC032}" type="pres">
      <dgm:prSet presAssocID="{89A9327F-3E9D-4B53-B29E-81C03F85DD4A}" presName="bgRect" presStyleLbl="bgShp" presStyleIdx="2" presStyleCnt="3"/>
      <dgm:spPr/>
    </dgm:pt>
    <dgm:pt modelId="{29F7EA1B-6559-47B8-9F50-4F8E6DE07200}" type="pres">
      <dgm:prSet presAssocID="{89A9327F-3E9D-4B53-B29E-81C03F85DD4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3A2E5ECF-DA6D-4B00-9FB7-EB7276154A87}" type="pres">
      <dgm:prSet presAssocID="{89A9327F-3E9D-4B53-B29E-81C03F85DD4A}" presName="spaceRect" presStyleCnt="0"/>
      <dgm:spPr/>
    </dgm:pt>
    <dgm:pt modelId="{6E121875-3054-4268-9F84-25EE254F9F17}" type="pres">
      <dgm:prSet presAssocID="{89A9327F-3E9D-4B53-B29E-81C03F85DD4A}" presName="parTx" presStyleLbl="revTx" presStyleIdx="4" presStyleCnt="6">
        <dgm:presLayoutVars>
          <dgm:chMax val="0"/>
          <dgm:chPref val="0"/>
        </dgm:presLayoutVars>
      </dgm:prSet>
      <dgm:spPr/>
    </dgm:pt>
    <dgm:pt modelId="{45911099-5991-4508-AA63-9DE70B41B43A}" type="pres">
      <dgm:prSet presAssocID="{89A9327F-3E9D-4B53-B29E-81C03F85DD4A}" presName="desTx" presStyleLbl="revTx" presStyleIdx="5" presStyleCnt="6">
        <dgm:presLayoutVars/>
      </dgm:prSet>
      <dgm:spPr/>
    </dgm:pt>
  </dgm:ptLst>
  <dgm:cxnLst>
    <dgm:cxn modelId="{A458A319-A952-48DA-9653-0A07BD7EF391}" srcId="{414BFD4B-B79E-48A5-9DB1-847DE098F282}" destId="{1F53A7A6-8E12-471F-9151-CFE666033E15}" srcOrd="0" destOrd="0" parTransId="{92A4FA86-C842-4A04-9FCC-87A8A00974BD}" sibTransId="{E36659BD-6264-44C9-8E3C-C21798895AAB}"/>
    <dgm:cxn modelId="{1810851F-CAC7-4E9C-ADAB-E874A30B01F1}" srcId="{C32B18F4-3FCE-4127-AE02-C6EDD96903A9}" destId="{E7D139DF-B0DB-4A57-9F22-A43AD2F6C7EC}" srcOrd="1" destOrd="0" parTransId="{AFDFDD0D-D369-4C63-9F2F-9A10FA4F184F}" sibTransId="{E116431D-D854-4592-BA57-8C1D159BC601}"/>
    <dgm:cxn modelId="{F57F6621-6FC2-44B1-9075-6950AB02091A}" type="presOf" srcId="{7C6489CD-BA80-46D1-96AF-7E5BF7E6A5BC}" destId="{45911099-5991-4508-AA63-9DE70B41B43A}" srcOrd="0" destOrd="0" presId="urn:microsoft.com/office/officeart/2018/2/layout/IconVerticalSolidList"/>
    <dgm:cxn modelId="{C2630D29-0323-4220-B5B8-B984F5CA7BFE}" type="presOf" srcId="{B881F3C6-8E51-4E16-A281-C8922CE51BA4}" destId="{5E563EBB-635C-4AAE-A0AF-75A15376D789}" srcOrd="0" destOrd="0" presId="urn:microsoft.com/office/officeart/2018/2/layout/IconVerticalSolidList"/>
    <dgm:cxn modelId="{329CDD32-E398-4383-81F1-49EC0339F529}" type="presOf" srcId="{1F53A7A6-8E12-471F-9151-CFE666033E15}" destId="{0FCDB2C3-3EAA-4949-AFAA-6A2C73989818}" srcOrd="0" destOrd="0" presId="urn:microsoft.com/office/officeart/2018/2/layout/IconVerticalSolidList"/>
    <dgm:cxn modelId="{3252AF6D-527F-413C-83C5-50DDBBC07E54}" type="presOf" srcId="{C32B18F4-3FCE-4127-AE02-C6EDD96903A9}" destId="{6E67203F-47D9-4106-A0AC-FFFBD16E9A78}" srcOrd="0" destOrd="0" presId="urn:microsoft.com/office/officeart/2018/2/layout/IconVerticalSolidList"/>
    <dgm:cxn modelId="{260BC556-E707-4E6C-9692-A9EAC4A6D7EB}" type="presOf" srcId="{E7D139DF-B0DB-4A57-9F22-A43AD2F6C7EC}" destId="{B04DAB3A-B671-4DCC-B4E0-C1F7B6D0FFAD}" srcOrd="0" destOrd="0" presId="urn:microsoft.com/office/officeart/2018/2/layout/IconVerticalSolidList"/>
    <dgm:cxn modelId="{1C69A683-9076-48FB-908B-BFC6AA958ACE}" srcId="{C32B18F4-3FCE-4127-AE02-C6EDD96903A9}" destId="{89A9327F-3E9D-4B53-B29E-81C03F85DD4A}" srcOrd="2" destOrd="0" parTransId="{3A4D0A32-0CB0-4CA8-BE4E-255AE0FA2F39}" sibTransId="{88F1D73E-D041-4A0D-88FA-231C0A91BFB8}"/>
    <dgm:cxn modelId="{954183A6-8185-4CA6-BB09-90F75CD9DE74}" srcId="{E7D139DF-B0DB-4A57-9F22-A43AD2F6C7EC}" destId="{B881F3C6-8E51-4E16-A281-C8922CE51BA4}" srcOrd="0" destOrd="0" parTransId="{A066E62F-28DE-473C-8484-5656E116A2DF}" sibTransId="{0C0BAF36-6056-4890-9B1F-999CD18E4600}"/>
    <dgm:cxn modelId="{7C9BD1E2-C0B1-40D6-A967-5D04C8934FFF}" type="presOf" srcId="{89A9327F-3E9D-4B53-B29E-81C03F85DD4A}" destId="{6E121875-3054-4268-9F84-25EE254F9F17}" srcOrd="0" destOrd="0" presId="urn:microsoft.com/office/officeart/2018/2/layout/IconVerticalSolidList"/>
    <dgm:cxn modelId="{BC417AEC-31FA-4A91-8FDF-3D64ABFC907A}" srcId="{C32B18F4-3FCE-4127-AE02-C6EDD96903A9}" destId="{414BFD4B-B79E-48A5-9DB1-847DE098F282}" srcOrd="0" destOrd="0" parTransId="{F5779F60-ACB4-4283-9383-ECB2CE04332C}" sibTransId="{9DA58B19-AA88-4DFF-BE97-2FA57C46A71D}"/>
    <dgm:cxn modelId="{A5D98AF1-87E6-47FB-A3BD-E10EAEBCBD7F}" srcId="{89A9327F-3E9D-4B53-B29E-81C03F85DD4A}" destId="{7C6489CD-BA80-46D1-96AF-7E5BF7E6A5BC}" srcOrd="0" destOrd="0" parTransId="{5EE0C9CD-A8F0-4D70-B07B-75F09514AF14}" sibTransId="{171BA5DA-CF1F-46AA-81EC-E50B684939F0}"/>
    <dgm:cxn modelId="{921872FC-F2A8-41D8-B490-0373DAE9A79B}" type="presOf" srcId="{414BFD4B-B79E-48A5-9DB1-847DE098F282}" destId="{5B8B284F-4580-4B6C-84C6-8875D0ADB43D}" srcOrd="0" destOrd="0" presId="urn:microsoft.com/office/officeart/2018/2/layout/IconVerticalSolidList"/>
    <dgm:cxn modelId="{347CCFA6-3CBB-48E3-B379-5049A3907BB0}" type="presParOf" srcId="{6E67203F-47D9-4106-A0AC-FFFBD16E9A78}" destId="{D65811EF-DDC6-491A-912A-386B6F1F1573}" srcOrd="0" destOrd="0" presId="urn:microsoft.com/office/officeart/2018/2/layout/IconVerticalSolidList"/>
    <dgm:cxn modelId="{0FB08706-2563-4F1C-AADE-AA57F99BAAFB}" type="presParOf" srcId="{D65811EF-DDC6-491A-912A-386B6F1F1573}" destId="{D8C5E80D-2B26-40F0-AFB6-E4D0A87BB5D4}" srcOrd="0" destOrd="0" presId="urn:microsoft.com/office/officeart/2018/2/layout/IconVerticalSolidList"/>
    <dgm:cxn modelId="{DCA637AB-C910-450F-9678-21A7A2032B41}" type="presParOf" srcId="{D65811EF-DDC6-491A-912A-386B6F1F1573}" destId="{21CB4DD5-72F9-4912-8048-E1869AA9C74D}" srcOrd="1" destOrd="0" presId="urn:microsoft.com/office/officeart/2018/2/layout/IconVerticalSolidList"/>
    <dgm:cxn modelId="{B23D9EB6-48DF-4AD5-A597-822DAC2380A7}" type="presParOf" srcId="{D65811EF-DDC6-491A-912A-386B6F1F1573}" destId="{CF65CF3B-956E-48BD-9A47-879C02DFF286}" srcOrd="2" destOrd="0" presId="urn:microsoft.com/office/officeart/2018/2/layout/IconVerticalSolidList"/>
    <dgm:cxn modelId="{65AC4B80-3936-49EE-8A43-103EE89C27CA}" type="presParOf" srcId="{D65811EF-DDC6-491A-912A-386B6F1F1573}" destId="{5B8B284F-4580-4B6C-84C6-8875D0ADB43D}" srcOrd="3" destOrd="0" presId="urn:microsoft.com/office/officeart/2018/2/layout/IconVerticalSolidList"/>
    <dgm:cxn modelId="{04414CEB-1E1F-487C-A9A7-ACAA603E0FB5}" type="presParOf" srcId="{D65811EF-DDC6-491A-912A-386B6F1F1573}" destId="{0FCDB2C3-3EAA-4949-AFAA-6A2C73989818}" srcOrd="4" destOrd="0" presId="urn:microsoft.com/office/officeart/2018/2/layout/IconVerticalSolidList"/>
    <dgm:cxn modelId="{2B8B5458-B010-4B42-AC68-FD35A0FEC6A5}" type="presParOf" srcId="{6E67203F-47D9-4106-A0AC-FFFBD16E9A78}" destId="{A4AD4170-9B4E-4398-8A5C-79DA5E074741}" srcOrd="1" destOrd="0" presId="urn:microsoft.com/office/officeart/2018/2/layout/IconVerticalSolidList"/>
    <dgm:cxn modelId="{745A3288-4AB9-440A-938D-ED01BF1D19BE}" type="presParOf" srcId="{6E67203F-47D9-4106-A0AC-FFFBD16E9A78}" destId="{DE8B8F9D-10DC-492F-BDA4-F57FFA983A36}" srcOrd="2" destOrd="0" presId="urn:microsoft.com/office/officeart/2018/2/layout/IconVerticalSolidList"/>
    <dgm:cxn modelId="{1241FEF4-00EF-4A1B-9E75-3E3BBCAFB151}" type="presParOf" srcId="{DE8B8F9D-10DC-492F-BDA4-F57FFA983A36}" destId="{421D7F5E-8E7E-45F4-B9E5-6A708A589801}" srcOrd="0" destOrd="0" presId="urn:microsoft.com/office/officeart/2018/2/layout/IconVerticalSolidList"/>
    <dgm:cxn modelId="{E1A28B59-5FD5-475B-9832-53EDD0508E55}" type="presParOf" srcId="{DE8B8F9D-10DC-492F-BDA4-F57FFA983A36}" destId="{36DAFD6C-0502-419E-8330-5F36F6D59EE5}" srcOrd="1" destOrd="0" presId="urn:microsoft.com/office/officeart/2018/2/layout/IconVerticalSolidList"/>
    <dgm:cxn modelId="{A1F46156-7E49-493D-9528-A56321FC5495}" type="presParOf" srcId="{DE8B8F9D-10DC-492F-BDA4-F57FFA983A36}" destId="{37DED6B6-6B1E-44A8-8886-D4DB8B406CF9}" srcOrd="2" destOrd="0" presId="urn:microsoft.com/office/officeart/2018/2/layout/IconVerticalSolidList"/>
    <dgm:cxn modelId="{AAEA5010-48F5-4A1F-9A76-71303DCE9BD3}" type="presParOf" srcId="{DE8B8F9D-10DC-492F-BDA4-F57FFA983A36}" destId="{B04DAB3A-B671-4DCC-B4E0-C1F7B6D0FFAD}" srcOrd="3" destOrd="0" presId="urn:microsoft.com/office/officeart/2018/2/layout/IconVerticalSolidList"/>
    <dgm:cxn modelId="{F12E5D32-DE15-457D-8052-22927D480875}" type="presParOf" srcId="{DE8B8F9D-10DC-492F-BDA4-F57FFA983A36}" destId="{5E563EBB-635C-4AAE-A0AF-75A15376D789}" srcOrd="4" destOrd="0" presId="urn:microsoft.com/office/officeart/2018/2/layout/IconVerticalSolidList"/>
    <dgm:cxn modelId="{ABE139B7-6E82-42F0-9790-16B21738C372}" type="presParOf" srcId="{6E67203F-47D9-4106-A0AC-FFFBD16E9A78}" destId="{DF2546F0-3842-45F6-81C3-A83050A8B244}" srcOrd="3" destOrd="0" presId="urn:microsoft.com/office/officeart/2018/2/layout/IconVerticalSolidList"/>
    <dgm:cxn modelId="{1F0DA63A-20C9-4D31-B49C-6325DE62349A}" type="presParOf" srcId="{6E67203F-47D9-4106-A0AC-FFFBD16E9A78}" destId="{71797D3F-93ED-46EF-AA4F-74744090E8D0}" srcOrd="4" destOrd="0" presId="urn:microsoft.com/office/officeart/2018/2/layout/IconVerticalSolidList"/>
    <dgm:cxn modelId="{E8562CBE-34B1-459D-BB98-EF78BAFE96D7}" type="presParOf" srcId="{71797D3F-93ED-46EF-AA4F-74744090E8D0}" destId="{AA68F733-00E2-42A1-B352-A9A161ECC032}" srcOrd="0" destOrd="0" presId="urn:microsoft.com/office/officeart/2018/2/layout/IconVerticalSolidList"/>
    <dgm:cxn modelId="{CA91B84D-0E98-4B72-B2CD-8DA5A7BDB81E}" type="presParOf" srcId="{71797D3F-93ED-46EF-AA4F-74744090E8D0}" destId="{29F7EA1B-6559-47B8-9F50-4F8E6DE07200}" srcOrd="1" destOrd="0" presId="urn:microsoft.com/office/officeart/2018/2/layout/IconVerticalSolidList"/>
    <dgm:cxn modelId="{2FE80C21-56D5-4E8D-BE91-0D47C681129B}" type="presParOf" srcId="{71797D3F-93ED-46EF-AA4F-74744090E8D0}" destId="{3A2E5ECF-DA6D-4B00-9FB7-EB7276154A87}" srcOrd="2" destOrd="0" presId="urn:microsoft.com/office/officeart/2018/2/layout/IconVerticalSolidList"/>
    <dgm:cxn modelId="{03CF2D5B-0CA2-4A1A-A51F-4C7DEEC557D1}" type="presParOf" srcId="{71797D3F-93ED-46EF-AA4F-74744090E8D0}" destId="{6E121875-3054-4268-9F84-25EE254F9F17}" srcOrd="3" destOrd="0" presId="urn:microsoft.com/office/officeart/2018/2/layout/IconVerticalSolidList"/>
    <dgm:cxn modelId="{DE3E1D53-7F4B-4DBD-93A2-6448676E01DF}" type="presParOf" srcId="{71797D3F-93ED-46EF-AA4F-74744090E8D0}" destId="{45911099-5991-4508-AA63-9DE70B41B43A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49DF08-FABE-4F30-B80E-C97088B79359}">
      <dsp:nvSpPr>
        <dsp:cNvPr id="0" name=""/>
        <dsp:cNvSpPr/>
      </dsp:nvSpPr>
      <dsp:spPr>
        <a:xfrm>
          <a:off x="842822" y="104416"/>
          <a:ext cx="900703" cy="9007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5CBF61-FAAD-4604-9E05-7C7114A41D45}">
      <dsp:nvSpPr>
        <dsp:cNvPr id="0" name=""/>
        <dsp:cNvSpPr/>
      </dsp:nvSpPr>
      <dsp:spPr>
        <a:xfrm>
          <a:off x="6455" y="1183246"/>
          <a:ext cx="2573437" cy="386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>
              <a:solidFill>
                <a:schemeClr val="bg1"/>
              </a:solidFill>
            </a:rPr>
            <a:t>1</a:t>
          </a:r>
        </a:p>
      </dsp:txBody>
      <dsp:txXfrm>
        <a:off x="6455" y="1183246"/>
        <a:ext cx="2573437" cy="386015"/>
      </dsp:txXfrm>
    </dsp:sp>
    <dsp:sp modelId="{B4EC3E75-DAFB-41FF-9607-7366340E3046}">
      <dsp:nvSpPr>
        <dsp:cNvPr id="0" name=""/>
        <dsp:cNvSpPr/>
      </dsp:nvSpPr>
      <dsp:spPr>
        <a:xfrm>
          <a:off x="6455" y="1652112"/>
          <a:ext cx="2573437" cy="2594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bg1"/>
              </a:solidFill>
            </a:rPr>
            <a:t>Examine daily and hourly ridership trends by member group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We will explore how different users ride bikes through the week and what that means about </a:t>
          </a:r>
          <a:r>
            <a:rPr lang="en-US" sz="1700" kern="1200" dirty="0" err="1">
              <a:solidFill>
                <a:schemeClr val="bg1"/>
              </a:solidFill>
            </a:rPr>
            <a:t>Cyclistic</a:t>
          </a:r>
          <a:r>
            <a:rPr lang="en-US" sz="1700" kern="1200" dirty="0">
              <a:solidFill>
                <a:schemeClr val="bg1"/>
              </a:solidFill>
            </a:rPr>
            <a:t> users</a:t>
          </a:r>
        </a:p>
      </dsp:txBody>
      <dsp:txXfrm>
        <a:off x="6455" y="1652112"/>
        <a:ext cx="2573437" cy="2594809"/>
      </dsp:txXfrm>
    </dsp:sp>
    <dsp:sp modelId="{FCDB8B97-A6F1-4F28-93B8-E5B80ED5131F}">
      <dsp:nvSpPr>
        <dsp:cNvPr id="0" name=""/>
        <dsp:cNvSpPr/>
      </dsp:nvSpPr>
      <dsp:spPr>
        <a:xfrm>
          <a:off x="3866611" y="104416"/>
          <a:ext cx="900703" cy="9007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D2FFAD-D757-4247-964F-CACC1C32E17F}">
      <dsp:nvSpPr>
        <dsp:cNvPr id="0" name=""/>
        <dsp:cNvSpPr/>
      </dsp:nvSpPr>
      <dsp:spPr>
        <a:xfrm>
          <a:off x="3030244" y="1183246"/>
          <a:ext cx="2573437" cy="386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>
              <a:solidFill>
                <a:schemeClr val="bg1"/>
              </a:solidFill>
            </a:rPr>
            <a:t>2</a:t>
          </a:r>
        </a:p>
      </dsp:txBody>
      <dsp:txXfrm>
        <a:off x="3030244" y="1183246"/>
        <a:ext cx="2573437" cy="386015"/>
      </dsp:txXfrm>
    </dsp:sp>
    <dsp:sp modelId="{9A53E7B4-D5A7-4B94-B532-1737A158AC5D}">
      <dsp:nvSpPr>
        <dsp:cNvPr id="0" name=""/>
        <dsp:cNvSpPr/>
      </dsp:nvSpPr>
      <dsp:spPr>
        <a:xfrm>
          <a:off x="3030244" y="1652112"/>
          <a:ext cx="2573437" cy="2594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bg1"/>
              </a:solidFill>
            </a:rPr>
            <a:t>Examine monthly ridership trends by member group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Understanding monthly usage will help </a:t>
          </a:r>
          <a:r>
            <a:rPr lang="en-US" sz="1700" kern="1200" dirty="0" err="1">
              <a:solidFill>
                <a:schemeClr val="bg1"/>
              </a:solidFill>
            </a:rPr>
            <a:t>Cyclistic</a:t>
          </a:r>
          <a:r>
            <a:rPr lang="en-US" sz="1700" kern="1200" dirty="0">
              <a:solidFill>
                <a:schemeClr val="bg1"/>
              </a:solidFill>
            </a:rPr>
            <a:t> run specific campaigns to target membership groups</a:t>
          </a:r>
        </a:p>
      </dsp:txBody>
      <dsp:txXfrm>
        <a:off x="3030244" y="1652112"/>
        <a:ext cx="2573437" cy="2594809"/>
      </dsp:txXfrm>
    </dsp:sp>
    <dsp:sp modelId="{4C1386A9-2B33-4F08-8750-1DE8B6B501D5}">
      <dsp:nvSpPr>
        <dsp:cNvPr id="0" name=""/>
        <dsp:cNvSpPr/>
      </dsp:nvSpPr>
      <dsp:spPr>
        <a:xfrm>
          <a:off x="6890401" y="104416"/>
          <a:ext cx="900703" cy="9007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E83AC1-F957-40E1-8AE7-3B55F8F8F4E5}">
      <dsp:nvSpPr>
        <dsp:cNvPr id="0" name=""/>
        <dsp:cNvSpPr/>
      </dsp:nvSpPr>
      <dsp:spPr>
        <a:xfrm>
          <a:off x="6054033" y="1183246"/>
          <a:ext cx="2573437" cy="386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>
              <a:solidFill>
                <a:schemeClr val="bg1"/>
              </a:solidFill>
            </a:rPr>
            <a:t>3</a:t>
          </a:r>
        </a:p>
      </dsp:txBody>
      <dsp:txXfrm>
        <a:off x="6054033" y="1183246"/>
        <a:ext cx="2573437" cy="386015"/>
      </dsp:txXfrm>
    </dsp:sp>
    <dsp:sp modelId="{F33D25BF-628C-48AF-9400-F2A8BE3E4B82}">
      <dsp:nvSpPr>
        <dsp:cNvPr id="0" name=""/>
        <dsp:cNvSpPr/>
      </dsp:nvSpPr>
      <dsp:spPr>
        <a:xfrm>
          <a:off x="6054033" y="1652112"/>
          <a:ext cx="2573437" cy="2594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bg1"/>
              </a:solidFill>
            </a:rPr>
            <a:t>Explore some potential next steps for your business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We will look at the key takeaways from the data to see how we can make improvements in ridership for </a:t>
          </a:r>
          <a:r>
            <a:rPr lang="en-US" sz="1700" kern="1200" dirty="0" err="1">
              <a:solidFill>
                <a:schemeClr val="bg1"/>
              </a:solidFill>
            </a:rPr>
            <a:t>Cyclistic</a:t>
          </a:r>
          <a:endParaRPr lang="en-US" sz="1700" kern="1200" dirty="0">
            <a:solidFill>
              <a:schemeClr val="bg1"/>
            </a:solidFill>
          </a:endParaRPr>
        </a:p>
        <a:p>
          <a:pPr marL="0" lvl="0" indent="0" algn="ctr" defTabSz="755650"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6054033" y="1652112"/>
        <a:ext cx="2573437" cy="25948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4BD687-53DD-436D-BCEA-81D3B86FF2DA}">
      <dsp:nvSpPr>
        <dsp:cNvPr id="0" name=""/>
        <dsp:cNvSpPr/>
      </dsp:nvSpPr>
      <dsp:spPr>
        <a:xfrm>
          <a:off x="178970" y="0"/>
          <a:ext cx="5503150" cy="5503150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7AD96F-4D69-4680-B2ED-EC996EE8D9EC}">
      <dsp:nvSpPr>
        <dsp:cNvPr id="0" name=""/>
        <dsp:cNvSpPr/>
      </dsp:nvSpPr>
      <dsp:spPr>
        <a:xfrm>
          <a:off x="701769" y="522799"/>
          <a:ext cx="2146228" cy="21462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Collected from all rides by Cyclistic users in 2021</a:t>
          </a:r>
        </a:p>
      </dsp:txBody>
      <dsp:txXfrm>
        <a:off x="806539" y="627569"/>
        <a:ext cx="1936688" cy="1936688"/>
      </dsp:txXfrm>
    </dsp:sp>
    <dsp:sp modelId="{281AC402-4810-4AF3-8E0E-21C0078F6BCA}">
      <dsp:nvSpPr>
        <dsp:cNvPr id="0" name=""/>
        <dsp:cNvSpPr/>
      </dsp:nvSpPr>
      <dsp:spPr>
        <a:xfrm>
          <a:off x="3013092" y="522799"/>
          <a:ext cx="2146228" cy="214622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Contains a timestamp of when the trip started and ended</a:t>
          </a:r>
        </a:p>
      </dsp:txBody>
      <dsp:txXfrm>
        <a:off x="3117862" y="627569"/>
        <a:ext cx="1936688" cy="1936688"/>
      </dsp:txXfrm>
    </dsp:sp>
    <dsp:sp modelId="{A0AAFAF5-AB80-4DC2-9F3D-EB523A853612}">
      <dsp:nvSpPr>
        <dsp:cNvPr id="0" name=""/>
        <dsp:cNvSpPr/>
      </dsp:nvSpPr>
      <dsp:spPr>
        <a:xfrm>
          <a:off x="701769" y="2834122"/>
          <a:ext cx="2146228" cy="214622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Grouped by membership status 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(casual = non-member)</a:t>
          </a:r>
        </a:p>
      </dsp:txBody>
      <dsp:txXfrm>
        <a:off x="806539" y="2938892"/>
        <a:ext cx="1936688" cy="1936688"/>
      </dsp:txXfrm>
    </dsp:sp>
    <dsp:sp modelId="{CCBCB8D8-4E2C-4966-BC24-F941D85D098D}">
      <dsp:nvSpPr>
        <dsp:cNvPr id="0" name=""/>
        <dsp:cNvSpPr/>
      </dsp:nvSpPr>
      <dsp:spPr>
        <a:xfrm>
          <a:off x="3013092" y="2834122"/>
          <a:ext cx="2146228" cy="214622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Assumed that all rides with &lt;= 0 duration were errors </a:t>
          </a:r>
        </a:p>
      </dsp:txBody>
      <dsp:txXfrm>
        <a:off x="3117862" y="2938892"/>
        <a:ext cx="1936688" cy="19366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C5E80D-2B26-40F0-AFB6-E4D0A87BB5D4}">
      <dsp:nvSpPr>
        <dsp:cNvPr id="0" name=""/>
        <dsp:cNvSpPr/>
      </dsp:nvSpPr>
      <dsp:spPr>
        <a:xfrm>
          <a:off x="0" y="2655"/>
          <a:ext cx="9228589" cy="12417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CB4DD5-72F9-4912-8048-E1869AA9C74D}">
      <dsp:nvSpPr>
        <dsp:cNvPr id="0" name=""/>
        <dsp:cNvSpPr/>
      </dsp:nvSpPr>
      <dsp:spPr>
        <a:xfrm>
          <a:off x="375620" y="282042"/>
          <a:ext cx="682947" cy="6829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8B284F-4580-4B6C-84C6-8875D0ADB43D}">
      <dsp:nvSpPr>
        <dsp:cNvPr id="0" name=""/>
        <dsp:cNvSpPr/>
      </dsp:nvSpPr>
      <dsp:spPr>
        <a:xfrm>
          <a:off x="1434189" y="2655"/>
          <a:ext cx="4152865" cy="1241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416" tIns="131416" rIns="131416" bIns="13141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Account for low ridership during the offseason</a:t>
          </a:r>
          <a:endParaRPr lang="en-US" sz="1900" kern="1200" dirty="0"/>
        </a:p>
      </dsp:txBody>
      <dsp:txXfrm>
        <a:off x="1434189" y="2655"/>
        <a:ext cx="4152865" cy="1241722"/>
      </dsp:txXfrm>
    </dsp:sp>
    <dsp:sp modelId="{0FCDB2C3-3EAA-4949-AFAA-6A2C73989818}">
      <dsp:nvSpPr>
        <dsp:cNvPr id="0" name=""/>
        <dsp:cNvSpPr/>
      </dsp:nvSpPr>
      <dsp:spPr>
        <a:xfrm>
          <a:off x="5587054" y="2655"/>
          <a:ext cx="3640132" cy="1241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416" tIns="131416" rIns="131416" bIns="131416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Ridership for non-members is lowest during the fall and winter.  Running a promotion for discounted casual fares during these months could help drive bike usage.</a:t>
          </a:r>
        </a:p>
      </dsp:txBody>
      <dsp:txXfrm>
        <a:off x="5587054" y="2655"/>
        <a:ext cx="3640132" cy="1241722"/>
      </dsp:txXfrm>
    </dsp:sp>
    <dsp:sp modelId="{421D7F5E-8E7E-45F4-B9E5-6A708A589801}">
      <dsp:nvSpPr>
        <dsp:cNvPr id="0" name=""/>
        <dsp:cNvSpPr/>
      </dsp:nvSpPr>
      <dsp:spPr>
        <a:xfrm>
          <a:off x="0" y="1535772"/>
          <a:ext cx="9228589" cy="12417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DAFD6C-0502-419E-8330-5F36F6D59EE5}">
      <dsp:nvSpPr>
        <dsp:cNvPr id="0" name=""/>
        <dsp:cNvSpPr/>
      </dsp:nvSpPr>
      <dsp:spPr>
        <a:xfrm>
          <a:off x="375620" y="1834195"/>
          <a:ext cx="682947" cy="6829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4DAB3A-B671-4DCC-B4E0-C1F7B6D0FFAD}">
      <dsp:nvSpPr>
        <dsp:cNvPr id="0" name=""/>
        <dsp:cNvSpPr/>
      </dsp:nvSpPr>
      <dsp:spPr>
        <a:xfrm>
          <a:off x="1434189" y="1554807"/>
          <a:ext cx="4152865" cy="1241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416" tIns="131416" rIns="131416" bIns="13141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Increase casual to member conversion by adding commuter or weekend membership tiers</a:t>
          </a:r>
        </a:p>
      </dsp:txBody>
      <dsp:txXfrm>
        <a:off x="1434189" y="1554807"/>
        <a:ext cx="4152865" cy="1241722"/>
      </dsp:txXfrm>
    </dsp:sp>
    <dsp:sp modelId="{5E563EBB-635C-4AAE-A0AF-75A15376D789}">
      <dsp:nvSpPr>
        <dsp:cNvPr id="0" name=""/>
        <dsp:cNvSpPr/>
      </dsp:nvSpPr>
      <dsp:spPr>
        <a:xfrm>
          <a:off x="5587054" y="1554807"/>
          <a:ext cx="3640132" cy="1241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416" tIns="131416" rIns="131416" bIns="131416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Offering new membership tiers could help drive casual users to sign up for memberships.  Adding a “Weekend Warrior” tier for people that only use the bikes during the weekend, and a “Commuter” tier for people only using the bikes to get to and from work could help drive sign ups.</a:t>
          </a:r>
        </a:p>
      </dsp:txBody>
      <dsp:txXfrm>
        <a:off x="5587054" y="1554807"/>
        <a:ext cx="3640132" cy="1241722"/>
      </dsp:txXfrm>
    </dsp:sp>
    <dsp:sp modelId="{AA68F733-00E2-42A1-B352-A9A161ECC032}">
      <dsp:nvSpPr>
        <dsp:cNvPr id="0" name=""/>
        <dsp:cNvSpPr/>
      </dsp:nvSpPr>
      <dsp:spPr>
        <a:xfrm>
          <a:off x="0" y="3106960"/>
          <a:ext cx="9228589" cy="12417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F7EA1B-6559-47B8-9F50-4F8E6DE07200}">
      <dsp:nvSpPr>
        <dsp:cNvPr id="0" name=""/>
        <dsp:cNvSpPr/>
      </dsp:nvSpPr>
      <dsp:spPr>
        <a:xfrm>
          <a:off x="375620" y="3386348"/>
          <a:ext cx="682947" cy="6829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121875-3054-4268-9F84-25EE254F9F17}">
      <dsp:nvSpPr>
        <dsp:cNvPr id="0" name=""/>
        <dsp:cNvSpPr/>
      </dsp:nvSpPr>
      <dsp:spPr>
        <a:xfrm>
          <a:off x="1434189" y="3106960"/>
          <a:ext cx="4152865" cy="1241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416" tIns="131416" rIns="131416" bIns="13141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Increase member usage throughout the year by adding rewards/achievement program</a:t>
          </a:r>
        </a:p>
      </dsp:txBody>
      <dsp:txXfrm>
        <a:off x="1434189" y="3106960"/>
        <a:ext cx="4152865" cy="1241722"/>
      </dsp:txXfrm>
    </dsp:sp>
    <dsp:sp modelId="{45911099-5991-4508-AA63-9DE70B41B43A}">
      <dsp:nvSpPr>
        <dsp:cNvPr id="0" name=""/>
        <dsp:cNvSpPr/>
      </dsp:nvSpPr>
      <dsp:spPr>
        <a:xfrm>
          <a:off x="5587054" y="3106960"/>
          <a:ext cx="3640132" cy="1241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416" tIns="131416" rIns="131416" bIns="131416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Members' metrics such as daily/weekly usage and streaks could be used to design a rewards or achievement system that could help drive bike usage during the off season.</a:t>
          </a:r>
        </a:p>
      </dsp:txBody>
      <dsp:txXfrm>
        <a:off x="5587054" y="3106960"/>
        <a:ext cx="3640132" cy="12417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8/13/2022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159" y="1377146"/>
            <a:ext cx="4076460" cy="3626217"/>
          </a:xfrm>
        </p:spPr>
        <p:txBody>
          <a:bodyPr anchor="b">
            <a:normAutofit/>
          </a:bodyPr>
          <a:lstStyle/>
          <a:p>
            <a:pPr algn="r"/>
            <a:r>
              <a:rPr lang="en-US" sz="3400" spc="400"/>
              <a:t>The IMPACT OF MEMBERSHIP STATUS ON CYCLISTIC BIKE USAGE</a:t>
            </a:r>
            <a:endParaRPr lang="en-US" sz="3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159" y="5170453"/>
            <a:ext cx="4076458" cy="990197"/>
          </a:xfrm>
        </p:spPr>
        <p:txBody>
          <a:bodyPr>
            <a:normAutofit/>
          </a:bodyPr>
          <a:lstStyle/>
          <a:p>
            <a:r>
              <a:rPr lang="en-US" b="1"/>
              <a:t>August 2022</a:t>
            </a:r>
          </a:p>
          <a:p>
            <a:r>
              <a:rPr lang="en-US"/>
              <a:t>Connor Vaccaro</a:t>
            </a:r>
          </a:p>
          <a:p>
            <a:endParaRPr lang="en-US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4E24FDDF-3D62-8906-960E-D712ABF7EC8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1000"/>
          </a:blip>
          <a:stretch>
            <a:fillRect/>
          </a:stretch>
        </p:blipFill>
        <p:spPr>
          <a:xfrm>
            <a:off x="5448149" y="2519595"/>
            <a:ext cx="6734973" cy="3754746"/>
          </a:xfrm>
          <a:prstGeom prst="rect">
            <a:avLst/>
          </a:prstGeom>
        </p:spPr>
      </p:pic>
      <p:sp>
        <p:nvSpPr>
          <p:cNvPr id="22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7738" y="81499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15">
            <a:extLst>
              <a:ext uri="{FF2B5EF4-FFF2-40B4-BE49-F238E27FC236}">
                <a16:creationId xmlns:a16="http://schemas.microsoft.com/office/drawing/2014/main" id="{8550FED7-7C32-42BB-98DB-30272A63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16518" y="104429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42198" y="1268720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RIDE LENGTH VS MONTH</a:t>
            </a:r>
            <a:endParaRPr lang="en-US" sz="4000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10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0941E18-535A-B5DE-CE13-D42B5F9486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890996" y="1690688"/>
            <a:ext cx="6851379" cy="435133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833456-2800-9EF2-97B8-242892F5F85A}"/>
              </a:ext>
            </a:extLst>
          </p:cNvPr>
          <p:cNvSpPr txBox="1"/>
          <p:nvPr/>
        </p:nvSpPr>
        <p:spPr>
          <a:xfrm>
            <a:off x="979037" y="2158197"/>
            <a:ext cx="37711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>
                <a:solidFill>
                  <a:schemeClr val="accent4"/>
                </a:solidFill>
              </a:rPr>
              <a:t>Key takeaways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Like we saw in the weekly data </a:t>
            </a:r>
            <a:r>
              <a:rPr lang="en-US" b="1">
                <a:solidFill>
                  <a:schemeClr val="accent4"/>
                </a:solidFill>
              </a:rPr>
              <a:t>non-members ride for significantly longer periods than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Average ride length is</a:t>
            </a:r>
            <a:r>
              <a:rPr lang="en-US" b="1">
                <a:solidFill>
                  <a:schemeClr val="accent4"/>
                </a:solidFill>
              </a:rPr>
              <a:t> highest during the late winter/spring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Average ride length is </a:t>
            </a:r>
            <a:r>
              <a:rPr lang="en-US" b="1">
                <a:solidFill>
                  <a:schemeClr val="accent4"/>
                </a:solidFill>
              </a:rPr>
              <a:t>lowest during the fall/winter</a:t>
            </a:r>
            <a:endParaRPr 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180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9E7E280B-E533-B53C-995E-CE677BF301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699" r="189" b="-1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pPr algn="l"/>
            <a:r>
              <a:rPr lang="en-US" sz="7200" b="1" cap="all" spc="400" dirty="0">
                <a:solidFill>
                  <a:srgbClr val="FFFFFF"/>
                </a:solidFill>
                <a:latin typeface="+mn-lt"/>
              </a:rPr>
              <a:t>Topic THREE</a:t>
            </a:r>
            <a:endParaRPr lang="en-US" sz="7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anchor="ctr">
            <a:normAutofit/>
          </a:bodyPr>
          <a:lstStyle/>
          <a:p>
            <a:pPr algn="l"/>
            <a:endParaRPr lang="en-US" sz="1900" b="1">
              <a:solidFill>
                <a:srgbClr val="FFFFFF"/>
              </a:solidFill>
            </a:endParaRPr>
          </a:p>
          <a:p>
            <a:pPr lvl="0" algn="l"/>
            <a:r>
              <a:rPr lang="en-US" sz="1900" b="1">
                <a:solidFill>
                  <a:srgbClr val="FFFFFF"/>
                </a:solidFill>
              </a:rPr>
              <a:t>Explore some potential next steps for the business</a:t>
            </a:r>
          </a:p>
          <a:p>
            <a:pPr algn="l"/>
            <a:endParaRPr lang="en-US" sz="190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691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755" y="365125"/>
            <a:ext cx="7161245" cy="1325563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NEXT STEPS FOR CYCLISTIC</a:t>
            </a:r>
          </a:p>
        </p:txBody>
      </p:sp>
      <p:sp>
        <p:nvSpPr>
          <p:cNvPr id="48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027906"/>
            <a:ext cx="340878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b="1" cap="all" spc="10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 b="1" cap="all" spc="100">
              <a:solidFill>
                <a:schemeClr val="bg1"/>
              </a:solidFill>
            </a:endParaRPr>
          </a:p>
        </p:txBody>
      </p:sp>
      <p:graphicFrame>
        <p:nvGraphicFramePr>
          <p:cNvPr id="16" name="Content Placeholder 6" descr="timeline SmartArt Graphic">
            <a:extLst>
              <a:ext uri="{FF2B5EF4-FFF2-40B4-BE49-F238E27FC236}">
                <a16:creationId xmlns:a16="http://schemas.microsoft.com/office/drawing/2014/main" id="{3D5D3A67-1294-CF1C-3117-4753685FC2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5755102"/>
              </p:ext>
            </p:extLst>
          </p:nvPr>
        </p:nvGraphicFramePr>
        <p:xfrm>
          <a:off x="1481705" y="1786334"/>
          <a:ext cx="922858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2059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8/7/22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8368" y="788670"/>
            <a:ext cx="2788920" cy="365125"/>
          </a:xfrm>
        </p:spPr>
        <p:txBody>
          <a:bodyPr/>
          <a:lstStyle/>
          <a:p>
            <a:pPr algn="l"/>
            <a:r>
              <a:rPr lang="en-US" sz="1200" spc="400" dirty="0">
                <a:solidFill>
                  <a:schemeClr val="bg1"/>
                </a:solidFill>
              </a:rPr>
              <a:t>The IMPACT OF MEMBERSHIP STATUS ON CYCLISTIC BIKE USAGE</a:t>
            </a:r>
            <a:endParaRPr lang="en-US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Connor Vaccaro</a:t>
            </a:r>
          </a:p>
          <a:p>
            <a:r>
              <a:rPr lang="en-US" dirty="0"/>
              <a:t>cbvaccaro@gmail.com</a:t>
            </a:r>
          </a:p>
          <a:p>
            <a:r>
              <a:rPr lang="en-US" dirty="0"/>
              <a:t>connorvaccaro.github.io</a:t>
            </a:r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2E53BE73-6BB1-E670-BFEC-670972B7C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191" y="3200400"/>
            <a:ext cx="5609231" cy="313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04918" cy="1325563"/>
          </a:xfrm>
        </p:spPr>
        <p:txBody>
          <a:bodyPr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GOALS OF THIS CASE STUDY</a:t>
            </a:r>
            <a:endParaRPr lang="en-US" sz="5000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b="1" cap="all" spc="10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b="1" cap="all" spc="100">
              <a:solidFill>
                <a:schemeClr val="bg1"/>
              </a:solidFill>
            </a:endParaRPr>
          </a:p>
        </p:txBody>
      </p:sp>
      <p:graphicFrame>
        <p:nvGraphicFramePr>
          <p:cNvPr id="16" name="Content Placeholder 6" descr="timeline SmartArt Graphic">
            <a:extLst>
              <a:ext uri="{FF2B5EF4-FFF2-40B4-BE49-F238E27FC236}">
                <a16:creationId xmlns:a16="http://schemas.microsoft.com/office/drawing/2014/main" id="{3D5D3A67-1294-CF1C-3117-4753685FC2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2756682"/>
              </p:ext>
            </p:extLst>
          </p:nvPr>
        </p:nvGraphicFramePr>
        <p:xfrm>
          <a:off x="1676400" y="1914833"/>
          <a:ext cx="863392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9288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47C64C2-FC09-4323-A32D-5DCB300AD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5BB06E-EAFE-CC0C-49FA-D9496B0C8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522" y="591829"/>
            <a:ext cx="3939688" cy="55831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7200" kern="1200">
                <a:latin typeface="+mj-lt"/>
                <a:ea typeface="+mj-ea"/>
                <a:cs typeface="+mj-cs"/>
              </a:rPr>
              <a:t>ABOUT THE DATA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2518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31298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6978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6DE16-186B-1317-99AD-31D235930A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8/7/22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023DE-AB54-695C-C397-2DAB57FCF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200" b="1" i="0" kern="1200" cap="all" spc="100" baseline="0"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E622C-5364-B2FD-E3F5-B55E0F46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9" name="Text Placeholder 6">
            <a:extLst>
              <a:ext uri="{FF2B5EF4-FFF2-40B4-BE49-F238E27FC236}">
                <a16:creationId xmlns:a16="http://schemas.microsoft.com/office/drawing/2014/main" id="{A1CA1163-C134-5D63-3E0A-6B184DD967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3791357"/>
              </p:ext>
            </p:extLst>
          </p:nvPr>
        </p:nvGraphicFramePr>
        <p:xfrm>
          <a:off x="5492710" y="671805"/>
          <a:ext cx="5861090" cy="5503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2610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9E7E280B-E533-B53C-995E-CE677BF301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699" r="189" b="-1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pPr algn="l"/>
            <a:r>
              <a:rPr lang="en-US" sz="7200" b="1" cap="all" spc="400" dirty="0">
                <a:solidFill>
                  <a:srgbClr val="FFFFFF"/>
                </a:solidFill>
                <a:latin typeface="+mn-lt"/>
              </a:rPr>
              <a:t>Topic ONE</a:t>
            </a:r>
            <a:endParaRPr lang="en-US" sz="7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anchor="ctr">
            <a:normAutofit/>
          </a:bodyPr>
          <a:lstStyle/>
          <a:p>
            <a:pPr algn="l"/>
            <a:endParaRPr lang="en-US" sz="1900" b="1" dirty="0">
              <a:solidFill>
                <a:srgbClr val="FFFFFF"/>
              </a:solidFill>
            </a:endParaRPr>
          </a:p>
          <a:p>
            <a:pPr algn="l"/>
            <a:r>
              <a:rPr lang="en-US" sz="1800" b="1" dirty="0"/>
              <a:t>Examine daily and hourly ridership trends by member group</a:t>
            </a:r>
          </a:p>
          <a:p>
            <a:pPr algn="l"/>
            <a:endParaRPr lang="en-US" sz="19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379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04175" cy="1325563"/>
          </a:xfrm>
        </p:spPr>
        <p:txBody>
          <a:bodyPr>
            <a:normAutofit/>
          </a:bodyPr>
          <a:lstStyle/>
          <a:p>
            <a:r>
              <a:rPr lang="en-US" sz="4000" dirty="0"/>
              <a:t>NUMBER OF RIDES VS DAY OF THE WEEK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5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0941E18-535A-B5DE-CE13-D42B5F9486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795058" y="1701866"/>
            <a:ext cx="6851379" cy="435133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833456-2800-9EF2-97B8-242892F5F85A}"/>
              </a:ext>
            </a:extLst>
          </p:cNvPr>
          <p:cNvSpPr txBox="1"/>
          <p:nvPr/>
        </p:nvSpPr>
        <p:spPr>
          <a:xfrm>
            <a:off x="7971253" y="2169374"/>
            <a:ext cx="37711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4"/>
                </a:solidFill>
              </a:rPr>
              <a:t>Key takeaways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analyzing the past year of ride data, we can see </a:t>
            </a:r>
            <a:r>
              <a:rPr lang="en-US" b="1" dirty="0">
                <a:solidFill>
                  <a:schemeClr val="accent4"/>
                </a:solidFill>
              </a:rPr>
              <a:t>consistent trends in how users ride bikes throughout the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Member bike usage </a:t>
            </a:r>
            <a:r>
              <a:rPr lang="en-US" b="1" dirty="0">
                <a:solidFill>
                  <a:schemeClr val="accent4"/>
                </a:solidFill>
              </a:rPr>
              <a:t>is highest during the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Non-members bike usage is </a:t>
            </a:r>
            <a:r>
              <a:rPr lang="en-US" b="1" dirty="0">
                <a:solidFill>
                  <a:schemeClr val="accent4"/>
                </a:solidFill>
              </a:rPr>
              <a:t>significantly higher during the weekend</a:t>
            </a:r>
          </a:p>
        </p:txBody>
      </p:sp>
    </p:spTree>
    <p:extLst>
      <p:ext uri="{BB962C8B-B14F-4D97-AF65-F5344CB8AC3E}">
        <p14:creationId xmlns:p14="http://schemas.microsoft.com/office/powerpoint/2010/main" val="3201221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04175" cy="1325563"/>
          </a:xfrm>
        </p:spPr>
        <p:txBody>
          <a:bodyPr>
            <a:normAutofit/>
          </a:bodyPr>
          <a:lstStyle/>
          <a:p>
            <a:r>
              <a:rPr lang="en-US" sz="4000" dirty="0"/>
              <a:t>NUMBER OF RIDES VS HOUR OF THE DAY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6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0941E18-535A-B5DE-CE13-D42B5F9486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795059" y="1701866"/>
            <a:ext cx="6851377" cy="435133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833456-2800-9EF2-97B8-242892F5F85A}"/>
              </a:ext>
            </a:extLst>
          </p:cNvPr>
          <p:cNvSpPr txBox="1"/>
          <p:nvPr/>
        </p:nvSpPr>
        <p:spPr>
          <a:xfrm>
            <a:off x="7971253" y="2169374"/>
            <a:ext cx="37711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4"/>
                </a:solidFill>
              </a:rPr>
              <a:t>Key takeaways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Member bike usage </a:t>
            </a:r>
            <a:r>
              <a:rPr lang="en-US" b="1" dirty="0">
                <a:solidFill>
                  <a:schemeClr val="accent4"/>
                </a:solidFill>
              </a:rPr>
              <a:t>is highest in the morning and afternoon, </a:t>
            </a:r>
            <a:r>
              <a:rPr lang="en-US" dirty="0"/>
              <a:t>indicating they use the bikes to commute to and from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Non-members bike usage is </a:t>
            </a:r>
            <a:r>
              <a:rPr lang="en-US" b="1" dirty="0">
                <a:solidFill>
                  <a:schemeClr val="accent4"/>
                </a:solidFill>
              </a:rPr>
              <a:t>low in the morning, then peaks in the afternoon</a:t>
            </a:r>
          </a:p>
        </p:txBody>
      </p:sp>
    </p:spTree>
    <p:extLst>
      <p:ext uri="{BB962C8B-B14F-4D97-AF65-F5344CB8AC3E}">
        <p14:creationId xmlns:p14="http://schemas.microsoft.com/office/powerpoint/2010/main" val="2098329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RIDE LENGTH VS DAY OF THE WEEK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7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70941E18-535A-B5DE-CE13-D42B5F9486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0996" y="1690688"/>
            <a:ext cx="6851379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833456-2800-9EF2-97B8-242892F5F85A}"/>
              </a:ext>
            </a:extLst>
          </p:cNvPr>
          <p:cNvSpPr txBox="1"/>
          <p:nvPr/>
        </p:nvSpPr>
        <p:spPr>
          <a:xfrm>
            <a:off x="979037" y="2158197"/>
            <a:ext cx="37711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4"/>
                </a:solidFill>
              </a:rPr>
              <a:t>Key takeaways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analyzing the past year of ride data, we can see </a:t>
            </a:r>
            <a:r>
              <a:rPr lang="en-US" b="1" dirty="0">
                <a:solidFill>
                  <a:schemeClr val="accent4"/>
                </a:solidFill>
              </a:rPr>
              <a:t>consistent trends in how users ride bikes throughout the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ride length </a:t>
            </a:r>
            <a:r>
              <a:rPr lang="en-US" b="1" dirty="0">
                <a:solidFill>
                  <a:schemeClr val="accent4"/>
                </a:solidFill>
              </a:rPr>
              <a:t>increases during the weekend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Non-members ride for approximately </a:t>
            </a:r>
            <a:r>
              <a:rPr lang="en-US" b="1" dirty="0">
                <a:solidFill>
                  <a:schemeClr val="accent4"/>
                </a:solidFill>
              </a:rPr>
              <a:t>twice as long as members</a:t>
            </a:r>
          </a:p>
        </p:txBody>
      </p:sp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9E7E280B-E533-B53C-995E-CE677BF301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699" r="189" b="-1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pPr algn="l"/>
            <a:r>
              <a:rPr lang="en-US" sz="7200" b="1" cap="all" spc="400" dirty="0">
                <a:solidFill>
                  <a:srgbClr val="FFFFFF"/>
                </a:solidFill>
                <a:latin typeface="+mn-lt"/>
              </a:rPr>
              <a:t>Topic TWO</a:t>
            </a:r>
            <a:endParaRPr lang="en-US" sz="7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anchor="ctr">
            <a:normAutofit/>
          </a:bodyPr>
          <a:lstStyle/>
          <a:p>
            <a:pPr algn="l"/>
            <a:endParaRPr lang="en-US" sz="1900" b="1" dirty="0">
              <a:solidFill>
                <a:srgbClr val="FFFFFF"/>
              </a:solidFill>
            </a:endParaRPr>
          </a:p>
          <a:p>
            <a:pPr lvl="0" algn="l"/>
            <a:r>
              <a:rPr lang="en-US" sz="1800" b="1" dirty="0"/>
              <a:t>Examine monthly ridership trends by member group</a:t>
            </a:r>
          </a:p>
          <a:p>
            <a:pPr algn="l"/>
            <a:endParaRPr lang="en-US" sz="19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438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04175" cy="1325563"/>
          </a:xfrm>
        </p:spPr>
        <p:txBody>
          <a:bodyPr>
            <a:normAutofit/>
          </a:bodyPr>
          <a:lstStyle/>
          <a:p>
            <a:r>
              <a:rPr lang="en-US" sz="4000" dirty="0"/>
              <a:t>NUMBER OF RIDES VS MONTH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9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0941E18-535A-B5DE-CE13-D42B5F9486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795059" y="1701866"/>
            <a:ext cx="6851377" cy="435133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833456-2800-9EF2-97B8-242892F5F85A}"/>
              </a:ext>
            </a:extLst>
          </p:cNvPr>
          <p:cNvSpPr txBox="1"/>
          <p:nvPr/>
        </p:nvSpPr>
        <p:spPr>
          <a:xfrm>
            <a:off x="7971253" y="2169374"/>
            <a:ext cx="37711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4"/>
                </a:solidFill>
              </a:rPr>
              <a:t>Key takeaways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analyzing the past year of ride data, we can see </a:t>
            </a:r>
            <a:r>
              <a:rPr lang="en-US" b="1" dirty="0">
                <a:solidFill>
                  <a:schemeClr val="accent4"/>
                </a:solidFill>
              </a:rPr>
              <a:t>consistent seasonal trends in how users ride bikes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Ridership is </a:t>
            </a:r>
            <a:r>
              <a:rPr lang="en-US" b="1" dirty="0">
                <a:solidFill>
                  <a:schemeClr val="accent4"/>
                </a:solidFill>
              </a:rPr>
              <a:t>highest during the summer</a:t>
            </a:r>
            <a:r>
              <a:rPr lang="en-US" dirty="0"/>
              <a:t> for both membership groups</a:t>
            </a:r>
            <a:endParaRPr lang="en-US" b="1" dirty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Non-members bike usage </a:t>
            </a:r>
            <a:r>
              <a:rPr lang="en-US" b="1" dirty="0">
                <a:solidFill>
                  <a:schemeClr val="accent4"/>
                </a:solidFill>
              </a:rPr>
              <a:t>drops significantly during the fall and winter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Members bike usage is </a:t>
            </a:r>
            <a:r>
              <a:rPr lang="en-US" b="1" dirty="0">
                <a:solidFill>
                  <a:schemeClr val="accent4"/>
                </a:solidFill>
              </a:rPr>
              <a:t>steady into the fall, but drops off during winter</a:t>
            </a:r>
          </a:p>
        </p:txBody>
      </p:sp>
    </p:spTree>
    <p:extLst>
      <p:ext uri="{BB962C8B-B14F-4D97-AF65-F5344CB8AC3E}">
        <p14:creationId xmlns:p14="http://schemas.microsoft.com/office/powerpoint/2010/main" val="372649548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</TotalTime>
  <Words>598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Univers</vt:lpstr>
      <vt:lpstr>GradientUnivers</vt:lpstr>
      <vt:lpstr>The IMPACT OF MEMBERSHIP STATUS ON CYCLISTIC BIKE USAGE</vt:lpstr>
      <vt:lpstr>GOALS OF THIS CASE STUDY</vt:lpstr>
      <vt:lpstr>ABOUT THE DATA</vt:lpstr>
      <vt:lpstr>Topic ONE</vt:lpstr>
      <vt:lpstr>NUMBER OF RIDES VS DAY OF THE WEEK</vt:lpstr>
      <vt:lpstr>NUMBER OF RIDES VS HOUR OF THE DAY</vt:lpstr>
      <vt:lpstr>RIDE LENGTH VS DAY OF THE WEEK</vt:lpstr>
      <vt:lpstr>Topic TWO</vt:lpstr>
      <vt:lpstr>NUMBER OF RIDES VS MONTH</vt:lpstr>
      <vt:lpstr>RIDE LENGTH VS MONTH</vt:lpstr>
      <vt:lpstr>Topic THREE</vt:lpstr>
      <vt:lpstr>NEXT STEPS FOR CYCLISTIC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IMPACT OF MEMBERSHIP STATUS ON CYCLISTIC BIKE USAGE</dc:title>
  <dc:creator>Connor Vaccaro</dc:creator>
  <cp:lastModifiedBy>Connor Vaccaro</cp:lastModifiedBy>
  <cp:revision>5</cp:revision>
  <dcterms:created xsi:type="dcterms:W3CDTF">2022-08-07T20:32:54Z</dcterms:created>
  <dcterms:modified xsi:type="dcterms:W3CDTF">2022-08-13T18:06:25Z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