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d3f1266f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d3f1266f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d3f1266f3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d3f1266f3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d3f1266f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d3f1266f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d3f1266f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d3f1266f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d3f1266f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d3f1266f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d3f1266f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d3f1266f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d3f1266f3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d3f1266f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d3f1266f3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d3f1266f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d3f1266f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d3f1266f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d3f1266f3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d3f1266f3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448965" y="853819"/>
            <a:ext cx="82461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EF720B"/>
              </a:buClr>
              <a:buSzPts val="3600"/>
              <a:buFont typeface="Calibri"/>
              <a:buNone/>
              <a:defRPr sz="3600">
                <a:solidFill>
                  <a:srgbClr val="EF720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48965" y="1426462"/>
            <a:ext cx="6413700" cy="30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2pPr>
            <a:lvl3pPr indent="-3810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indent="-3556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>
                <a:solidFill>
                  <a:schemeClr val="lt1"/>
                </a:solidFill>
              </a:defRPr>
            </a:lvl4pPr>
            <a:lvl5pPr indent="-3556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>
                <a:solidFill>
                  <a:schemeClr val="lt1"/>
                </a:solidFill>
              </a:defRPr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1823310" y="395704"/>
            <a:ext cx="70161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EF720B"/>
              </a:buClr>
              <a:buSzPts val="3600"/>
              <a:buFont typeface="Calibri"/>
              <a:buNone/>
              <a:defRPr sz="3600">
                <a:solidFill>
                  <a:srgbClr val="EF720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1823310" y="1082876"/>
            <a:ext cx="7016100" cy="32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2pPr>
            <a:lvl3pPr indent="-3810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indent="-3556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>
                <a:solidFill>
                  <a:schemeClr val="lt1"/>
                </a:solidFill>
              </a:defRPr>
            </a:lvl4pPr>
            <a:lvl5pPr indent="-3556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>
                <a:solidFill>
                  <a:schemeClr val="lt1"/>
                </a:solidFill>
              </a:defRPr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601670" y="968347"/>
            <a:ext cx="62445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EF720B"/>
              </a:buClr>
              <a:buSzPts val="3600"/>
              <a:buFont typeface="Calibri"/>
              <a:buNone/>
              <a:defRPr sz="3600">
                <a:solidFill>
                  <a:srgbClr val="EF720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601670" y="1426463"/>
            <a:ext cx="38175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15"/>
          <p:cNvSpPr txBox="1"/>
          <p:nvPr>
            <p:ph idx="2" type="body"/>
          </p:nvPr>
        </p:nvSpPr>
        <p:spPr>
          <a:xfrm>
            <a:off x="601670" y="1999106"/>
            <a:ext cx="3817500" cy="22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1pPr>
            <a:lvl2pPr indent="-355600" lvl="1" marL="9144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2pPr>
            <a:lvl3pPr indent="-3429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302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6pPr>
            <a:lvl7pPr indent="-3302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/>
            </a:lvl7pPr>
            <a:lvl8pPr indent="-3302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/>
            </a:lvl8pPr>
            <a:lvl9pPr indent="-3302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68" name="Google Shape;68;p15"/>
          <p:cNvSpPr txBox="1"/>
          <p:nvPr>
            <p:ph idx="3" type="body"/>
          </p:nvPr>
        </p:nvSpPr>
        <p:spPr>
          <a:xfrm>
            <a:off x="4877410" y="1426463"/>
            <a:ext cx="38175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9" name="Google Shape;69;p15"/>
          <p:cNvSpPr txBox="1"/>
          <p:nvPr>
            <p:ph idx="4" type="body"/>
          </p:nvPr>
        </p:nvSpPr>
        <p:spPr>
          <a:xfrm>
            <a:off x="4877410" y="1999106"/>
            <a:ext cx="3817500" cy="22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1pPr>
            <a:lvl2pPr indent="-355600" lvl="1" marL="9144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2pPr>
            <a:lvl3pPr indent="-3429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302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6pPr>
            <a:lvl7pPr indent="-3302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/>
            </a:lvl7pPr>
            <a:lvl8pPr indent="-3302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/>
            </a:lvl8pPr>
            <a:lvl9pPr indent="-3302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70" name="Google Shape;70;p1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NFL Roster Optimization with Evolutionary Solver</a:t>
            </a:r>
            <a:endParaRPr sz="4800"/>
          </a:p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Connor Young | Manas Srivastava | Bryten Foongsathaporn | Nick Goldman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and Potential Extensions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does not take into account current team and league realities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Building a team in the NFL is dependent on player interest, current team roster and cap structure, willingness of other involved teams, and more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is not perfectly tailored to provide roster that is ideal playing-wise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Weighting exists to deter choosing very low-skill players, but not to encourage maximizing “1st-string” skill, it just seeks the highest overall across the roster (e.g. don’t need 2 90+ QBs)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Same principle applied to different positions, all are weighted as equally important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a problem largely determined and solved by more extensive situational knowledge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Customization of penalties and bonuses for franchises in different stages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Teams in rebuild give higher bonus to hidden players, teams on brink prioritize SuperstarX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Beyond scheme, can give more weight to QB, DE, or any particularly impactful position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Integration of fantasy optimizer with a points prediction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Could do this through ML or via @Risk simulation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Inspiration and Use-Case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Building and managing an NFL roster is a skill that requires both qualitative and quantitative thinking, but the quantitative tools lag behind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GMs must consider a variety of factors and trade-offs in their choices, with the end goal of building the highest overall value team within certain constraints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These constraints, such as salary cap, can be difficult to manually consider in conjunction with player value, especially when intricacies such as signing bonuses come into play</a:t>
            </a:r>
            <a:endParaRPr sz="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Fantasy GMs and sports bettors face a similar dilemma in their choices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Daily Fantasy apps such as DraftKings host contests where the entrant must select a roster from the available players that meets their salary cap, with the goal of getting the most points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Both of these sound like a classic optimization problem for Evolutionary Solver!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Data Used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 Ratings from Madden ‘20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Player 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Overall Skill Rating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“Development”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“Archetype” Skill Ratings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Height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Weight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Signing Bonus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Salary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College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Scheme Data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https://drive.google.com/file/d/1lQm0Kn-xJ7whFMaHnBtrRTXJPAQf3H7-/view</a:t>
            </a:r>
            <a:endParaRPr sz="1000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250" y="1309075"/>
            <a:ext cx="4544776" cy="146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0225" y="3158627"/>
            <a:ext cx="5804374" cy="131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Framing the Problem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Lots of choices to make in terms of what exact problem to solve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24- or 48-man roster? How flexible in terms of positional choice?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Ended up choosing 48, made possible by methodology</a:t>
            </a:r>
            <a:endParaRPr sz="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define “best” roster and what are alternative ways to explore?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Highest overall skill rating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Highest archetypal skill rating based off of 11 different offensive/defensive scheme pairings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Also highest projected points for fantasy - used DraftKings Daily Contest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penalties and bonuses should we use?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do we pick penalties and bonuses that help the solution fit the use-case?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penalties to ensure we don’t pick 10 players with a 99 rating and 38 with a 50 rating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penalties to ensure we don’t have too many or too few players at a certain position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the “art” of the problem and where adaptability exists to different use-cases in real world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and Process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Originally tried to follow MBA Problem pattern - single variable per person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Excel caps out at 200 decision variables, we have over 2,000 players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Restructured to a decision variable for every roster slot - allowed us to do 48-man roster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approach required some restructuring of our raw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Since we were assigning to positional roster slots, we had to restrict our possible decisions for each slot to only players that match that position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meant indexing each player, but more importantly reordering the rows of players so that each position had an uninterrupted range that we could constrain the variable 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Made extensive use of VLOOKUP to display player info based off decision variable value and use that info to calculate bonuses and penalties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Made use of HLOOKUP in scheme-sensitive choices to identify the player’s skill rating in the archetype relevant for that scheme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Restructured Data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125" y="1017725"/>
            <a:ext cx="7841749" cy="397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Scheme-Sensitive Sheet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850" y="1090875"/>
            <a:ext cx="8332299" cy="397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Decisions, Penalties, Bonuses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Roster Size/Positiona</a:t>
            </a:r>
            <a:r>
              <a:rPr lang="en" sz="1500"/>
              <a:t>l - ensures minimum positional requirements and roster size met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Average Age - small penalty for average age differing from 26.5 (average prime)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Salary Cap</a:t>
            </a:r>
            <a:r>
              <a:rPr lang="en" sz="1500"/>
              <a:t> - large penalty to ensure no exceeding of “hard” cap, included signing bonus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Number of Years Pro - bonus given for veteran experience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Number of College Teammates - bonus given for chemistry and past experience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Number of Duplicates</a:t>
            </a:r>
            <a:r>
              <a:rPr lang="en" sz="1500"/>
              <a:t> - large penalty to ensure that no players are used more than once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Skill Penalty</a:t>
            </a:r>
            <a:r>
              <a:rPr lang="en" sz="1500"/>
              <a:t> - small penalty to very low skill players to deter huge skill imbalances on roster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Skill Bonus</a:t>
            </a:r>
            <a:r>
              <a:rPr lang="en" sz="1500"/>
              <a:t> - small bonus given for extremely high skill players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SuperstarX Bonus - bonus given for players that can be “X-factor” in games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Hidden Bonus - smaller bonus given for players performing above their publicity/salary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Highest Overall Skill Roster</a:t>
            </a:r>
            <a:endParaRPr/>
          </a:p>
        </p:txBody>
      </p:sp>
      <p:sp>
        <p:nvSpPr>
          <p:cNvPr id="128" name="Google Shape;128;p24"/>
          <p:cNvSpPr txBox="1"/>
          <p:nvPr/>
        </p:nvSpPr>
        <p:spPr>
          <a:xfrm>
            <a:off x="69650" y="2846038"/>
            <a:ext cx="11946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Offense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p24"/>
          <p:cNvSpPr txBox="1"/>
          <p:nvPr/>
        </p:nvSpPr>
        <p:spPr>
          <a:xfrm>
            <a:off x="3372425" y="2846000"/>
            <a:ext cx="11946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Def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ense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0" name="Google Shape;130;p24"/>
          <p:cNvSpPr txBox="1"/>
          <p:nvPr/>
        </p:nvSpPr>
        <p:spPr>
          <a:xfrm>
            <a:off x="7306788" y="2695950"/>
            <a:ext cx="14574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Special Teams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 rotWithShape="1">
          <a:blip r:embed="rId3">
            <a:alphaModFix/>
          </a:blip>
          <a:srcRect b="2597" l="6532" r="3853" t="2597"/>
          <a:stretch/>
        </p:blipFill>
        <p:spPr>
          <a:xfrm>
            <a:off x="1053735" y="1405125"/>
            <a:ext cx="2160915" cy="336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 rotWithShape="1">
          <a:blip r:embed="rId4">
            <a:alphaModFix/>
          </a:blip>
          <a:srcRect b="2530" l="6531" r="3508" t="4090"/>
          <a:stretch/>
        </p:blipFill>
        <p:spPr>
          <a:xfrm>
            <a:off x="4378900" y="1405075"/>
            <a:ext cx="2262840" cy="336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 rotWithShape="1">
          <a:blip r:embed="rId5">
            <a:alphaModFix/>
          </a:blip>
          <a:srcRect b="20645" l="5070" r="5025" t="17561"/>
          <a:stretch/>
        </p:blipFill>
        <p:spPr>
          <a:xfrm>
            <a:off x="7029800" y="3072950"/>
            <a:ext cx="2011400" cy="36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