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545554"/>
    <a:srgbClr val="F3F5FA"/>
    <a:srgbClr val="EAEAEA"/>
    <a:srgbClr val="C7D5ED"/>
    <a:srgbClr val="F6F8FC"/>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autoAdjust="0"/>
    <p:restoredTop sz="94286" autoAdjust="0"/>
  </p:normalViewPr>
  <p:slideViewPr>
    <p:cSldViewPr snapToGrid="0" snapToObjects="1" showGuides="1">
      <p:cViewPr varScale="1">
        <p:scale>
          <a:sx n="22" d="100"/>
          <a:sy n="22" d="100"/>
        </p:scale>
        <p:origin x="229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2c614ef88483475/Documents/Pitt2022/CS1980/team-project/Spreadsheet%20with%20simulation%20inform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2c614ef88483475/Documents/Pitt2022/CS1980/team-project/Spreadsheet%20with%20simulation%20inform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5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5400" b="1" kern="1200" dirty="0">
                <a:solidFill>
                  <a:srgbClr val="203864"/>
                </a:solidFill>
                <a:effectLst/>
                <a:latin typeface="Arial" panose="020B0604020202020204" pitchFamily="34" charset="0"/>
                <a:ea typeface="+mn-ea"/>
                <a:cs typeface="+mn-cs"/>
              </a:rPr>
              <a:t>EMS</a:t>
            </a:r>
            <a:r>
              <a:rPr lang="en-US" sz="5400" b="1" kern="1200" baseline="0" dirty="0">
                <a:solidFill>
                  <a:srgbClr val="203864"/>
                </a:solidFill>
                <a:effectLst/>
                <a:latin typeface="Arial" panose="020B0604020202020204" pitchFamily="34" charset="0"/>
                <a:ea typeface="+mn-ea"/>
                <a:cs typeface="+mn-cs"/>
              </a:rPr>
              <a:t> Travel Time by Priority</a:t>
            </a:r>
            <a:endParaRPr lang="en-US" sz="5400" dirty="0">
              <a:effectLst/>
            </a:endParaRPr>
          </a:p>
        </c:rich>
      </c:tx>
      <c:overlay val="0"/>
      <c:spPr>
        <a:noFill/>
        <a:ln>
          <a:noFill/>
        </a:ln>
        <a:effectLst/>
      </c:spPr>
      <c:txPr>
        <a:bodyPr rot="0" spcFirstLastPara="1" vertOverflow="ellipsis" vert="horz" wrap="square" anchor="ctr" anchorCtr="1"/>
        <a:lstStyle/>
        <a:p>
          <a:pPr>
            <a:defRPr sz="5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652359854766762"/>
          <c:y val="0.16321902304429198"/>
          <c:w val="0.80917871512934703"/>
          <c:h val="0.66959030018126919"/>
        </c:manualLayout>
      </c:layout>
      <c:barChart>
        <c:barDir val="col"/>
        <c:grouping val="clustered"/>
        <c:varyColors val="0"/>
        <c:ser>
          <c:idx val="0"/>
          <c:order val="0"/>
          <c:tx>
            <c:strRef>
              <c:f>'[Spreadsheet with simulation information.xlsx]Sheet1'!$B$1:$B$2</c:f>
              <c:strCache>
                <c:ptCount val="2"/>
                <c:pt idx="0">
                  <c:v>Green Corridor</c:v>
                </c:pt>
              </c:strCache>
            </c:strRef>
          </c:tx>
          <c:spPr>
            <a:solidFill>
              <a:srgbClr val="00B05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information.xlsx]Sheet1'!$B$3:$B$35</c:f>
              <c:numCache>
                <c:formatCode>General</c:formatCode>
                <c:ptCount val="14"/>
                <c:pt idx="0">
                  <c:v>51</c:v>
                </c:pt>
                <c:pt idx="1">
                  <c:v>76</c:v>
                </c:pt>
                <c:pt idx="2">
                  <c:v>51</c:v>
                </c:pt>
                <c:pt idx="3">
                  <c:v>69</c:v>
                </c:pt>
                <c:pt idx="4">
                  <c:v>56</c:v>
                </c:pt>
                <c:pt idx="5">
                  <c:v>62</c:v>
                </c:pt>
                <c:pt idx="6">
                  <c:v>70</c:v>
                </c:pt>
                <c:pt idx="7">
                  <c:v>67</c:v>
                </c:pt>
                <c:pt idx="8">
                  <c:v>69</c:v>
                </c:pt>
                <c:pt idx="9">
                  <c:v>71</c:v>
                </c:pt>
                <c:pt idx="10">
                  <c:v>49</c:v>
                </c:pt>
                <c:pt idx="11">
                  <c:v>51</c:v>
                </c:pt>
                <c:pt idx="12">
                  <c:v>60</c:v>
                </c:pt>
                <c:pt idx="13">
                  <c:v>50</c:v>
                </c:pt>
              </c:numCache>
              <c:extLst/>
            </c:numRef>
          </c:val>
          <c:extLst>
            <c:ext xmlns:c16="http://schemas.microsoft.com/office/drawing/2014/chart" uri="{C3380CC4-5D6E-409C-BE32-E72D297353CC}">
              <c16:uniqueId val="{00000000-CC7C-45AA-A7F2-48D37B13E459}"/>
            </c:ext>
          </c:extLst>
        </c:ser>
        <c:ser>
          <c:idx val="2"/>
          <c:order val="2"/>
          <c:tx>
            <c:strRef>
              <c:f>'[Spreadsheet with simulation information.xlsx]Sheet1'!$D$1:$D$2</c:f>
              <c:strCache>
                <c:ptCount val="2"/>
                <c:pt idx="0">
                  <c:v>Red Freeze</c:v>
                </c:pt>
              </c:strCache>
            </c:strRef>
          </c:tx>
          <c:spPr>
            <a:solidFill>
              <a:srgbClr val="FF000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information.xlsx]Sheet1'!$D$3:$D$35</c:f>
              <c:numCache>
                <c:formatCode>General</c:formatCode>
                <c:ptCount val="14"/>
                <c:pt idx="0">
                  <c:v>54</c:v>
                </c:pt>
                <c:pt idx="1">
                  <c:v>73</c:v>
                </c:pt>
                <c:pt idx="2">
                  <c:v>62</c:v>
                </c:pt>
                <c:pt idx="3">
                  <c:v>69</c:v>
                </c:pt>
                <c:pt idx="4">
                  <c:v>63</c:v>
                </c:pt>
                <c:pt idx="5">
                  <c:v>62</c:v>
                </c:pt>
                <c:pt idx="6">
                  <c:v>67</c:v>
                </c:pt>
                <c:pt idx="7">
                  <c:v>57</c:v>
                </c:pt>
                <c:pt idx="8">
                  <c:v>64</c:v>
                </c:pt>
                <c:pt idx="9">
                  <c:v>62</c:v>
                </c:pt>
                <c:pt idx="10">
                  <c:v>54</c:v>
                </c:pt>
                <c:pt idx="11">
                  <c:v>58</c:v>
                </c:pt>
                <c:pt idx="12">
                  <c:v>57</c:v>
                </c:pt>
                <c:pt idx="13">
                  <c:v>45</c:v>
                </c:pt>
              </c:numCache>
              <c:extLst/>
            </c:numRef>
          </c:val>
          <c:extLst>
            <c:ext xmlns:c16="http://schemas.microsoft.com/office/drawing/2014/chart" uri="{C3380CC4-5D6E-409C-BE32-E72D297353CC}">
              <c16:uniqueId val="{00000001-CC7C-45AA-A7F2-48D37B13E459}"/>
            </c:ext>
          </c:extLst>
        </c:ser>
        <c:ser>
          <c:idx val="4"/>
          <c:order val="4"/>
          <c:tx>
            <c:strRef>
              <c:f>'[Spreadsheet with simulation information.xlsx]Sheet1'!$F$1:$F$2</c:f>
              <c:strCache>
                <c:ptCount val="2"/>
                <c:pt idx="0">
                  <c:v>Control</c:v>
                </c:pt>
              </c:strCache>
            </c:strRef>
          </c:tx>
          <c:spPr>
            <a:solidFill>
              <a:srgbClr val="0070C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information.xlsx]Sheet1'!$F$3:$F$35</c:f>
              <c:numCache>
                <c:formatCode>General</c:formatCode>
                <c:ptCount val="14"/>
                <c:pt idx="0">
                  <c:v>84</c:v>
                </c:pt>
                <c:pt idx="1">
                  <c:v>109</c:v>
                </c:pt>
                <c:pt idx="2">
                  <c:v>72</c:v>
                </c:pt>
                <c:pt idx="3">
                  <c:v>130</c:v>
                </c:pt>
                <c:pt idx="4">
                  <c:v>174</c:v>
                </c:pt>
                <c:pt idx="5">
                  <c:v>94</c:v>
                </c:pt>
                <c:pt idx="6">
                  <c:v>83</c:v>
                </c:pt>
                <c:pt idx="7">
                  <c:v>80</c:v>
                </c:pt>
                <c:pt idx="8">
                  <c:v>70</c:v>
                </c:pt>
                <c:pt idx="9">
                  <c:v>77</c:v>
                </c:pt>
                <c:pt idx="10">
                  <c:v>95</c:v>
                </c:pt>
                <c:pt idx="11">
                  <c:v>88</c:v>
                </c:pt>
                <c:pt idx="12">
                  <c:v>74</c:v>
                </c:pt>
                <c:pt idx="13">
                  <c:v>60</c:v>
                </c:pt>
              </c:numCache>
              <c:extLst/>
            </c:numRef>
          </c:val>
          <c:extLst>
            <c:ext xmlns:c16="http://schemas.microsoft.com/office/drawing/2014/chart" uri="{C3380CC4-5D6E-409C-BE32-E72D297353CC}">
              <c16:uniqueId val="{00000002-CC7C-45AA-A7F2-48D37B13E459}"/>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1"/>
                <c:order val="1"/>
                <c:tx>
                  <c:strRef>
                    <c:extLst>
                      <c:ext uri="{02D57815-91ED-43cb-92C2-25804820EDAC}">
                        <c15:formulaRef>
                          <c15:sqref>'[Spreadsheet with simulation information.xlsx]Sheet1'!$C$1:$C$2</c15:sqref>
                        </c15:formulaRef>
                      </c:ext>
                    </c:extLst>
                    <c:strCache>
                      <c:ptCount val="2"/>
                      <c:pt idx="0">
                        <c:v>Green Corridor</c:v>
                      </c:pt>
                    </c:strCache>
                  </c:strRef>
                </c:tx>
                <c:spPr>
                  <a:solidFill>
                    <a:schemeClr val="accent2"/>
                  </a:solidFill>
                  <a:ln>
                    <a:noFill/>
                  </a:ln>
                  <a:effectLst/>
                </c:spPr>
                <c:invertIfNegative val="0"/>
                <c:cat>
                  <c:numRef>
                    <c:extLst>
                      <c:ex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c:ext uri="{02D57815-91ED-43cb-92C2-25804820EDAC}">
                        <c15:formulaRef>
                          <c15:sqref>'[Spreadsheet with simulation information.xlsx]Sheet1'!$C$3:$C$35</c15:sqref>
                        </c15:formulaRef>
                      </c:ext>
                    </c:extLst>
                    <c:numCache>
                      <c:formatCode>General</c:formatCode>
                      <c:ptCount val="14"/>
                      <c:pt idx="0">
                        <c:v>3980</c:v>
                      </c:pt>
                      <c:pt idx="1">
                        <c:v>2030</c:v>
                      </c:pt>
                      <c:pt idx="2">
                        <c:v>1364</c:v>
                      </c:pt>
                      <c:pt idx="3">
                        <c:v>1060</c:v>
                      </c:pt>
                      <c:pt idx="4">
                        <c:v>833</c:v>
                      </c:pt>
                      <c:pt idx="5">
                        <c:v>626</c:v>
                      </c:pt>
                      <c:pt idx="6">
                        <c:v>551</c:v>
                      </c:pt>
                      <c:pt idx="7">
                        <c:v>395</c:v>
                      </c:pt>
                      <c:pt idx="8">
                        <c:v>386</c:v>
                      </c:pt>
                      <c:pt idx="9">
                        <c:v>374</c:v>
                      </c:pt>
                      <c:pt idx="10">
                        <c:v>374</c:v>
                      </c:pt>
                      <c:pt idx="11">
                        <c:v>339</c:v>
                      </c:pt>
                      <c:pt idx="12">
                        <c:v>294</c:v>
                      </c:pt>
                      <c:pt idx="13">
                        <c:v>281</c:v>
                      </c:pt>
                    </c:numCache>
                  </c:numRef>
                </c:val>
                <c:extLst>
                  <c:ext xmlns:c16="http://schemas.microsoft.com/office/drawing/2014/chart" uri="{C3380CC4-5D6E-409C-BE32-E72D297353CC}">
                    <c16:uniqueId val="{00000003-CC7C-45AA-A7F2-48D37B13E459}"/>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'[Spreadsheet with simulation information.xlsx]Sheet1'!$E$1:$E$2</c15:sqref>
                        </c15:formulaRef>
                      </c:ext>
                    </c:extLst>
                    <c:strCache>
                      <c:ptCount val="2"/>
                      <c:pt idx="0">
                        <c:v>Red Freeze</c:v>
                      </c:pt>
                    </c:strCache>
                  </c:strRef>
                </c:tx>
                <c:spPr>
                  <a:solidFill>
                    <a:schemeClr val="accent4"/>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information.xlsx]Sheet1'!$E$3:$E$35</c15:sqref>
                        </c15:formulaRef>
                      </c:ext>
                    </c:extLst>
                    <c:numCache>
                      <c:formatCode>General</c:formatCode>
                      <c:ptCount val="14"/>
                      <c:pt idx="0">
                        <c:v>4072</c:v>
                      </c:pt>
                      <c:pt idx="1">
                        <c:v>2117</c:v>
                      </c:pt>
                      <c:pt idx="2">
                        <c:v>1371</c:v>
                      </c:pt>
                      <c:pt idx="3">
                        <c:v>1105</c:v>
                      </c:pt>
                      <c:pt idx="4">
                        <c:v>929</c:v>
                      </c:pt>
                      <c:pt idx="5">
                        <c:v>647</c:v>
                      </c:pt>
                      <c:pt idx="6">
                        <c:v>587</c:v>
                      </c:pt>
                      <c:pt idx="7">
                        <c:v>445</c:v>
                      </c:pt>
                      <c:pt idx="8">
                        <c:v>402</c:v>
                      </c:pt>
                      <c:pt idx="9">
                        <c:v>401</c:v>
                      </c:pt>
                      <c:pt idx="10">
                        <c:v>385</c:v>
                      </c:pt>
                      <c:pt idx="11">
                        <c:v>348</c:v>
                      </c:pt>
                      <c:pt idx="12">
                        <c:v>294</c:v>
                      </c:pt>
                      <c:pt idx="13">
                        <c:v>295</c:v>
                      </c:pt>
                    </c:numCache>
                  </c:numRef>
                </c:val>
                <c:extLst xmlns:c15="http://schemas.microsoft.com/office/drawing/2012/chart">
                  <c:ext xmlns:c16="http://schemas.microsoft.com/office/drawing/2014/chart" uri="{C3380CC4-5D6E-409C-BE32-E72D297353CC}">
                    <c16:uniqueId val="{00000004-CC7C-45AA-A7F2-48D37B13E459}"/>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'[Spreadsheet with simulation information.xlsx]Sheet1'!$G$1:$G$2</c15:sqref>
                        </c15:formulaRef>
                      </c:ext>
                    </c:extLst>
                    <c:strCache>
                      <c:ptCount val="2"/>
                      <c:pt idx="0">
                        <c:v>Control</c:v>
                      </c:pt>
                    </c:strCache>
                  </c:strRef>
                </c:tx>
                <c:spPr>
                  <a:solidFill>
                    <a:schemeClr val="accent6"/>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information.xlsx]Sheet1'!$G$3:$G$35</c15:sqref>
                        </c15:formulaRef>
                      </c:ext>
                    </c:extLst>
                    <c:numCache>
                      <c:formatCode>General</c:formatCode>
                      <c:ptCount val="14"/>
                      <c:pt idx="0">
                        <c:v>4096</c:v>
                      </c:pt>
                      <c:pt idx="1">
                        <c:v>2056</c:v>
                      </c:pt>
                      <c:pt idx="2">
                        <c:v>1378</c:v>
                      </c:pt>
                      <c:pt idx="3">
                        <c:v>1031</c:v>
                      </c:pt>
                      <c:pt idx="4">
                        <c:v>865</c:v>
                      </c:pt>
                      <c:pt idx="5">
                        <c:v>657</c:v>
                      </c:pt>
                      <c:pt idx="6">
                        <c:v>604</c:v>
                      </c:pt>
                      <c:pt idx="7">
                        <c:v>507</c:v>
                      </c:pt>
                      <c:pt idx="8">
                        <c:v>406</c:v>
                      </c:pt>
                      <c:pt idx="9">
                        <c:v>380</c:v>
                      </c:pt>
                      <c:pt idx="10">
                        <c:v>385</c:v>
                      </c:pt>
                      <c:pt idx="11">
                        <c:v>318</c:v>
                      </c:pt>
                      <c:pt idx="12">
                        <c:v>292</c:v>
                      </c:pt>
                      <c:pt idx="13">
                        <c:v>301</c:v>
                      </c:pt>
                    </c:numCache>
                  </c:numRef>
                </c:val>
                <c:extLst xmlns:c15="http://schemas.microsoft.com/office/drawing/2012/chart">
                  <c:ext xmlns:c16="http://schemas.microsoft.com/office/drawing/2014/chart" uri="{C3380CC4-5D6E-409C-BE32-E72D297353CC}">
                    <c16:uniqueId val="{00000005-CC7C-45AA-A7F2-48D37B13E459}"/>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a:solidFill>
                      <a:schemeClr val="tx1"/>
                    </a:solidFill>
                    <a:latin typeface="Times New Roman" panose="02020603050405020304" pitchFamily="18" charset="0"/>
                    <a:cs typeface="Times New Roman" panose="02020603050405020304" pitchFamily="18" charset="0"/>
                  </a:rPr>
                  <a:t>Traffic</a:t>
                </a:r>
                <a:r>
                  <a:rPr lang="en-US" sz="5000" baseline="0">
                    <a:solidFill>
                      <a:schemeClr val="tx1"/>
                    </a:solidFill>
                    <a:latin typeface="Times New Roman" panose="02020603050405020304" pitchFamily="18" charset="0"/>
                    <a:cs typeface="Times New Roman" panose="02020603050405020304" pitchFamily="18" charset="0"/>
                  </a:rPr>
                  <a:t> Congestion (High [1] - Low [19])</a:t>
                </a:r>
                <a:endParaRPr lang="en-US" sz="500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mn-lt"/>
                <a:ea typeface="+mn-ea"/>
                <a:cs typeface="+mn-cs"/>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r>
                  <a:rPr lang="en-US" sz="5000" dirty="0">
                    <a:solidFill>
                      <a:schemeClr val="tx1"/>
                    </a:solidFill>
                    <a:latin typeface="Times New Roman" panose="02020603050405020304" pitchFamily="18" charset="0"/>
                    <a:cs typeface="Times New Roman" panose="02020603050405020304" pitchFamily="18" charset="0"/>
                  </a:rPr>
                  <a:t>Time in Seconds</a:t>
                </a:r>
              </a:p>
            </c:rich>
          </c:tx>
          <c:layout>
            <c:manualLayout>
              <c:xMode val="edge"/>
              <c:yMode val="edge"/>
              <c:x val="3.6106890687727065E-3"/>
              <c:y val="0.30924565325465259"/>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7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4800" b="1" i="0" kern="1200" spc="0" baseline="0" dirty="0">
                <a:solidFill>
                  <a:srgbClr val="203864"/>
                </a:solidFill>
                <a:effectLst/>
                <a:latin typeface="Arial" panose="020B0604020202020204" pitchFamily="34" charset="0"/>
              </a:rPr>
              <a:t>Congestion Clearing Time vs. Traffic Density</a:t>
            </a:r>
            <a:endParaRPr lang="en-US" sz="5400" dirty="0">
              <a:effectLst/>
            </a:endParaRPr>
          </a:p>
        </c:rich>
      </c:tx>
      <c:overlay val="0"/>
      <c:spPr>
        <a:noFill/>
        <a:ln>
          <a:noFill/>
        </a:ln>
        <a:effectLst/>
      </c:spPr>
      <c:txPr>
        <a:bodyPr rot="0" spcFirstLastPara="1" vertOverflow="ellipsis" vert="horz" wrap="square" anchor="ctr" anchorCtr="1"/>
        <a:lstStyle/>
        <a:p>
          <a:pPr>
            <a:defRPr sz="70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8317086534693711"/>
          <c:y val="0.18812668365274166"/>
          <c:w val="0.78869133833424843"/>
          <c:h val="0.66427458825446961"/>
        </c:manualLayout>
      </c:layout>
      <c:barChart>
        <c:barDir val="col"/>
        <c:grouping val="clustered"/>
        <c:varyColors val="0"/>
        <c:ser>
          <c:idx val="1"/>
          <c:order val="1"/>
          <c:tx>
            <c:strRef>
              <c:f>'[Spreadsheet with simulation information.xlsx]Sheet1'!$C$1:$C$2</c:f>
              <c:strCache>
                <c:ptCount val="2"/>
                <c:pt idx="0">
                  <c:v>Green Corridor</c:v>
                </c:pt>
              </c:strCache>
            </c:strRef>
          </c:tx>
          <c:spPr>
            <a:solidFill>
              <a:srgbClr val="00B05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information.xlsx]Sheet1'!$C$3:$C$35</c:f>
              <c:numCache>
                <c:formatCode>General</c:formatCode>
                <c:ptCount val="14"/>
                <c:pt idx="0">
                  <c:v>3980</c:v>
                </c:pt>
                <c:pt idx="1">
                  <c:v>2030</c:v>
                </c:pt>
                <c:pt idx="2">
                  <c:v>1364</c:v>
                </c:pt>
                <c:pt idx="3">
                  <c:v>1060</c:v>
                </c:pt>
                <c:pt idx="4">
                  <c:v>833</c:v>
                </c:pt>
                <c:pt idx="5">
                  <c:v>626</c:v>
                </c:pt>
                <c:pt idx="6">
                  <c:v>551</c:v>
                </c:pt>
                <c:pt idx="7">
                  <c:v>395</c:v>
                </c:pt>
                <c:pt idx="8">
                  <c:v>386</c:v>
                </c:pt>
                <c:pt idx="9">
                  <c:v>374</c:v>
                </c:pt>
                <c:pt idx="10">
                  <c:v>374</c:v>
                </c:pt>
                <c:pt idx="11">
                  <c:v>339</c:v>
                </c:pt>
                <c:pt idx="12">
                  <c:v>294</c:v>
                </c:pt>
                <c:pt idx="13">
                  <c:v>281</c:v>
                </c:pt>
              </c:numCache>
              <c:extLst/>
            </c:numRef>
          </c:val>
          <c:extLst>
            <c:ext xmlns:c16="http://schemas.microsoft.com/office/drawing/2014/chart" uri="{C3380CC4-5D6E-409C-BE32-E72D297353CC}">
              <c16:uniqueId val="{00000000-AD1F-489F-AD84-856B12BAF68F}"/>
            </c:ext>
          </c:extLst>
        </c:ser>
        <c:ser>
          <c:idx val="3"/>
          <c:order val="3"/>
          <c:tx>
            <c:strRef>
              <c:f>'[Spreadsheet with simulation information.xlsx]Sheet1'!$E$1:$E$2</c:f>
              <c:strCache>
                <c:ptCount val="2"/>
                <c:pt idx="0">
                  <c:v>Red Freeze</c:v>
                </c:pt>
              </c:strCache>
            </c:strRef>
          </c:tx>
          <c:spPr>
            <a:solidFill>
              <a:srgbClr val="FF000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information.xlsx]Sheet1'!$E$3:$E$35</c:f>
              <c:numCache>
                <c:formatCode>General</c:formatCode>
                <c:ptCount val="14"/>
                <c:pt idx="0">
                  <c:v>4072</c:v>
                </c:pt>
                <c:pt idx="1">
                  <c:v>2117</c:v>
                </c:pt>
                <c:pt idx="2">
                  <c:v>1371</c:v>
                </c:pt>
                <c:pt idx="3">
                  <c:v>1105</c:v>
                </c:pt>
                <c:pt idx="4">
                  <c:v>929</c:v>
                </c:pt>
                <c:pt idx="5">
                  <c:v>647</c:v>
                </c:pt>
                <c:pt idx="6">
                  <c:v>587</c:v>
                </c:pt>
                <c:pt idx="7">
                  <c:v>445</c:v>
                </c:pt>
                <c:pt idx="8">
                  <c:v>402</c:v>
                </c:pt>
                <c:pt idx="9">
                  <c:v>401</c:v>
                </c:pt>
                <c:pt idx="10">
                  <c:v>385</c:v>
                </c:pt>
                <c:pt idx="11">
                  <c:v>348</c:v>
                </c:pt>
                <c:pt idx="12">
                  <c:v>294</c:v>
                </c:pt>
                <c:pt idx="13">
                  <c:v>295</c:v>
                </c:pt>
              </c:numCache>
              <c:extLst/>
            </c:numRef>
          </c:val>
          <c:extLst>
            <c:ext xmlns:c16="http://schemas.microsoft.com/office/drawing/2014/chart" uri="{C3380CC4-5D6E-409C-BE32-E72D297353CC}">
              <c16:uniqueId val="{00000001-AD1F-489F-AD84-856B12BAF68F}"/>
            </c:ext>
          </c:extLst>
        </c:ser>
        <c:ser>
          <c:idx val="5"/>
          <c:order val="5"/>
          <c:tx>
            <c:strRef>
              <c:f>'[Spreadsheet with simulation information.xlsx]Sheet1'!$G$1:$G$2</c:f>
              <c:strCache>
                <c:ptCount val="2"/>
                <c:pt idx="0">
                  <c:v>Control</c:v>
                </c:pt>
              </c:strCache>
            </c:strRef>
          </c:tx>
          <c:spPr>
            <a:solidFill>
              <a:srgbClr val="0070C0"/>
            </a:solidFill>
            <a:ln>
              <a:noFill/>
            </a:ln>
            <a:effectLst/>
          </c:spPr>
          <c:invertIfNegative val="0"/>
          <c:cat>
            <c:numRef>
              <c:f>'[Spreadsheet with simulation information.xlsx]Sheet1'!$A$3:$A$35</c:f>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extLst/>
            </c:numRef>
          </c:cat>
          <c:val>
            <c:numRef>
              <c:f>'[Spreadsheet with simulation information.xlsx]Sheet1'!$G$3:$G$35</c:f>
              <c:numCache>
                <c:formatCode>General</c:formatCode>
                <c:ptCount val="14"/>
                <c:pt idx="0">
                  <c:v>4096</c:v>
                </c:pt>
                <c:pt idx="1">
                  <c:v>2056</c:v>
                </c:pt>
                <c:pt idx="2">
                  <c:v>1378</c:v>
                </c:pt>
                <c:pt idx="3">
                  <c:v>1031</c:v>
                </c:pt>
                <c:pt idx="4">
                  <c:v>865</c:v>
                </c:pt>
                <c:pt idx="5">
                  <c:v>657</c:v>
                </c:pt>
                <c:pt idx="6">
                  <c:v>604</c:v>
                </c:pt>
                <c:pt idx="7">
                  <c:v>507</c:v>
                </c:pt>
                <c:pt idx="8">
                  <c:v>406</c:v>
                </c:pt>
                <c:pt idx="9">
                  <c:v>380</c:v>
                </c:pt>
                <c:pt idx="10">
                  <c:v>385</c:v>
                </c:pt>
                <c:pt idx="11">
                  <c:v>318</c:v>
                </c:pt>
                <c:pt idx="12">
                  <c:v>292</c:v>
                </c:pt>
                <c:pt idx="13">
                  <c:v>301</c:v>
                </c:pt>
              </c:numCache>
              <c:extLst/>
            </c:numRef>
          </c:val>
          <c:extLst>
            <c:ext xmlns:c16="http://schemas.microsoft.com/office/drawing/2014/chart" uri="{C3380CC4-5D6E-409C-BE32-E72D297353CC}">
              <c16:uniqueId val="{00000002-AD1F-489F-AD84-856B12BAF68F}"/>
            </c:ext>
          </c:extLst>
        </c:ser>
        <c:dLbls>
          <c:showLegendKey val="0"/>
          <c:showVal val="0"/>
          <c:showCatName val="0"/>
          <c:showSerName val="0"/>
          <c:showPercent val="0"/>
          <c:showBubbleSize val="0"/>
        </c:dLbls>
        <c:gapWidth val="219"/>
        <c:overlap val="-27"/>
        <c:axId val="1484698927"/>
        <c:axId val="1484700175"/>
        <c:extLst>
          <c:ext xmlns:c15="http://schemas.microsoft.com/office/drawing/2012/chart" uri="{02D57815-91ED-43cb-92C2-25804820EDAC}">
            <c15:filteredBarSeries>
              <c15:ser>
                <c:idx val="0"/>
                <c:order val="0"/>
                <c:tx>
                  <c:strRef>
                    <c:extLst>
                      <c:ext uri="{02D57815-91ED-43cb-92C2-25804820EDAC}">
                        <c15:formulaRef>
                          <c15:sqref>'[Spreadsheet with simulation information.xlsx]Sheet1'!$B$1:$B$2</c15:sqref>
                        </c15:formulaRef>
                      </c:ext>
                    </c:extLst>
                    <c:strCache>
                      <c:ptCount val="2"/>
                      <c:pt idx="0">
                        <c:v>Green Corridor</c:v>
                      </c:pt>
                    </c:strCache>
                  </c:strRef>
                </c:tx>
                <c:spPr>
                  <a:solidFill>
                    <a:schemeClr val="accent1"/>
                  </a:solidFill>
                  <a:ln>
                    <a:noFill/>
                  </a:ln>
                  <a:effectLst/>
                </c:spPr>
                <c:invertIfNegative val="0"/>
                <c:cat>
                  <c:numRef>
                    <c:extLst>
                      <c:ex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c:ext uri="{02D57815-91ED-43cb-92C2-25804820EDAC}">
                        <c15:formulaRef>
                          <c15:sqref>'[Spreadsheet with simulation information.xlsx]Sheet1'!$B$3:$B$35</c15:sqref>
                        </c15:formulaRef>
                      </c:ext>
                    </c:extLst>
                    <c:numCache>
                      <c:formatCode>General</c:formatCode>
                      <c:ptCount val="14"/>
                      <c:pt idx="0">
                        <c:v>51</c:v>
                      </c:pt>
                      <c:pt idx="1">
                        <c:v>76</c:v>
                      </c:pt>
                      <c:pt idx="2">
                        <c:v>51</c:v>
                      </c:pt>
                      <c:pt idx="3">
                        <c:v>69</c:v>
                      </c:pt>
                      <c:pt idx="4">
                        <c:v>56</c:v>
                      </c:pt>
                      <c:pt idx="5">
                        <c:v>62</c:v>
                      </c:pt>
                      <c:pt idx="6">
                        <c:v>70</c:v>
                      </c:pt>
                      <c:pt idx="7">
                        <c:v>67</c:v>
                      </c:pt>
                      <c:pt idx="8">
                        <c:v>69</c:v>
                      </c:pt>
                      <c:pt idx="9">
                        <c:v>71</c:v>
                      </c:pt>
                      <c:pt idx="10">
                        <c:v>49</c:v>
                      </c:pt>
                      <c:pt idx="11">
                        <c:v>51</c:v>
                      </c:pt>
                      <c:pt idx="12">
                        <c:v>60</c:v>
                      </c:pt>
                      <c:pt idx="13">
                        <c:v>50</c:v>
                      </c:pt>
                    </c:numCache>
                  </c:numRef>
                </c:val>
                <c:extLst>
                  <c:ext xmlns:c16="http://schemas.microsoft.com/office/drawing/2014/chart" uri="{C3380CC4-5D6E-409C-BE32-E72D297353CC}">
                    <c16:uniqueId val="{00000003-AD1F-489F-AD84-856B12BAF68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'[Spreadsheet with simulation information.xlsx]Sheet1'!$D$1:$D$2</c15:sqref>
                        </c15:formulaRef>
                      </c:ext>
                    </c:extLst>
                    <c:strCache>
                      <c:ptCount val="2"/>
                      <c:pt idx="0">
                        <c:v>Red Freeze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information.xlsx]Sheet1'!$D$3:$D$35</c15:sqref>
                        </c15:formulaRef>
                      </c:ext>
                    </c:extLst>
                    <c:numCache>
                      <c:formatCode>General</c:formatCode>
                      <c:ptCount val="14"/>
                      <c:pt idx="0">
                        <c:v>54</c:v>
                      </c:pt>
                      <c:pt idx="1">
                        <c:v>73</c:v>
                      </c:pt>
                      <c:pt idx="2">
                        <c:v>62</c:v>
                      </c:pt>
                      <c:pt idx="3">
                        <c:v>69</c:v>
                      </c:pt>
                      <c:pt idx="4">
                        <c:v>63</c:v>
                      </c:pt>
                      <c:pt idx="5">
                        <c:v>62</c:v>
                      </c:pt>
                      <c:pt idx="6">
                        <c:v>67</c:v>
                      </c:pt>
                      <c:pt idx="7">
                        <c:v>57</c:v>
                      </c:pt>
                      <c:pt idx="8">
                        <c:v>64</c:v>
                      </c:pt>
                      <c:pt idx="9">
                        <c:v>62</c:v>
                      </c:pt>
                      <c:pt idx="10">
                        <c:v>54</c:v>
                      </c:pt>
                      <c:pt idx="11">
                        <c:v>58</c:v>
                      </c:pt>
                      <c:pt idx="12">
                        <c:v>57</c:v>
                      </c:pt>
                      <c:pt idx="13">
                        <c:v>45</c:v>
                      </c:pt>
                    </c:numCache>
                  </c:numRef>
                </c:val>
                <c:extLst xmlns:c15="http://schemas.microsoft.com/office/drawing/2012/chart">
                  <c:ext xmlns:c16="http://schemas.microsoft.com/office/drawing/2014/chart" uri="{C3380CC4-5D6E-409C-BE32-E72D297353CC}">
                    <c16:uniqueId val="{00000004-AD1F-489F-AD84-856B12BAF68F}"/>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'[Spreadsheet with simulation information.xlsx]Sheet1'!$F$1:$F$2</c15:sqref>
                        </c15:formulaRef>
                      </c:ext>
                    </c:extLst>
                    <c:strCache>
                      <c:ptCount val="2"/>
                      <c:pt idx="0">
                        <c:v>Control</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'[Spreadsheet with simulation information.xlsx]Sheet1'!$A$3:$A$35</c15:sqref>
                        </c15:formulaRef>
                      </c:ext>
                    </c:extLst>
                    <c:numCache>
                      <c:formatCode>General</c:formatCode>
                      <c:ptCount val="14"/>
                      <c:pt idx="0">
                        <c:v>1</c:v>
                      </c:pt>
                      <c:pt idx="1">
                        <c:v>2</c:v>
                      </c:pt>
                      <c:pt idx="2">
                        <c:v>3</c:v>
                      </c:pt>
                      <c:pt idx="3">
                        <c:v>4</c:v>
                      </c:pt>
                      <c:pt idx="4">
                        <c:v>5</c:v>
                      </c:pt>
                      <c:pt idx="5">
                        <c:v>7</c:v>
                      </c:pt>
                      <c:pt idx="6">
                        <c:v>8</c:v>
                      </c:pt>
                      <c:pt idx="7">
                        <c:v>11</c:v>
                      </c:pt>
                      <c:pt idx="8">
                        <c:v>12</c:v>
                      </c:pt>
                      <c:pt idx="9">
                        <c:v>13</c:v>
                      </c:pt>
                      <c:pt idx="10">
                        <c:v>14</c:v>
                      </c:pt>
                      <c:pt idx="11">
                        <c:v>15</c:v>
                      </c:pt>
                      <c:pt idx="12">
                        <c:v>18</c:v>
                      </c:pt>
                      <c:pt idx="13">
                        <c:v>19</c:v>
                      </c:pt>
                    </c:numCache>
                  </c:numRef>
                </c:cat>
                <c:val>
                  <c:numRef>
                    <c:extLst xmlns:c15="http://schemas.microsoft.com/office/drawing/2012/chart">
                      <c:ext xmlns:c15="http://schemas.microsoft.com/office/drawing/2012/chart" uri="{02D57815-91ED-43cb-92C2-25804820EDAC}">
                        <c15:formulaRef>
                          <c15:sqref>'[Spreadsheet with simulation information.xlsx]Sheet1'!$F$3:$F$35</c15:sqref>
                        </c15:formulaRef>
                      </c:ext>
                    </c:extLst>
                    <c:numCache>
                      <c:formatCode>General</c:formatCode>
                      <c:ptCount val="14"/>
                      <c:pt idx="0">
                        <c:v>84</c:v>
                      </c:pt>
                      <c:pt idx="1">
                        <c:v>109</c:v>
                      </c:pt>
                      <c:pt idx="2">
                        <c:v>72</c:v>
                      </c:pt>
                      <c:pt idx="3">
                        <c:v>130</c:v>
                      </c:pt>
                      <c:pt idx="4">
                        <c:v>174</c:v>
                      </c:pt>
                      <c:pt idx="5">
                        <c:v>94</c:v>
                      </c:pt>
                      <c:pt idx="6">
                        <c:v>83</c:v>
                      </c:pt>
                      <c:pt idx="7">
                        <c:v>80</c:v>
                      </c:pt>
                      <c:pt idx="8">
                        <c:v>70</c:v>
                      </c:pt>
                      <c:pt idx="9">
                        <c:v>77</c:v>
                      </c:pt>
                      <c:pt idx="10">
                        <c:v>95</c:v>
                      </c:pt>
                      <c:pt idx="11">
                        <c:v>88</c:v>
                      </c:pt>
                      <c:pt idx="12">
                        <c:v>74</c:v>
                      </c:pt>
                      <c:pt idx="13">
                        <c:v>60</c:v>
                      </c:pt>
                    </c:numCache>
                  </c:numRef>
                </c:val>
                <c:extLst xmlns:c15="http://schemas.microsoft.com/office/drawing/2012/chart">
                  <c:ext xmlns:c16="http://schemas.microsoft.com/office/drawing/2014/chart" uri="{C3380CC4-5D6E-409C-BE32-E72D297353CC}">
                    <c16:uniqueId val="{00000005-AD1F-489F-AD84-856B12BAF68F}"/>
                  </c:ext>
                </c:extLst>
              </c15:ser>
            </c15:filteredBarSeries>
          </c:ext>
        </c:extLst>
      </c:barChart>
      <c:catAx>
        <c:axId val="1484698927"/>
        <c:scaling>
          <c:orientation val="minMax"/>
        </c:scaling>
        <c:delete val="0"/>
        <c:axPos val="b"/>
        <c:title>
          <c:tx>
            <c:rich>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a:solidFill>
                      <a:schemeClr val="tx1"/>
                    </a:solidFill>
                    <a:latin typeface="Times New Roman" panose="02020603050405020304" pitchFamily="18" charset="0"/>
                    <a:cs typeface="Times New Roman" panose="02020603050405020304" pitchFamily="18" charset="0"/>
                  </a:rPr>
                  <a:t>Traffic Congestion (High [1] - Low[19])</a:t>
                </a:r>
              </a:p>
            </c:rich>
          </c:tx>
          <c:overlay val="0"/>
          <c:spPr>
            <a:noFill/>
            <a:ln>
              <a:noFill/>
            </a:ln>
            <a:effectLst/>
          </c:spPr>
          <c:txPr>
            <a:bodyPr rot="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700175"/>
        <c:crosses val="autoZero"/>
        <c:auto val="1"/>
        <c:lblAlgn val="ctr"/>
        <c:lblOffset val="100"/>
        <c:noMultiLvlLbl val="0"/>
      </c:catAx>
      <c:valAx>
        <c:axId val="1484700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5000" dirty="0">
                    <a:solidFill>
                      <a:schemeClr val="tx1"/>
                    </a:solidFill>
                    <a:latin typeface="Times New Roman" panose="02020603050405020304" pitchFamily="18" charset="0"/>
                    <a:cs typeface="Times New Roman" panose="02020603050405020304" pitchFamily="18" charset="0"/>
                  </a:rPr>
                  <a:t>Time in Seconds</a:t>
                </a:r>
              </a:p>
            </c:rich>
          </c:tx>
          <c:layout>
            <c:manualLayout>
              <c:xMode val="edge"/>
              <c:yMode val="edge"/>
              <c:x val="5.1242401927710111E-4"/>
              <c:y val="0.32841337661265135"/>
            </c:manualLayout>
          </c:layout>
          <c:overlay val="0"/>
          <c:spPr>
            <a:noFill/>
            <a:ln>
              <a:noFill/>
            </a:ln>
            <a:effectLst/>
          </c:spPr>
          <c:txPr>
            <a:bodyPr rot="-5400000" spcFirstLastPara="1" vertOverflow="ellipsis" vert="horz" wrap="square" anchor="ctr" anchorCtr="1"/>
            <a:lstStyle/>
            <a:p>
              <a:pPr>
                <a:defRPr sz="5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4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846989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3565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20208" userDrawn="1">
          <p15:clr>
            <a:srgbClr val="FBAE40"/>
          </p15:clr>
        </p15:guide>
        <p15:guide id="2" pos="288" userDrawn="1">
          <p15:clr>
            <a:srgbClr val="FBAE40"/>
          </p15:clr>
        </p15:guide>
        <p15:guide id="3" pos="6624" userDrawn="1">
          <p15:clr>
            <a:srgbClr val="FBAE40"/>
          </p15:clr>
        </p15:guide>
        <p15:guide id="4" pos="7200" userDrawn="1">
          <p15:clr>
            <a:srgbClr val="FBAE40"/>
          </p15:clr>
        </p15:guide>
        <p15:guide id="5" pos="13536" userDrawn="1">
          <p15:clr>
            <a:srgbClr val="FBAE40"/>
          </p15:clr>
        </p15:guide>
        <p15:guide id="6" pos="14112" userDrawn="1">
          <p15:clr>
            <a:srgbClr val="FBAE40"/>
          </p15:clr>
        </p15:guide>
        <p15:guide id="7" pos="20448" userDrawn="1">
          <p15:clr>
            <a:srgbClr val="FBAE40"/>
          </p15:clr>
        </p15:guide>
        <p15:guide id="8" pos="21024" userDrawn="1">
          <p15:clr>
            <a:srgbClr val="FBAE40"/>
          </p15:clr>
        </p15:guide>
        <p15:guide id="9" pos="27360" userDrawn="1">
          <p15:clr>
            <a:srgbClr val="FBAE40"/>
          </p15:clr>
        </p15:guide>
        <p15:guide id="10" orient="horz" pos="292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21032259"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graphicFrame>
        <p:nvGraphicFramePr>
          <p:cNvPr id="14" name="Table 13">
            <a:extLst>
              <a:ext uri="{FF2B5EF4-FFF2-40B4-BE49-F238E27FC236}">
                <a16:creationId xmlns:a16="http://schemas.microsoft.com/office/drawing/2014/main" id="{7F676F10-DC6C-B14E-AFA0-A8955F66A208}"/>
              </a:ext>
            </a:extLst>
          </p:cNvPr>
          <p:cNvGraphicFramePr>
            <a:graphicFrameLocks noGrp="1"/>
          </p:cNvGraphicFramePr>
          <p:nvPr userDrawn="1">
            <p:extLst>
              <p:ext uri="{D42A27DB-BD31-4B8C-83A1-F6EECF244321}">
                <p14:modId xmlns:p14="http://schemas.microsoft.com/office/powerpoint/2010/main" val="733354326"/>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FD21FB08-E011-3D4C-8828-2C551990D533}"/>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hart" Target="../charts/chart2.xml"/><Relationship Id="rId4" Type="http://schemas.openxmlformats.org/officeDocument/2006/relationships/chart" Target="../charts/chart1.xm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9105900" y="2859525"/>
            <a:ext cx="25679400" cy="1079891"/>
          </a:xfrm>
        </p:spPr>
        <p:txBody>
          <a:bodyPr/>
          <a:lstStyle/>
          <a:p>
            <a:r>
              <a:rPr lang="en-US" dirty="0"/>
              <a:t>The University of Pittsburgh School of Computing and Information, CS PhD Program</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p:txBody>
          <a:bodyPr/>
          <a:lstStyle/>
          <a:p>
            <a:r>
              <a:rPr lang="en-US" dirty="0"/>
              <a:t>Connor Sweeney and Donte DiFrancesco</a:t>
            </a:r>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p:txBody>
          <a:bodyPr/>
          <a:lstStyle/>
          <a:p>
            <a:r>
              <a:rPr lang="en-US" dirty="0"/>
              <a:t>EMS Priority Traffic Control Capstone</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6500" y="5149941"/>
            <a:ext cx="10059099" cy="1107996"/>
          </a:xfrm>
        </p:spPr>
        <p:txBody>
          <a:bodyPr/>
          <a:lstStyle/>
          <a:p>
            <a:r>
              <a:rPr lang="en-US" sz="6600" dirty="0"/>
              <a:t>INTRODUCTION</a:t>
            </a:r>
            <a:endParaRPr lang="en-US" sz="6000" dirty="0"/>
          </a:p>
        </p:txBody>
      </p:sp>
      <p:sp>
        <p:nvSpPr>
          <p:cNvPr id="6" name="Text Placeholder 5">
            <a:extLst>
              <a:ext uri="{FF2B5EF4-FFF2-40B4-BE49-F238E27FC236}">
                <a16:creationId xmlns:a16="http://schemas.microsoft.com/office/drawing/2014/main" id="{A5DE1169-8E44-8344-A5CD-DA0F01E9245D}"/>
              </a:ext>
            </a:extLst>
          </p:cNvPr>
          <p:cNvSpPr>
            <a:spLocks noGrp="1"/>
          </p:cNvSpPr>
          <p:nvPr>
            <p:ph type="body" sz="quarter" idx="17"/>
          </p:nvPr>
        </p:nvSpPr>
        <p:spPr>
          <a:xfrm>
            <a:off x="458599" y="12165090"/>
            <a:ext cx="10059099" cy="1015663"/>
          </a:xfrm>
        </p:spPr>
        <p:txBody>
          <a:bodyPr/>
          <a:lstStyle/>
          <a:p>
            <a:pPr algn="l"/>
            <a:r>
              <a:rPr lang="en-US" sz="6000" dirty="0"/>
              <a:t> Objectives</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9"/>
          </p:nvPr>
        </p:nvSpPr>
        <p:spPr>
          <a:xfrm>
            <a:off x="22402799" y="4997538"/>
            <a:ext cx="21030501" cy="1107996"/>
          </a:xfrm>
        </p:spPr>
        <p:txBody>
          <a:bodyPr/>
          <a:lstStyle/>
          <a:p>
            <a:r>
              <a:rPr lang="en-US" sz="6600" dirty="0"/>
              <a:t>RESULTS &amp; CONCLUSIONS</a:t>
            </a:r>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457899" y="6011430"/>
            <a:ext cx="10058400" cy="6278642"/>
          </a:xfrm>
        </p:spPr>
        <p:txBody>
          <a:bodyPr/>
          <a:lstStyle/>
          <a:p>
            <a:r>
              <a:rPr lang="en-US" sz="5000" dirty="0">
                <a:latin typeface="Times New Roman" panose="02020603050405020304" pitchFamily="18" charset="0"/>
                <a:cs typeface="Times New Roman" panose="02020603050405020304" pitchFamily="18" charset="0"/>
              </a:rPr>
              <a:t>   EMS (Emergency Medical Service) vehicle travel time should be the top priority on the road.</a:t>
            </a:r>
          </a:p>
          <a:p>
            <a:r>
              <a:rPr lang="en-US" sz="5000" dirty="0">
                <a:latin typeface="Times New Roman" panose="02020603050405020304" pitchFamily="18" charset="0"/>
                <a:cs typeface="Times New Roman" panose="02020603050405020304" pitchFamily="18" charset="0"/>
              </a:rPr>
              <a:t>   Adaptable traffic signals (signals that change according to EMS presence) are used to attempt to reduce EMS travel time.</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4"/>
          </p:nvPr>
        </p:nvSpPr>
        <p:spPr>
          <a:xfrm>
            <a:off x="11430000" y="7110548"/>
            <a:ext cx="10058400" cy="5187664"/>
          </a:xfrm>
        </p:spPr>
        <p:txBody>
          <a:bodyPr/>
          <a:lstStyle/>
          <a:p>
            <a:r>
              <a:rPr lang="en-US" sz="5000" dirty="0">
                <a:latin typeface="Times New Roman" panose="02020603050405020304" pitchFamily="18" charset="0"/>
                <a:cs typeface="Times New Roman" panose="02020603050405020304" pitchFamily="18" charset="0"/>
              </a:rPr>
              <a:t>   We initially planned on using CityFlow because of its efficient performance with reinforcement learning, however we discovered that it did not have the functionality our research required.</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8"/>
          </p:nvPr>
        </p:nvSpPr>
        <p:spPr>
          <a:xfrm>
            <a:off x="11430000" y="4997539"/>
            <a:ext cx="10058400" cy="1107996"/>
          </a:xfrm>
        </p:spPr>
        <p:txBody>
          <a:bodyPr/>
          <a:lstStyle/>
          <a:p>
            <a:r>
              <a:rPr lang="en-US" sz="6600" dirty="0"/>
              <a:t>TOOLS</a:t>
            </a:r>
            <a:endParaRPr lang="en-US" sz="6000" dirty="0"/>
          </a:p>
        </p:txBody>
      </p:sp>
      <p:sp>
        <p:nvSpPr>
          <p:cNvPr id="19" name="Text Placeholder 6">
            <a:extLst>
              <a:ext uri="{FF2B5EF4-FFF2-40B4-BE49-F238E27FC236}">
                <a16:creationId xmlns:a16="http://schemas.microsoft.com/office/drawing/2014/main" id="{A293B62B-EE40-87B6-CF98-508FEC523441}"/>
              </a:ext>
            </a:extLst>
          </p:cNvPr>
          <p:cNvSpPr txBox="1">
            <a:spLocks/>
          </p:cNvSpPr>
          <p:nvPr/>
        </p:nvSpPr>
        <p:spPr>
          <a:xfrm>
            <a:off x="11430000" y="6285187"/>
            <a:ext cx="10058400" cy="954107"/>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Initial Hurdle</a:t>
            </a:r>
          </a:p>
        </p:txBody>
      </p:sp>
      <p:pic>
        <p:nvPicPr>
          <p:cNvPr id="20" name="Picture 19">
            <a:extLst>
              <a:ext uri="{FF2B5EF4-FFF2-40B4-BE49-F238E27FC236}">
                <a16:creationId xmlns:a16="http://schemas.microsoft.com/office/drawing/2014/main" id="{589FDB69-A16C-5659-3675-4682678A0145}"/>
              </a:ext>
            </a:extLst>
          </p:cNvPr>
          <p:cNvPicPr>
            <a:picLocks noChangeAspect="1"/>
          </p:cNvPicPr>
          <p:nvPr/>
        </p:nvPicPr>
        <p:blipFill>
          <a:blip r:embed="rId3"/>
          <a:stretch>
            <a:fillRect/>
          </a:stretch>
        </p:blipFill>
        <p:spPr>
          <a:xfrm>
            <a:off x="16229498" y="16696574"/>
            <a:ext cx="4935822" cy="6645425"/>
          </a:xfrm>
          <a:prstGeom prst="rect">
            <a:avLst/>
          </a:prstGeom>
        </p:spPr>
      </p:pic>
      <p:graphicFrame>
        <p:nvGraphicFramePr>
          <p:cNvPr id="34" name="Chart 33">
            <a:extLst>
              <a:ext uri="{FF2B5EF4-FFF2-40B4-BE49-F238E27FC236}">
                <a16:creationId xmlns:a16="http://schemas.microsoft.com/office/drawing/2014/main" id="{221766DF-A779-6940-D027-7AC2B312F2A7}"/>
              </a:ext>
            </a:extLst>
          </p:cNvPr>
          <p:cNvGraphicFramePr>
            <a:graphicFrameLocks/>
          </p:cNvGraphicFramePr>
          <p:nvPr>
            <p:extLst>
              <p:ext uri="{D42A27DB-BD31-4B8C-83A1-F6EECF244321}">
                <p14:modId xmlns:p14="http://schemas.microsoft.com/office/powerpoint/2010/main" val="2528131086"/>
              </p:ext>
            </p:extLst>
          </p:nvPr>
        </p:nvGraphicFramePr>
        <p:xfrm>
          <a:off x="22540961" y="6410904"/>
          <a:ext cx="13488097" cy="926463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a:extLst>
              <a:ext uri="{FF2B5EF4-FFF2-40B4-BE49-F238E27FC236}">
                <a16:creationId xmlns:a16="http://schemas.microsoft.com/office/drawing/2014/main" id="{D108EED0-10D0-4E14-92DA-8E5AAC169E6F}"/>
              </a:ext>
            </a:extLst>
          </p:cNvPr>
          <p:cNvGraphicFramePr>
            <a:graphicFrameLocks/>
          </p:cNvGraphicFramePr>
          <p:nvPr>
            <p:extLst>
              <p:ext uri="{D42A27DB-BD31-4B8C-83A1-F6EECF244321}">
                <p14:modId xmlns:p14="http://schemas.microsoft.com/office/powerpoint/2010/main" val="2109408023"/>
              </p:ext>
            </p:extLst>
          </p:nvPr>
        </p:nvGraphicFramePr>
        <p:xfrm>
          <a:off x="22537916" y="16079149"/>
          <a:ext cx="13488097" cy="10813171"/>
        </p:xfrm>
        <a:graphic>
          <a:graphicData uri="http://schemas.openxmlformats.org/drawingml/2006/chart">
            <c:chart xmlns:c="http://schemas.openxmlformats.org/drawingml/2006/chart" xmlns:r="http://schemas.openxmlformats.org/officeDocument/2006/relationships" r:id="rId5"/>
          </a:graphicData>
        </a:graphic>
      </p:graphicFrame>
      <p:sp>
        <p:nvSpPr>
          <p:cNvPr id="36" name="Rectangle 35">
            <a:extLst>
              <a:ext uri="{FF2B5EF4-FFF2-40B4-BE49-F238E27FC236}">
                <a16:creationId xmlns:a16="http://schemas.microsoft.com/office/drawing/2014/main" id="{EA043425-C051-A975-8016-64CE920B3AC5}"/>
              </a:ext>
            </a:extLst>
          </p:cNvPr>
          <p:cNvSpPr/>
          <p:nvPr/>
        </p:nvSpPr>
        <p:spPr>
          <a:xfrm>
            <a:off x="36477431" y="15675541"/>
            <a:ext cx="6675020" cy="2864099"/>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00B050"/>
                </a:solidFill>
                <a:effectLst/>
                <a:latin typeface="Open Sans" panose="020B0606030504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Green Corridor</a:t>
            </a:r>
          </a:p>
          <a:p>
            <a:pPr algn="ctr"/>
            <a:r>
              <a:rPr lang="en-US" b="0" i="0" dirty="0">
                <a:solidFill>
                  <a:srgbClr val="FF0000"/>
                </a:solidFill>
                <a:effectLst/>
                <a:latin typeface="Open Sans" panose="020B0606030504020204" pitchFamily="34" charset="0"/>
              </a:rPr>
              <a:t>■</a:t>
            </a:r>
            <a:r>
              <a:rPr lang="en-US" b="0" i="0" dirty="0">
                <a:solidFill>
                  <a:srgbClr val="00B050"/>
                </a:solidFill>
                <a:effectLst/>
                <a:latin typeface="Open Sans" panose="020B0606030504020204" pitchFamily="34" charset="0"/>
              </a:rPr>
              <a:t> </a:t>
            </a:r>
            <a:r>
              <a:rPr lang="en-US" dirty="0">
                <a:solidFill>
                  <a:schemeClr val="tx1"/>
                </a:solidFill>
                <a:latin typeface="Times New Roman" panose="02020603050405020304" pitchFamily="18" charset="0"/>
                <a:cs typeface="Times New Roman" panose="02020603050405020304" pitchFamily="18" charset="0"/>
              </a:rPr>
              <a:t>Red Freeze</a:t>
            </a:r>
          </a:p>
          <a:p>
            <a:pPr algn="ctr"/>
            <a:r>
              <a:rPr lang="en-US" b="0" i="0" dirty="0">
                <a:solidFill>
                  <a:schemeClr val="accent1"/>
                </a:solidFill>
                <a:effectLst/>
                <a:latin typeface="Open Sans" panose="020B0606030504020204" pitchFamily="34" charset="0"/>
              </a:rPr>
              <a:t>■</a:t>
            </a:r>
            <a:r>
              <a:rPr lang="en-US" b="0" i="0" dirty="0">
                <a:solidFill>
                  <a:srgbClr val="00B050"/>
                </a:solidFill>
                <a:effectLst/>
                <a:latin typeface="Open Sans" panose="020B0606030504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Control</a:t>
            </a:r>
            <a:endParaRPr lang="en-US" dirty="0">
              <a:solidFill>
                <a:schemeClr val="tx1"/>
              </a:solidFill>
            </a:endParaRPr>
          </a:p>
        </p:txBody>
      </p:sp>
      <p:sp>
        <p:nvSpPr>
          <p:cNvPr id="37" name="Text Placeholder 12">
            <a:extLst>
              <a:ext uri="{FF2B5EF4-FFF2-40B4-BE49-F238E27FC236}">
                <a16:creationId xmlns:a16="http://schemas.microsoft.com/office/drawing/2014/main" id="{2CDA2DF4-4CB0-C64E-3612-1A5B2ED58EED}"/>
              </a:ext>
            </a:extLst>
          </p:cNvPr>
          <p:cNvSpPr txBox="1">
            <a:spLocks/>
          </p:cNvSpPr>
          <p:nvPr/>
        </p:nvSpPr>
        <p:spPr>
          <a:xfrm>
            <a:off x="459299" y="18931846"/>
            <a:ext cx="10058399" cy="592162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Green Corridor</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turns all lights for EMS lanes green until the EMS passes</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Red Freeze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This policy makes every light red until EMS cuts through the intersection</a:t>
            </a:r>
          </a:p>
        </p:txBody>
      </p:sp>
      <p:sp>
        <p:nvSpPr>
          <p:cNvPr id="38" name="Text Placeholder 12">
            <a:extLst>
              <a:ext uri="{FF2B5EF4-FFF2-40B4-BE49-F238E27FC236}">
                <a16:creationId xmlns:a16="http://schemas.microsoft.com/office/drawing/2014/main" id="{CD32E7CE-D610-8427-142B-25B1050A4FB3}"/>
              </a:ext>
            </a:extLst>
          </p:cNvPr>
          <p:cNvSpPr txBox="1">
            <a:spLocks/>
          </p:cNvSpPr>
          <p:nvPr/>
        </p:nvSpPr>
        <p:spPr>
          <a:xfrm>
            <a:off x="455799" y="25509462"/>
            <a:ext cx="10058399" cy="5275290"/>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EMS Travel Time</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simulation steps it takes EMS to get from point A to point B</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Impact on Congestion</a:t>
            </a:r>
          </a:p>
          <a:p>
            <a:pPr marL="1147763" lvl="1" indent="-685800">
              <a:buFont typeface="Arial" panose="020B0604020202020204" pitchFamily="34" charset="0"/>
              <a:buChar char="•"/>
            </a:pPr>
            <a:r>
              <a:rPr lang="en-US" sz="4200" dirty="0">
                <a:latin typeface="Times New Roman" panose="02020603050405020304" pitchFamily="18" charset="0"/>
                <a:cs typeface="Times New Roman" panose="02020603050405020304" pitchFamily="18" charset="0"/>
              </a:rPr>
              <a:t>Measured in simulation steps it takes resulting congestion to clear</a:t>
            </a:r>
          </a:p>
        </p:txBody>
      </p:sp>
      <p:sp>
        <p:nvSpPr>
          <p:cNvPr id="39" name="Text Placeholder 6">
            <a:extLst>
              <a:ext uri="{FF2B5EF4-FFF2-40B4-BE49-F238E27FC236}">
                <a16:creationId xmlns:a16="http://schemas.microsoft.com/office/drawing/2014/main" id="{6A927CD2-B493-A43D-2542-2990C1697B67}"/>
              </a:ext>
            </a:extLst>
          </p:cNvPr>
          <p:cNvSpPr txBox="1">
            <a:spLocks/>
          </p:cNvSpPr>
          <p:nvPr/>
        </p:nvSpPr>
        <p:spPr>
          <a:xfrm>
            <a:off x="455798" y="17916182"/>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Traffic Signal Policies</a:t>
            </a:r>
          </a:p>
        </p:txBody>
      </p:sp>
      <p:sp>
        <p:nvSpPr>
          <p:cNvPr id="40" name="Text Placeholder 6">
            <a:extLst>
              <a:ext uri="{FF2B5EF4-FFF2-40B4-BE49-F238E27FC236}">
                <a16:creationId xmlns:a16="http://schemas.microsoft.com/office/drawing/2014/main" id="{4AF6AE1B-2A43-F08C-BFE6-7A38573FC812}"/>
              </a:ext>
            </a:extLst>
          </p:cNvPr>
          <p:cNvSpPr txBox="1">
            <a:spLocks/>
          </p:cNvSpPr>
          <p:nvPr/>
        </p:nvSpPr>
        <p:spPr>
          <a:xfrm>
            <a:off x="462798" y="24636143"/>
            <a:ext cx="10058400" cy="1015663"/>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6000" dirty="0"/>
              <a:t> Data Metrics to Analyze</a:t>
            </a:r>
          </a:p>
        </p:txBody>
      </p:sp>
      <p:sp>
        <p:nvSpPr>
          <p:cNvPr id="48" name="Text Placeholder 13">
            <a:extLst>
              <a:ext uri="{FF2B5EF4-FFF2-40B4-BE49-F238E27FC236}">
                <a16:creationId xmlns:a16="http://schemas.microsoft.com/office/drawing/2014/main" id="{3477EEEB-05B5-92DF-0EEF-FBE2A2164782}"/>
              </a:ext>
            </a:extLst>
          </p:cNvPr>
          <p:cNvSpPr txBox="1">
            <a:spLocks/>
          </p:cNvSpPr>
          <p:nvPr/>
        </p:nvSpPr>
        <p:spPr>
          <a:xfrm>
            <a:off x="11878153" y="19489373"/>
            <a:ext cx="4546292" cy="3447098"/>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r"/>
            <a:r>
              <a:rPr lang="en-US" sz="4400" dirty="0">
                <a:latin typeface="Times New Roman" panose="02020603050405020304" pitchFamily="18" charset="0"/>
                <a:cs typeface="Times New Roman" panose="02020603050405020304" pitchFamily="18" charset="0"/>
              </a:rPr>
              <a:t>Simulation intersection with an EMS vehicle lane splitting</a:t>
            </a:r>
          </a:p>
        </p:txBody>
      </p:sp>
      <p:sp>
        <p:nvSpPr>
          <p:cNvPr id="49" name="Text Placeholder 13">
            <a:extLst>
              <a:ext uri="{FF2B5EF4-FFF2-40B4-BE49-F238E27FC236}">
                <a16:creationId xmlns:a16="http://schemas.microsoft.com/office/drawing/2014/main" id="{6D194598-4192-2FD7-7328-AC122BD08451}"/>
              </a:ext>
            </a:extLst>
          </p:cNvPr>
          <p:cNvSpPr txBox="1">
            <a:spLocks/>
          </p:cNvSpPr>
          <p:nvPr/>
        </p:nvSpPr>
        <p:spPr>
          <a:xfrm>
            <a:off x="36098639" y="7598228"/>
            <a:ext cx="7485506" cy="1858970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   Our first experiment, EMS Travel Time by Priority shows that both Green Corridor and Red Freeze traffic policy implementations decrease the travel time of EMS regardless of traffic congestion.</a:t>
            </a:r>
          </a:p>
          <a:p>
            <a:endParaRPr lang="en-US" sz="5000" dirty="0">
              <a:latin typeface="Times New Roman" panose="02020603050405020304" pitchFamily="18" charset="0"/>
              <a:cs typeface="Times New Roman" panose="02020603050405020304" pitchFamily="18" charset="0"/>
            </a:endParaRPr>
          </a:p>
          <a:p>
            <a:endParaRPr lang="en-US" sz="5000" dirty="0">
              <a:latin typeface="Times New Roman" panose="02020603050405020304" pitchFamily="18" charset="0"/>
              <a:cs typeface="Times New Roman" panose="02020603050405020304" pitchFamily="18" charset="0"/>
            </a:endParaRPr>
          </a:p>
          <a:p>
            <a:endParaRPr lang="en-US" sz="5000" dirty="0">
              <a:latin typeface="Times New Roman" panose="02020603050405020304" pitchFamily="18" charset="0"/>
              <a:cs typeface="Times New Roman" panose="02020603050405020304" pitchFamily="18" charset="0"/>
            </a:endParaRPr>
          </a:p>
          <a:p>
            <a:endParaRPr lang="en-US" sz="5000" dirty="0">
              <a:latin typeface="Times New Roman" panose="02020603050405020304" pitchFamily="18" charset="0"/>
              <a:cs typeface="Times New Roman" panose="02020603050405020304" pitchFamily="18" charset="0"/>
            </a:endParaRPr>
          </a:p>
          <a:p>
            <a:endParaRPr lang="en-US" sz="5000" dirty="0">
              <a:latin typeface="Times New Roman" panose="02020603050405020304" pitchFamily="18" charset="0"/>
              <a:cs typeface="Times New Roman" panose="02020603050405020304" pitchFamily="18" charset="0"/>
            </a:endParaRPr>
          </a:p>
          <a:p>
            <a:r>
              <a:rPr lang="en-US" sz="5000" dirty="0">
                <a:latin typeface="Times New Roman" panose="02020603050405020304" pitchFamily="18" charset="0"/>
                <a:cs typeface="Times New Roman" panose="02020603050405020304" pitchFamily="18" charset="0"/>
              </a:rPr>
              <a:t>   Our second experiment, Congestion Clearing Time vs. Traffic Density, shows that the policies – which temporarily change the pattern of traffic signals – do not increase congestion after their use. </a:t>
            </a:r>
          </a:p>
        </p:txBody>
      </p:sp>
      <p:sp>
        <p:nvSpPr>
          <p:cNvPr id="50" name="Text Placeholder 13">
            <a:extLst>
              <a:ext uri="{FF2B5EF4-FFF2-40B4-BE49-F238E27FC236}">
                <a16:creationId xmlns:a16="http://schemas.microsoft.com/office/drawing/2014/main" id="{44010336-D18F-95AA-9D8C-D5EAD9F6217C}"/>
              </a:ext>
            </a:extLst>
          </p:cNvPr>
          <p:cNvSpPr txBox="1">
            <a:spLocks/>
          </p:cNvSpPr>
          <p:nvPr/>
        </p:nvSpPr>
        <p:spPr>
          <a:xfrm>
            <a:off x="22590806" y="27295928"/>
            <a:ext cx="20444987" cy="458587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000" dirty="0">
                <a:latin typeface="Times New Roman" panose="02020603050405020304" pitchFamily="18" charset="0"/>
                <a:cs typeface="Times New Roman" panose="02020603050405020304" pitchFamily="18" charset="0"/>
              </a:rPr>
              <a:t>These results are exciting because they show that not only was our implementation of EMS priority policies able to get EMS vehicles to their destinations faster, but it did not increase resulting congestion. This means that in our simulations, the implementation of EMS priority policies has a net benefit to the performance of traffic systems.</a:t>
            </a:r>
          </a:p>
        </p:txBody>
      </p:sp>
      <p:sp>
        <p:nvSpPr>
          <p:cNvPr id="9" name="Text Placeholder 12">
            <a:extLst>
              <a:ext uri="{FF2B5EF4-FFF2-40B4-BE49-F238E27FC236}">
                <a16:creationId xmlns:a16="http://schemas.microsoft.com/office/drawing/2014/main" id="{F7B5198B-2453-8532-1038-DCA8816E4798}"/>
              </a:ext>
            </a:extLst>
          </p:cNvPr>
          <p:cNvSpPr txBox="1">
            <a:spLocks/>
          </p:cNvSpPr>
          <p:nvPr/>
        </p:nvSpPr>
        <p:spPr>
          <a:xfrm>
            <a:off x="561897" y="12837790"/>
            <a:ext cx="9770598" cy="489364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Develop scenarios that mimic real-world traffic</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Gather data about how adaptive traffic signals affect the network</a:t>
            </a:r>
          </a:p>
          <a:p>
            <a:pPr marL="685800" indent="-685800">
              <a:buFont typeface="Arial" panose="020B0604020202020204" pitchFamily="34" charset="0"/>
              <a:buChar char="•"/>
            </a:pPr>
            <a:r>
              <a:rPr lang="en-US" sz="5000" dirty="0">
                <a:latin typeface="Times New Roman" panose="02020603050405020304" pitchFamily="18" charset="0"/>
                <a:cs typeface="Times New Roman" panose="02020603050405020304" pitchFamily="18" charset="0"/>
              </a:rPr>
              <a:t>Analyze the data</a:t>
            </a:r>
          </a:p>
        </p:txBody>
      </p:sp>
      <p:sp>
        <p:nvSpPr>
          <p:cNvPr id="16" name="Text Placeholder 13">
            <a:extLst>
              <a:ext uri="{FF2B5EF4-FFF2-40B4-BE49-F238E27FC236}">
                <a16:creationId xmlns:a16="http://schemas.microsoft.com/office/drawing/2014/main" id="{4C217228-4F0C-966B-6829-474FF7981EB2}"/>
              </a:ext>
            </a:extLst>
          </p:cNvPr>
          <p:cNvSpPr txBox="1">
            <a:spLocks/>
          </p:cNvSpPr>
          <p:nvPr/>
        </p:nvSpPr>
        <p:spPr>
          <a:xfrm>
            <a:off x="11410352" y="13361017"/>
            <a:ext cx="10033103" cy="4062651"/>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5400" dirty="0">
                <a:latin typeface="Times New Roman" panose="02020603050405020304" pitchFamily="18" charset="0"/>
                <a:cs typeface="Times New Roman" panose="02020603050405020304" pitchFamily="18" charset="0"/>
              </a:rPr>
              <a:t>  We transitioned to another program, SUMO because it had fully implemented EMS vehicle functionality.</a:t>
            </a:r>
            <a:endParaRPr lang="en-US" sz="9600" dirty="0"/>
          </a:p>
        </p:txBody>
      </p:sp>
      <p:sp>
        <p:nvSpPr>
          <p:cNvPr id="17" name="Text Placeholder 6">
            <a:extLst>
              <a:ext uri="{FF2B5EF4-FFF2-40B4-BE49-F238E27FC236}">
                <a16:creationId xmlns:a16="http://schemas.microsoft.com/office/drawing/2014/main" id="{3200523B-FF57-774C-0869-754B4782C2B8}"/>
              </a:ext>
            </a:extLst>
          </p:cNvPr>
          <p:cNvSpPr txBox="1">
            <a:spLocks/>
          </p:cNvSpPr>
          <p:nvPr/>
        </p:nvSpPr>
        <p:spPr>
          <a:xfrm>
            <a:off x="11430001" y="12446408"/>
            <a:ext cx="10083036"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Simulation of Urban Mobility</a:t>
            </a:r>
          </a:p>
        </p:txBody>
      </p:sp>
      <p:sp>
        <p:nvSpPr>
          <p:cNvPr id="18" name="Text Placeholder 6">
            <a:extLst>
              <a:ext uri="{FF2B5EF4-FFF2-40B4-BE49-F238E27FC236}">
                <a16:creationId xmlns:a16="http://schemas.microsoft.com/office/drawing/2014/main" id="{61ED73DF-ADD4-8C77-6015-90C70DC7A8C4}"/>
              </a:ext>
            </a:extLst>
          </p:cNvPr>
          <p:cNvSpPr txBox="1">
            <a:spLocks/>
          </p:cNvSpPr>
          <p:nvPr/>
        </p:nvSpPr>
        <p:spPr>
          <a:xfrm>
            <a:off x="11480593" y="27691335"/>
            <a:ext cx="10058399" cy="945502"/>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600" dirty="0"/>
              <a:t> Collaboration</a:t>
            </a:r>
          </a:p>
        </p:txBody>
      </p:sp>
      <p:sp>
        <p:nvSpPr>
          <p:cNvPr id="21" name="Text Placeholder 13">
            <a:extLst>
              <a:ext uri="{FF2B5EF4-FFF2-40B4-BE49-F238E27FC236}">
                <a16:creationId xmlns:a16="http://schemas.microsoft.com/office/drawing/2014/main" id="{E4ABCCD9-0C1E-E4CD-AC92-3C258784790A}"/>
              </a:ext>
            </a:extLst>
          </p:cNvPr>
          <p:cNvSpPr txBox="1">
            <a:spLocks/>
          </p:cNvSpPr>
          <p:nvPr/>
        </p:nvSpPr>
        <p:spPr>
          <a:xfrm>
            <a:off x="11523301" y="28372357"/>
            <a:ext cx="4024116" cy="3564053"/>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Discord</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Trello</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GitHub</a:t>
            </a:r>
          </a:p>
        </p:txBody>
      </p:sp>
      <p:sp>
        <p:nvSpPr>
          <p:cNvPr id="24" name="Text Placeholder 6">
            <a:extLst>
              <a:ext uri="{FF2B5EF4-FFF2-40B4-BE49-F238E27FC236}">
                <a16:creationId xmlns:a16="http://schemas.microsoft.com/office/drawing/2014/main" id="{925C25E8-A191-7D53-63D5-AE414BAA67B7}"/>
              </a:ext>
            </a:extLst>
          </p:cNvPr>
          <p:cNvSpPr txBox="1">
            <a:spLocks/>
          </p:cNvSpPr>
          <p:nvPr/>
        </p:nvSpPr>
        <p:spPr>
          <a:xfrm>
            <a:off x="11410352" y="22734908"/>
            <a:ext cx="10128640" cy="923330"/>
          </a:xfrm>
          <a:prstGeom prst="rect">
            <a:avLst/>
          </a:prstGeom>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l"/>
            <a:r>
              <a:rPr lang="en-US" sz="5400" dirty="0"/>
              <a:t>  Analysis</a:t>
            </a:r>
          </a:p>
        </p:txBody>
      </p:sp>
      <p:sp>
        <p:nvSpPr>
          <p:cNvPr id="25" name="Text Placeholder 13">
            <a:extLst>
              <a:ext uri="{FF2B5EF4-FFF2-40B4-BE49-F238E27FC236}">
                <a16:creationId xmlns:a16="http://schemas.microsoft.com/office/drawing/2014/main" id="{96012B7C-E61B-4B2F-D1DD-EE049029F89D}"/>
              </a:ext>
            </a:extLst>
          </p:cNvPr>
          <p:cNvSpPr txBox="1">
            <a:spLocks/>
          </p:cNvSpPr>
          <p:nvPr/>
        </p:nvSpPr>
        <p:spPr>
          <a:xfrm>
            <a:off x="11480594" y="23525812"/>
            <a:ext cx="10033103" cy="4395049"/>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SUMO – Create simulations</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Traci – Modify traffic signal behavior and collect data</a:t>
            </a:r>
          </a:p>
          <a:p>
            <a:pPr marL="685800" indent="-685800">
              <a:buFont typeface="Arial" panose="020B0604020202020204" pitchFamily="34" charset="0"/>
              <a:buChar char="•"/>
            </a:pPr>
            <a:r>
              <a:rPr lang="en-US" sz="5400" dirty="0">
                <a:latin typeface="Times New Roman" panose="02020603050405020304" pitchFamily="18" charset="0"/>
                <a:cs typeface="Times New Roman" panose="02020603050405020304" pitchFamily="18" charset="0"/>
              </a:rPr>
              <a:t>Excel – Visualize data</a:t>
            </a:r>
          </a:p>
        </p:txBody>
      </p:sp>
      <p:sp>
        <p:nvSpPr>
          <p:cNvPr id="28" name="Rectangle 27">
            <a:extLst>
              <a:ext uri="{FF2B5EF4-FFF2-40B4-BE49-F238E27FC236}">
                <a16:creationId xmlns:a16="http://schemas.microsoft.com/office/drawing/2014/main" id="{609C213B-D8FF-1CDA-A230-740B8830F03F}"/>
              </a:ext>
            </a:extLst>
          </p:cNvPr>
          <p:cNvSpPr/>
          <p:nvPr/>
        </p:nvSpPr>
        <p:spPr>
          <a:xfrm>
            <a:off x="561897" y="32193810"/>
            <a:ext cx="3284389" cy="564933"/>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Discord Logo, symbol, meaning, history, PNG, brand">
            <a:extLst>
              <a:ext uri="{FF2B5EF4-FFF2-40B4-BE49-F238E27FC236}">
                <a16:creationId xmlns:a16="http://schemas.microsoft.com/office/drawing/2014/main" id="{0148E303-19FF-65A4-3E1C-CB7412152E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13563" y="29356259"/>
            <a:ext cx="3166046" cy="17809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ello, logo Icon in Social micon">
            <a:extLst>
              <a:ext uri="{FF2B5EF4-FFF2-40B4-BE49-F238E27FC236}">
                <a16:creationId xmlns:a16="http://schemas.microsoft.com/office/drawing/2014/main" id="{EDB3297C-F275-4D58-8F4F-6D6451FE66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228422" y="29232989"/>
            <a:ext cx="2012619" cy="20126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BB01C4C-6CBB-E40A-C844-846986E212B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84222" y="29397006"/>
            <a:ext cx="1699409" cy="169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lipse SUMO™ | projects.eclipse.org">
            <a:extLst>
              <a:ext uri="{FF2B5EF4-FFF2-40B4-BE49-F238E27FC236}">
                <a16:creationId xmlns:a16="http://schemas.microsoft.com/office/drawing/2014/main" id="{ECAD75C7-0DAB-6C3A-0027-07D5B1BD34A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25141"/>
          <a:stretch/>
        </p:blipFill>
        <p:spPr bwMode="auto">
          <a:xfrm>
            <a:off x="11692951" y="17372586"/>
            <a:ext cx="3297580" cy="2468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FA1BCBBE-DDC6-9342-80DD-73272B52D67C}"/>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985</TotalTime>
  <Words>423</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Open Sans</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Difrancesco, Donte B</dc:creator>
  <dc:description>This template is the property of PosterPresentations.com. Call us if you need help with this poster template._x000d_
1-866-649-3004           _x000d_
 (c)PosterPresentations.com</dc:description>
  <cp:lastModifiedBy>Sweeney, Connor Patrick</cp:lastModifiedBy>
  <cp:revision>37</cp:revision>
  <dcterms:created xsi:type="dcterms:W3CDTF">2019-01-07T21:49:45Z</dcterms:created>
  <dcterms:modified xsi:type="dcterms:W3CDTF">2022-12-05T22:59:30Z</dcterms:modified>
</cp:coreProperties>
</file>