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698" y="-5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np\OneDrive\Documents\_Pitt\Traffic_Capstone\Spreadsheet%20with%20simulation%20inform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nnp\OneDrive\Documents\_Pitt\Traffic_Capstone\Spreadsheet%20with%20simulation%20inform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EMS Travel Time vs Traffic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2"/>
                <c:pt idx="0">
                  <c:v>Green Corridor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(Sheet1!$B$3:$B$7,Sheet1!$B$9:$B$10,Sheet1!$B$13:$B$17,Sheet1!$B$20:$B$21)</c:f>
              <c:numCache>
                <c:formatCode>General</c:formatCode>
                <c:ptCount val="14"/>
                <c:pt idx="0">
                  <c:v>51</c:v>
                </c:pt>
                <c:pt idx="1">
                  <c:v>76</c:v>
                </c:pt>
                <c:pt idx="2">
                  <c:v>51</c:v>
                </c:pt>
                <c:pt idx="3">
                  <c:v>69</c:v>
                </c:pt>
                <c:pt idx="4">
                  <c:v>56</c:v>
                </c:pt>
                <c:pt idx="5">
                  <c:v>62</c:v>
                </c:pt>
                <c:pt idx="6">
                  <c:v>70</c:v>
                </c:pt>
                <c:pt idx="7">
                  <c:v>67</c:v>
                </c:pt>
                <c:pt idx="8">
                  <c:v>69</c:v>
                </c:pt>
                <c:pt idx="9">
                  <c:v>71</c:v>
                </c:pt>
                <c:pt idx="10">
                  <c:v>49</c:v>
                </c:pt>
                <c:pt idx="11">
                  <c:v>51</c:v>
                </c:pt>
                <c:pt idx="12">
                  <c:v>60</c:v>
                </c:pt>
                <c:pt idx="13">
                  <c:v>50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7D7-4968-ADE0-CC062447CE39}"/>
            </c:ext>
          </c:extLst>
        </c:ser>
        <c:ser>
          <c:idx val="2"/>
          <c:order val="2"/>
          <c:tx>
            <c:strRef>
              <c:f>Sheet1!$D$1:$D$2</c:f>
              <c:strCache>
                <c:ptCount val="2"/>
                <c:pt idx="0">
                  <c:v>Red Freeze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(Sheet1!$D$3:$D$7,Sheet1!$D$9:$D$10,Sheet1!$D$13:$D$17,Sheet1!$D$20:$D$21)</c:f>
              <c:numCache>
                <c:formatCode>General</c:formatCode>
                <c:ptCount val="14"/>
                <c:pt idx="0">
                  <c:v>54</c:v>
                </c:pt>
                <c:pt idx="1">
                  <c:v>73</c:v>
                </c:pt>
                <c:pt idx="2">
                  <c:v>62</c:v>
                </c:pt>
                <c:pt idx="3">
                  <c:v>69</c:v>
                </c:pt>
                <c:pt idx="4">
                  <c:v>63</c:v>
                </c:pt>
                <c:pt idx="5">
                  <c:v>62</c:v>
                </c:pt>
                <c:pt idx="6">
                  <c:v>67</c:v>
                </c:pt>
                <c:pt idx="7">
                  <c:v>57</c:v>
                </c:pt>
                <c:pt idx="8">
                  <c:v>64</c:v>
                </c:pt>
                <c:pt idx="9">
                  <c:v>62</c:v>
                </c:pt>
                <c:pt idx="10">
                  <c:v>54</c:v>
                </c:pt>
                <c:pt idx="11">
                  <c:v>58</c:v>
                </c:pt>
                <c:pt idx="12">
                  <c:v>57</c:v>
                </c:pt>
                <c:pt idx="13">
                  <c:v>45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7D7-4968-ADE0-CC062447CE39}"/>
            </c:ext>
          </c:extLst>
        </c:ser>
        <c:ser>
          <c:idx val="4"/>
          <c:order val="4"/>
          <c:tx>
            <c:strRef>
              <c:f>Sheet1!$F$1:$F$2</c:f>
              <c:strCache>
                <c:ptCount val="2"/>
                <c:pt idx="0">
                  <c:v>Control (No TL Manipulation)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(Sheet1!$F$3:$F$7,Sheet1!$F$9:$F$10,Sheet1!$F$13:$F$17,Sheet1!$F$20:$F$21)</c:f>
              <c:numCache>
                <c:formatCode>General</c:formatCode>
                <c:ptCount val="14"/>
                <c:pt idx="0">
                  <c:v>84</c:v>
                </c:pt>
                <c:pt idx="1">
                  <c:v>109</c:v>
                </c:pt>
                <c:pt idx="2">
                  <c:v>72</c:v>
                </c:pt>
                <c:pt idx="3">
                  <c:v>130</c:v>
                </c:pt>
                <c:pt idx="4">
                  <c:v>174</c:v>
                </c:pt>
                <c:pt idx="5">
                  <c:v>94</c:v>
                </c:pt>
                <c:pt idx="6">
                  <c:v>83</c:v>
                </c:pt>
                <c:pt idx="7">
                  <c:v>80</c:v>
                </c:pt>
                <c:pt idx="8">
                  <c:v>70</c:v>
                </c:pt>
                <c:pt idx="9">
                  <c:v>77</c:v>
                </c:pt>
                <c:pt idx="10">
                  <c:v>95</c:v>
                </c:pt>
                <c:pt idx="11">
                  <c:v>88</c:v>
                </c:pt>
                <c:pt idx="12">
                  <c:v>74</c:v>
                </c:pt>
                <c:pt idx="13">
                  <c:v>60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7D7-4968-ADE0-CC062447C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698927"/>
        <c:axId val="1484700175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Sheet1!$C$1:$C$2</c15:sqref>
                        </c15:formulaRef>
                      </c:ext>
                    </c:extLst>
                    <c:strCache>
                      <c:ptCount val="2"/>
                      <c:pt idx="0">
                        <c:v>Green Corridor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(Sheet1!$C$3:$C$7,Sheet1!$C$9:$C$10,Sheet1!$C$13:$C$17,Sheet1!$C$20:$C$21)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3980</c:v>
                      </c:pt>
                      <c:pt idx="1">
                        <c:v>2030</c:v>
                      </c:pt>
                      <c:pt idx="2">
                        <c:v>1364</c:v>
                      </c:pt>
                      <c:pt idx="3">
                        <c:v>1060</c:v>
                      </c:pt>
                      <c:pt idx="4">
                        <c:v>833</c:v>
                      </c:pt>
                      <c:pt idx="5">
                        <c:v>626</c:v>
                      </c:pt>
                      <c:pt idx="6">
                        <c:v>551</c:v>
                      </c:pt>
                      <c:pt idx="7">
                        <c:v>395</c:v>
                      </c:pt>
                      <c:pt idx="8">
                        <c:v>386</c:v>
                      </c:pt>
                      <c:pt idx="9">
                        <c:v>374</c:v>
                      </c:pt>
                      <c:pt idx="10">
                        <c:v>374</c:v>
                      </c:pt>
                      <c:pt idx="11">
                        <c:v>339</c:v>
                      </c:pt>
                      <c:pt idx="12">
                        <c:v>294</c:v>
                      </c:pt>
                      <c:pt idx="13">
                        <c:v>281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7D7-4968-ADE0-CC062447CE3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Sheet1!$E$1:$E$2</c15:sqref>
                        </c15:formulaRef>
                      </c:ext>
                    </c:extLst>
                    <c:strCache>
                      <c:ptCount val="2"/>
                      <c:pt idx="0">
                        <c:v>Red Freeze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(Sheet1!$E$3:$E$7,Sheet1!$E$9:$E$10,Sheet1!$E$13:$E$17,Sheet1!$E$20:$E$21)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4072</c:v>
                      </c:pt>
                      <c:pt idx="1">
                        <c:v>2117</c:v>
                      </c:pt>
                      <c:pt idx="2">
                        <c:v>1371</c:v>
                      </c:pt>
                      <c:pt idx="3">
                        <c:v>1105</c:v>
                      </c:pt>
                      <c:pt idx="4">
                        <c:v>929</c:v>
                      </c:pt>
                      <c:pt idx="5">
                        <c:v>647</c:v>
                      </c:pt>
                      <c:pt idx="6">
                        <c:v>587</c:v>
                      </c:pt>
                      <c:pt idx="7">
                        <c:v>445</c:v>
                      </c:pt>
                      <c:pt idx="8">
                        <c:v>402</c:v>
                      </c:pt>
                      <c:pt idx="9">
                        <c:v>401</c:v>
                      </c:pt>
                      <c:pt idx="10">
                        <c:v>385</c:v>
                      </c:pt>
                      <c:pt idx="11">
                        <c:v>348</c:v>
                      </c:pt>
                      <c:pt idx="12">
                        <c:v>294</c:v>
                      </c:pt>
                      <c:pt idx="13">
                        <c:v>295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7D7-4968-ADE0-CC062447CE3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Sheet1!$G$1:$G$2</c15:sqref>
                        </c15:formulaRef>
                      </c:ext>
                    </c:extLst>
                    <c:strCache>
                      <c:ptCount val="2"/>
                      <c:pt idx="0">
                        <c:v>Control (No TL Manipulation)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(Sheet1!$G$3:$G$7,Sheet1!$G$9:$G$10,Sheet1!$G$13:$G$17,Sheet1!$G$20:$G$21)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4096</c:v>
                      </c:pt>
                      <c:pt idx="1">
                        <c:v>2056</c:v>
                      </c:pt>
                      <c:pt idx="2">
                        <c:v>1378</c:v>
                      </c:pt>
                      <c:pt idx="3">
                        <c:v>1031</c:v>
                      </c:pt>
                      <c:pt idx="4">
                        <c:v>865</c:v>
                      </c:pt>
                      <c:pt idx="5">
                        <c:v>657</c:v>
                      </c:pt>
                      <c:pt idx="6">
                        <c:v>604</c:v>
                      </c:pt>
                      <c:pt idx="7">
                        <c:v>507</c:v>
                      </c:pt>
                      <c:pt idx="8">
                        <c:v>406</c:v>
                      </c:pt>
                      <c:pt idx="9">
                        <c:v>380</c:v>
                      </c:pt>
                      <c:pt idx="10">
                        <c:v>385</c:v>
                      </c:pt>
                      <c:pt idx="11">
                        <c:v>318</c:v>
                      </c:pt>
                      <c:pt idx="12">
                        <c:v>292</c:v>
                      </c:pt>
                      <c:pt idx="13">
                        <c:v>301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7D7-4968-ADE0-CC062447CE39}"/>
                  </c:ext>
                </c:extLst>
              </c15:ser>
            </c15:filteredBarSeries>
          </c:ext>
        </c:extLst>
      </c:barChart>
      <c:catAx>
        <c:axId val="148469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700175"/>
        <c:crosses val="autoZero"/>
        <c:auto val="1"/>
        <c:lblAlgn val="ctr"/>
        <c:lblOffset val="100"/>
        <c:noMultiLvlLbl val="0"/>
      </c:catAx>
      <c:valAx>
        <c:axId val="14847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9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Congestion Clearing Time vs Traffic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Sheet1!$C$1:$C$2</c:f>
              <c:strCache>
                <c:ptCount val="2"/>
                <c:pt idx="0">
                  <c:v>Green Corridor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(Sheet1!$C$3:$C$7,Sheet1!$C$9:$C$10,Sheet1!$C$13:$C$17,Sheet1!$C$20:$C$21)</c:f>
              <c:numCache>
                <c:formatCode>General</c:formatCode>
                <c:ptCount val="14"/>
                <c:pt idx="0">
                  <c:v>3980</c:v>
                </c:pt>
                <c:pt idx="1">
                  <c:v>2030</c:v>
                </c:pt>
                <c:pt idx="2">
                  <c:v>1364</c:v>
                </c:pt>
                <c:pt idx="3">
                  <c:v>1060</c:v>
                </c:pt>
                <c:pt idx="4">
                  <c:v>833</c:v>
                </c:pt>
                <c:pt idx="5">
                  <c:v>626</c:v>
                </c:pt>
                <c:pt idx="6">
                  <c:v>551</c:v>
                </c:pt>
                <c:pt idx="7">
                  <c:v>395</c:v>
                </c:pt>
                <c:pt idx="8">
                  <c:v>386</c:v>
                </c:pt>
                <c:pt idx="9">
                  <c:v>374</c:v>
                </c:pt>
                <c:pt idx="10">
                  <c:v>374</c:v>
                </c:pt>
                <c:pt idx="11">
                  <c:v>339</c:v>
                </c:pt>
                <c:pt idx="12">
                  <c:v>294</c:v>
                </c:pt>
                <c:pt idx="13">
                  <c:v>281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2D5-49D1-A50B-262663E05C4A}"/>
            </c:ext>
          </c:extLst>
        </c:ser>
        <c:ser>
          <c:idx val="3"/>
          <c:order val="3"/>
          <c:tx>
            <c:strRef>
              <c:f>Sheet1!$E$1:$E$2</c:f>
              <c:strCache>
                <c:ptCount val="2"/>
                <c:pt idx="0">
                  <c:v>Red Freeze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(Sheet1!$E$3:$E$7,Sheet1!$E$9:$E$10,Sheet1!$E$13:$E$17,Sheet1!$E$20:$E$21)</c:f>
              <c:numCache>
                <c:formatCode>General</c:formatCode>
                <c:ptCount val="14"/>
                <c:pt idx="0">
                  <c:v>4072</c:v>
                </c:pt>
                <c:pt idx="1">
                  <c:v>2117</c:v>
                </c:pt>
                <c:pt idx="2">
                  <c:v>1371</c:v>
                </c:pt>
                <c:pt idx="3">
                  <c:v>1105</c:v>
                </c:pt>
                <c:pt idx="4">
                  <c:v>929</c:v>
                </c:pt>
                <c:pt idx="5">
                  <c:v>647</c:v>
                </c:pt>
                <c:pt idx="6">
                  <c:v>587</c:v>
                </c:pt>
                <c:pt idx="7">
                  <c:v>445</c:v>
                </c:pt>
                <c:pt idx="8">
                  <c:v>402</c:v>
                </c:pt>
                <c:pt idx="9">
                  <c:v>401</c:v>
                </c:pt>
                <c:pt idx="10">
                  <c:v>385</c:v>
                </c:pt>
                <c:pt idx="11">
                  <c:v>348</c:v>
                </c:pt>
                <c:pt idx="12">
                  <c:v>294</c:v>
                </c:pt>
                <c:pt idx="13">
                  <c:v>295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2D5-49D1-A50B-262663E05C4A}"/>
            </c:ext>
          </c:extLst>
        </c:ser>
        <c:ser>
          <c:idx val="5"/>
          <c:order val="5"/>
          <c:tx>
            <c:strRef>
              <c:f>Sheet1!$G$1:$G$2</c:f>
              <c:strCache>
                <c:ptCount val="2"/>
                <c:pt idx="0">
                  <c:v>Control (No TL Manipulation)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(Sheet1!$A$3:$A$7,Sheet1!$A$9:$A$10,Sheet1!$A$13:$A$17,Sheet1!$A$20:$A$21)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18</c:v>
                </c:pt>
                <c:pt idx="13">
                  <c:v>19</c:v>
                </c:pt>
              </c:numCache>
              <c:extLst/>
            </c:numRef>
          </c:cat>
          <c:val>
            <c:numRef>
              <c:f>(Sheet1!$G$3:$G$7,Sheet1!$G$9:$G$10,Sheet1!$G$13:$G$17,Sheet1!$G$20:$G$21)</c:f>
              <c:numCache>
                <c:formatCode>General</c:formatCode>
                <c:ptCount val="14"/>
                <c:pt idx="0">
                  <c:v>4096</c:v>
                </c:pt>
                <c:pt idx="1">
                  <c:v>2056</c:v>
                </c:pt>
                <c:pt idx="2">
                  <c:v>1378</c:v>
                </c:pt>
                <c:pt idx="3">
                  <c:v>1031</c:v>
                </c:pt>
                <c:pt idx="4">
                  <c:v>865</c:v>
                </c:pt>
                <c:pt idx="5">
                  <c:v>657</c:v>
                </c:pt>
                <c:pt idx="6">
                  <c:v>604</c:v>
                </c:pt>
                <c:pt idx="7">
                  <c:v>507</c:v>
                </c:pt>
                <c:pt idx="8">
                  <c:v>406</c:v>
                </c:pt>
                <c:pt idx="9">
                  <c:v>380</c:v>
                </c:pt>
                <c:pt idx="10">
                  <c:v>385</c:v>
                </c:pt>
                <c:pt idx="11">
                  <c:v>318</c:v>
                </c:pt>
                <c:pt idx="12">
                  <c:v>292</c:v>
                </c:pt>
                <c:pt idx="13">
                  <c:v>301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2D5-49D1-A50B-262663E05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4698927"/>
        <c:axId val="148470017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Sheet1!$B$1:$B$2</c15:sqref>
                        </c15:formulaRef>
                      </c:ext>
                    </c:extLst>
                    <c:strCache>
                      <c:ptCount val="2"/>
                      <c:pt idx="0">
                        <c:v>Green Corridor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(Sheet1!$B$3:$B$7,Sheet1!$B$9:$B$10,Sheet1!$B$13:$B$17,Sheet1!$B$20:$B$21)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51</c:v>
                      </c:pt>
                      <c:pt idx="1">
                        <c:v>76</c:v>
                      </c:pt>
                      <c:pt idx="2">
                        <c:v>51</c:v>
                      </c:pt>
                      <c:pt idx="3">
                        <c:v>69</c:v>
                      </c:pt>
                      <c:pt idx="4">
                        <c:v>56</c:v>
                      </c:pt>
                      <c:pt idx="5">
                        <c:v>62</c:v>
                      </c:pt>
                      <c:pt idx="6">
                        <c:v>70</c:v>
                      </c:pt>
                      <c:pt idx="7">
                        <c:v>67</c:v>
                      </c:pt>
                      <c:pt idx="8">
                        <c:v>69</c:v>
                      </c:pt>
                      <c:pt idx="9">
                        <c:v>71</c:v>
                      </c:pt>
                      <c:pt idx="10">
                        <c:v>49</c:v>
                      </c:pt>
                      <c:pt idx="11">
                        <c:v>51</c:v>
                      </c:pt>
                      <c:pt idx="12">
                        <c:v>60</c:v>
                      </c:pt>
                      <c:pt idx="13">
                        <c:v>50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2D5-49D1-A50B-262663E05C4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Sheet1!$D$1:$D$2</c15:sqref>
                        </c15:formulaRef>
                      </c:ext>
                    </c:extLst>
                    <c:strCache>
                      <c:ptCount val="2"/>
                      <c:pt idx="0">
                        <c:v>Red Freeze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(Sheet1!$D$3:$D$7,Sheet1!$D$9:$D$10,Sheet1!$D$13:$D$17,Sheet1!$D$20:$D$21)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54</c:v>
                      </c:pt>
                      <c:pt idx="1">
                        <c:v>73</c:v>
                      </c:pt>
                      <c:pt idx="2">
                        <c:v>62</c:v>
                      </c:pt>
                      <c:pt idx="3">
                        <c:v>69</c:v>
                      </c:pt>
                      <c:pt idx="4">
                        <c:v>63</c:v>
                      </c:pt>
                      <c:pt idx="5">
                        <c:v>62</c:v>
                      </c:pt>
                      <c:pt idx="6">
                        <c:v>67</c:v>
                      </c:pt>
                      <c:pt idx="7">
                        <c:v>57</c:v>
                      </c:pt>
                      <c:pt idx="8">
                        <c:v>64</c:v>
                      </c:pt>
                      <c:pt idx="9">
                        <c:v>62</c:v>
                      </c:pt>
                      <c:pt idx="10">
                        <c:v>54</c:v>
                      </c:pt>
                      <c:pt idx="11">
                        <c:v>58</c:v>
                      </c:pt>
                      <c:pt idx="12">
                        <c:v>57</c:v>
                      </c:pt>
                      <c:pt idx="13">
                        <c:v>45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2D5-49D1-A50B-262663E05C4A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Sheet1!$F$1:$F$2</c15:sqref>
                        </c15:formulaRef>
                      </c:ext>
                    </c:extLst>
                    <c:strCache>
                      <c:ptCount val="2"/>
                      <c:pt idx="0">
                        <c:v>Control (No TL Manipulation)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(Sheet1!$A$3:$A$7,Sheet1!$A$9:$A$10,Sheet1!$A$13:$A$17,Sheet1!$A$20:$A$21)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8</c:v>
                      </c:pt>
                      <c:pt idx="7">
                        <c:v>11</c:v>
                      </c:pt>
                      <c:pt idx="8">
                        <c:v>12</c:v>
                      </c:pt>
                      <c:pt idx="9">
                        <c:v>13</c:v>
                      </c:pt>
                      <c:pt idx="10">
                        <c:v>14</c:v>
                      </c:pt>
                      <c:pt idx="11">
                        <c:v>15</c:v>
                      </c:pt>
                      <c:pt idx="12">
                        <c:v>18</c:v>
                      </c:pt>
                      <c:pt idx="13">
                        <c:v>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(Sheet1!$F$3:$F$7,Sheet1!$F$9:$F$10,Sheet1!$F$13:$F$17,Sheet1!$F$20:$F$21)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84</c:v>
                      </c:pt>
                      <c:pt idx="1">
                        <c:v>109</c:v>
                      </c:pt>
                      <c:pt idx="2">
                        <c:v>72</c:v>
                      </c:pt>
                      <c:pt idx="3">
                        <c:v>130</c:v>
                      </c:pt>
                      <c:pt idx="4">
                        <c:v>174</c:v>
                      </c:pt>
                      <c:pt idx="5">
                        <c:v>94</c:v>
                      </c:pt>
                      <c:pt idx="6">
                        <c:v>83</c:v>
                      </c:pt>
                      <c:pt idx="7">
                        <c:v>80</c:v>
                      </c:pt>
                      <c:pt idx="8">
                        <c:v>70</c:v>
                      </c:pt>
                      <c:pt idx="9">
                        <c:v>77</c:v>
                      </c:pt>
                      <c:pt idx="10">
                        <c:v>95</c:v>
                      </c:pt>
                      <c:pt idx="11">
                        <c:v>88</c:v>
                      </c:pt>
                      <c:pt idx="12">
                        <c:v>74</c:v>
                      </c:pt>
                      <c:pt idx="13">
                        <c:v>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F2D5-49D1-A50B-262663E05C4A}"/>
                  </c:ext>
                </c:extLst>
              </c15:ser>
            </c15:filteredBarSeries>
          </c:ext>
        </c:extLst>
      </c:barChart>
      <c:catAx>
        <c:axId val="148469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700175"/>
        <c:crosses val="autoZero"/>
        <c:auto val="1"/>
        <c:lblAlgn val="ctr"/>
        <c:lblOffset val="100"/>
        <c:noMultiLvlLbl val="0"/>
      </c:catAx>
      <c:valAx>
        <c:axId val="14847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69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63B6-AA5E-43E1-9DF4-ED43FA369C4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8202-E6FF-4882-B048-831BE2B2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913889-A661-C115-7FB0-2C4F7D18769B}"/>
              </a:ext>
            </a:extLst>
          </p:cNvPr>
          <p:cNvSpPr/>
          <p:nvPr/>
        </p:nvSpPr>
        <p:spPr>
          <a:xfrm>
            <a:off x="1193987" y="544149"/>
            <a:ext cx="7476564" cy="696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EMS vehicles getting from point A to point B should be top priority on the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Use adaptable traffic lights to give EMS vehicles extra time to react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282A62-580F-3D6F-A05D-075D28374253}"/>
              </a:ext>
            </a:extLst>
          </p:cNvPr>
          <p:cNvSpPr/>
          <p:nvPr/>
        </p:nvSpPr>
        <p:spPr>
          <a:xfrm>
            <a:off x="1193987" y="7906870"/>
            <a:ext cx="7476564" cy="266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endParaRPr lang="en-US" sz="3600" b="1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We initially planned on using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because it was a fast traffic simulator, however over time we realized it did not have the functionality we needed.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6C327F-5873-24AA-5793-560B5D7DBCEC}"/>
              </a:ext>
            </a:extLst>
          </p:cNvPr>
          <p:cNvSpPr/>
          <p:nvPr/>
        </p:nvSpPr>
        <p:spPr>
          <a:xfrm>
            <a:off x="1193987" y="11146842"/>
            <a:ext cx="7476564" cy="956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Simulation of Urban </a:t>
            </a:r>
            <a:r>
              <a:rPr lang="en-US" sz="3600" b="1" dirty="0" err="1">
                <a:latin typeface="Congenial Black" panose="020B0604020202020204" pitchFamily="2" charset="0"/>
                <a:cs typeface="Arial" panose="020B0604020202020204" pitchFamily="34" charset="0"/>
              </a:rPr>
              <a:t>MObility</a:t>
            </a:r>
            <a:endParaRPr lang="en-US" sz="3600" b="1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SUMO became our main simulation tool to create networks and collect data. It has lots of documentation that helped us learn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Netedit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create networks that we wanted to simulate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Sumo-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gui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watch the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Traci to enhance the simulations and collect data for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E765D3-6019-E966-36FD-9BFA65B50374}"/>
              </a:ext>
            </a:extLst>
          </p:cNvPr>
          <p:cNvSpPr/>
          <p:nvPr/>
        </p:nvSpPr>
        <p:spPr>
          <a:xfrm>
            <a:off x="11106361" y="544149"/>
            <a:ext cx="7476564" cy="482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EMS Vehicle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Bluelight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Civilians reacting to the EMS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Lane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Going through red lights and over the speed limit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18FD8-3EAA-2D23-56E6-9B00F686AAB9}"/>
              </a:ext>
            </a:extLst>
          </p:cNvPr>
          <p:cNvSpPr/>
          <p:nvPr/>
        </p:nvSpPr>
        <p:spPr>
          <a:xfrm>
            <a:off x="11106361" y="6062733"/>
            <a:ext cx="7476564" cy="9240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What the simulations look like (throw some pictures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Different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netoworks</a:t>
            </a:r>
            <a:endParaRPr lang="en-US" dirty="0">
              <a:latin typeface="Congenial Black" panose="020B0604020202020204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F8A534-962D-5485-AE4C-2EDA9E4BC4A8}"/>
              </a:ext>
            </a:extLst>
          </p:cNvPr>
          <p:cNvSpPr/>
          <p:nvPr/>
        </p:nvSpPr>
        <p:spPr>
          <a:xfrm>
            <a:off x="11106361" y="15865794"/>
            <a:ext cx="7476564" cy="484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Used Traci to create 3 different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Green corridor – Traffic lights detect the approaching EMS vehicle and turns the upcoming traffic lights green for it to allow cars to move out of the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Red Freeze – Shuts down the intersection so no cars go through allowing the EMS vehicle to bypass them while they are stopped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Control – No traffic light behavior was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Some results were omitted due to out of the ordinary results. This is a result of how SUMO simulations work. Sometimes you get unlucky, and vehicles get stuck in weird configurations. I eliminated all the outliers.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7B9DBD-C2E1-ECEA-C067-7769ED2A4FFE}"/>
              </a:ext>
            </a:extLst>
          </p:cNvPr>
          <p:cNvSpPr/>
          <p:nvPr/>
        </p:nvSpPr>
        <p:spPr>
          <a:xfrm>
            <a:off x="20550749" y="544148"/>
            <a:ext cx="9032780" cy="8438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7BD03C-949F-83F9-224F-21C11B12D291}"/>
              </a:ext>
            </a:extLst>
          </p:cNvPr>
          <p:cNvSpPr/>
          <p:nvPr/>
        </p:nvSpPr>
        <p:spPr>
          <a:xfrm>
            <a:off x="20550748" y="9611461"/>
            <a:ext cx="9032779" cy="539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Our policies significantly improved EMS travel time while keeping the congestion clearing time relatively unharmed.</a:t>
            </a:r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21766DF-A779-6940-D027-7AC2B312F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238101"/>
              </p:ext>
            </p:extLst>
          </p:nvPr>
        </p:nvGraphicFramePr>
        <p:xfrm>
          <a:off x="22061862" y="1119186"/>
          <a:ext cx="6229350" cy="342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108EED0-10D0-4E14-92DA-8E5AAC169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70298"/>
              </p:ext>
            </p:extLst>
          </p:nvPr>
        </p:nvGraphicFramePr>
        <p:xfrm>
          <a:off x="21404076" y="5050770"/>
          <a:ext cx="7677150" cy="312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D9F068-AA8E-A28A-6AE7-8EA47C74F430}"/>
              </a:ext>
            </a:extLst>
          </p:cNvPr>
          <p:cNvSpPr/>
          <p:nvPr/>
        </p:nvSpPr>
        <p:spPr>
          <a:xfrm>
            <a:off x="20550747" y="15591111"/>
            <a:ext cx="9032779" cy="539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latin typeface="Congenial Black" panose="020B0604020202020204" pitchFamily="2" charset="0"/>
                <a:cs typeface="Arial" panose="020B0604020202020204" pitchFamily="34" charset="0"/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Had to pivot from </a:t>
            </a:r>
            <a:r>
              <a:rPr lang="en-US" dirty="0" err="1">
                <a:latin typeface="Congenial Black" panose="020B0604020202020204" pitchFamily="2" charset="0"/>
                <a:cs typeface="Arial" panose="020B0604020202020204" pitchFamily="34" charset="0"/>
              </a:rPr>
              <a:t>CityFlow</a:t>
            </a: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 to 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A lot of software to learn and work to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genial Black" panose="020B0604020202020204" pitchFamily="2" charset="0"/>
                <a:cs typeface="Arial" panose="020B0604020202020204" pitchFamily="34" charset="0"/>
              </a:rPr>
              <a:t>We also had to combine multiple together (XML, config files, Python,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99F743-0677-D081-0F61-205CADC4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888" y="9240950"/>
            <a:ext cx="3685435" cy="57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320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Congenial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Sweeney, Connor Patrick</dc:creator>
  <cp:lastModifiedBy>Sweeney, Connor Patrick</cp:lastModifiedBy>
  <cp:revision>1</cp:revision>
  <dcterms:created xsi:type="dcterms:W3CDTF">2022-12-05T07:07:05Z</dcterms:created>
  <dcterms:modified xsi:type="dcterms:W3CDTF">2022-12-05T08:52:37Z</dcterms:modified>
</cp:coreProperties>
</file>