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545554"/>
    <a:srgbClr val="F3F5FA"/>
    <a:srgbClr val="EAEAEA"/>
    <a:srgbClr val="C7D5ED"/>
    <a:srgbClr val="F6F8FC"/>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varScale="1">
        <p:scale>
          <a:sx n="22" d="100"/>
          <a:sy n="22" d="100"/>
        </p:scale>
        <p:origin x="229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onnp\OneDrive\Documents\_Pitt\Traffic_Capstone\team-project\Spreadsheet%20with%20simulation%20inform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onnp\OneDrive\Documents\_Pitt\Traffic_Capstone\team-project\Spreadsheet%20with%20simulation%20inform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5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5400" dirty="0">
                <a:solidFill>
                  <a:schemeClr val="tx1"/>
                </a:solidFill>
                <a:latin typeface="Times New Roman" panose="02020603050405020304" pitchFamily="18" charset="0"/>
                <a:cs typeface="Times New Roman" panose="02020603050405020304" pitchFamily="18" charset="0"/>
              </a:rPr>
              <a:t>EMS Travel Time</a:t>
            </a:r>
            <a:r>
              <a:rPr lang="en-US" sz="5400" baseline="0" dirty="0">
                <a:solidFill>
                  <a:schemeClr val="tx1"/>
                </a:solidFill>
                <a:latin typeface="Times New Roman" panose="02020603050405020304" pitchFamily="18" charset="0"/>
                <a:cs typeface="Times New Roman" panose="02020603050405020304" pitchFamily="18" charset="0"/>
              </a:rPr>
              <a:t> vs Traffic Density</a:t>
            </a:r>
          </a:p>
          <a:p>
            <a:pPr>
              <a:defRPr sz="5400">
                <a:solidFill>
                  <a:schemeClr val="tx1"/>
                </a:solidFill>
                <a:latin typeface="Times New Roman" panose="02020603050405020304" pitchFamily="18" charset="0"/>
                <a:cs typeface="Times New Roman" panose="02020603050405020304" pitchFamily="18" charset="0"/>
              </a:defRPr>
            </a:pPr>
            <a:r>
              <a:rPr lang="en-US" sz="3200" baseline="0" dirty="0">
                <a:solidFill>
                  <a:schemeClr val="tx1"/>
                </a:solidFill>
                <a:latin typeface="Times New Roman" panose="02020603050405020304" pitchFamily="18" charset="0"/>
                <a:cs typeface="Times New Roman" panose="02020603050405020304" pitchFamily="18" charset="0"/>
              </a:rPr>
              <a:t>(Average over ten simulations)</a:t>
            </a:r>
          </a:p>
        </c:rich>
      </c:tx>
      <c:overlay val="0"/>
      <c:spPr>
        <a:noFill/>
        <a:ln>
          <a:noFill/>
        </a:ln>
        <a:effectLst/>
      </c:spPr>
      <c:txPr>
        <a:bodyPr rot="0" spcFirstLastPara="1" vertOverflow="ellipsis" vert="horz" wrap="square" anchor="ctr" anchorCtr="1"/>
        <a:lstStyle/>
        <a:p>
          <a:pPr>
            <a:defRPr sz="5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5686776682279363"/>
          <c:y val="0.16595706210983527"/>
          <c:w val="0.79900481633533504"/>
          <c:h val="0.66273983810530079"/>
        </c:manualLayout>
      </c:layout>
      <c:barChart>
        <c:barDir val="col"/>
        <c:grouping val="clustered"/>
        <c:varyColors val="0"/>
        <c:ser>
          <c:idx val="0"/>
          <c:order val="0"/>
          <c:tx>
            <c:strRef>
              <c:f>Sheet1!$B$1</c:f>
              <c:strCache>
                <c:ptCount val="1"/>
                <c:pt idx="0">
                  <c:v>Green Corridor</c:v>
                </c:pt>
              </c:strCache>
            </c:strRef>
          </c:tx>
          <c:spPr>
            <a:solidFill>
              <a:srgbClr val="00B050"/>
            </a:solidFill>
            <a:ln>
              <a:noFill/>
            </a:ln>
            <a:effectLst/>
          </c:spPr>
          <c:invertIfNegative val="0"/>
          <c:cat>
            <c:strRef>
              <c:f>Sheet1!$A$2:$A$4</c:f>
              <c:strCache>
                <c:ptCount val="3"/>
                <c:pt idx="0">
                  <c:v>Light</c:v>
                </c:pt>
                <c:pt idx="1">
                  <c:v>Medium</c:v>
                </c:pt>
                <c:pt idx="2">
                  <c:v>Heavy</c:v>
                </c:pt>
              </c:strCache>
            </c:strRef>
          </c:cat>
          <c:val>
            <c:numRef>
              <c:f>Sheet1!$B$2:$B$4</c:f>
              <c:numCache>
                <c:formatCode>General</c:formatCode>
                <c:ptCount val="3"/>
                <c:pt idx="0">
                  <c:v>30</c:v>
                </c:pt>
                <c:pt idx="1">
                  <c:v>43</c:v>
                </c:pt>
                <c:pt idx="2">
                  <c:v>48</c:v>
                </c:pt>
              </c:numCache>
            </c:numRef>
          </c:val>
          <c:extLst>
            <c:ext xmlns:c16="http://schemas.microsoft.com/office/drawing/2014/chart" uri="{C3380CC4-5D6E-409C-BE32-E72D297353CC}">
              <c16:uniqueId val="{00000000-62C1-446A-9212-713A68981A25}"/>
            </c:ext>
          </c:extLst>
        </c:ser>
        <c:ser>
          <c:idx val="2"/>
          <c:order val="2"/>
          <c:tx>
            <c:strRef>
              <c:f>Sheet1!$D$1</c:f>
              <c:strCache>
                <c:ptCount val="1"/>
                <c:pt idx="0">
                  <c:v>Red Freeze</c:v>
                </c:pt>
              </c:strCache>
            </c:strRef>
          </c:tx>
          <c:spPr>
            <a:solidFill>
              <a:srgbClr val="FF0000"/>
            </a:solidFill>
            <a:ln>
              <a:noFill/>
            </a:ln>
            <a:effectLst/>
          </c:spPr>
          <c:invertIfNegative val="0"/>
          <c:cat>
            <c:strRef>
              <c:f>Sheet1!$A$2:$A$4</c:f>
              <c:strCache>
                <c:ptCount val="3"/>
                <c:pt idx="0">
                  <c:v>Light</c:v>
                </c:pt>
                <c:pt idx="1">
                  <c:v>Medium</c:v>
                </c:pt>
                <c:pt idx="2">
                  <c:v>Heavy</c:v>
                </c:pt>
              </c:strCache>
            </c:strRef>
          </c:cat>
          <c:val>
            <c:numRef>
              <c:f>Sheet1!$D$2:$D$4</c:f>
              <c:numCache>
                <c:formatCode>General</c:formatCode>
                <c:ptCount val="3"/>
                <c:pt idx="0">
                  <c:v>41</c:v>
                </c:pt>
                <c:pt idx="1">
                  <c:v>62</c:v>
                </c:pt>
                <c:pt idx="2">
                  <c:v>66</c:v>
                </c:pt>
              </c:numCache>
            </c:numRef>
          </c:val>
          <c:extLst>
            <c:ext xmlns:c16="http://schemas.microsoft.com/office/drawing/2014/chart" uri="{C3380CC4-5D6E-409C-BE32-E72D297353CC}">
              <c16:uniqueId val="{00000001-62C1-446A-9212-713A68981A25}"/>
            </c:ext>
          </c:extLst>
        </c:ser>
        <c:ser>
          <c:idx val="4"/>
          <c:order val="4"/>
          <c:tx>
            <c:strRef>
              <c:f>Sheet1!$F$1</c:f>
              <c:strCache>
                <c:ptCount val="1"/>
                <c:pt idx="0">
                  <c:v>Control</c:v>
                </c:pt>
              </c:strCache>
            </c:strRef>
          </c:tx>
          <c:spPr>
            <a:solidFill>
              <a:srgbClr val="0070C0"/>
            </a:solidFill>
            <a:ln>
              <a:noFill/>
            </a:ln>
            <a:effectLst/>
          </c:spPr>
          <c:invertIfNegative val="0"/>
          <c:cat>
            <c:strRef>
              <c:f>Sheet1!$A$2:$A$4</c:f>
              <c:strCache>
                <c:ptCount val="3"/>
                <c:pt idx="0">
                  <c:v>Light</c:v>
                </c:pt>
                <c:pt idx="1">
                  <c:v>Medium</c:v>
                </c:pt>
                <c:pt idx="2">
                  <c:v>Heavy</c:v>
                </c:pt>
              </c:strCache>
            </c:strRef>
          </c:cat>
          <c:val>
            <c:numRef>
              <c:f>Sheet1!$F$2:$F$4</c:f>
              <c:numCache>
                <c:formatCode>General</c:formatCode>
                <c:ptCount val="3"/>
                <c:pt idx="0">
                  <c:v>46</c:v>
                </c:pt>
                <c:pt idx="1">
                  <c:v>79</c:v>
                </c:pt>
                <c:pt idx="2">
                  <c:v>91</c:v>
                </c:pt>
              </c:numCache>
            </c:numRef>
          </c:val>
          <c:extLst>
            <c:ext xmlns:c16="http://schemas.microsoft.com/office/drawing/2014/chart" uri="{C3380CC4-5D6E-409C-BE32-E72D297353CC}">
              <c16:uniqueId val="{00000002-62C1-446A-9212-713A68981A25}"/>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Green Corridor</c:v>
                      </c:pt>
                    </c:strCache>
                  </c:strRef>
                </c:tx>
                <c:spPr>
                  <a:solidFill>
                    <a:schemeClr val="accent2"/>
                  </a:solidFill>
                  <a:ln>
                    <a:noFill/>
                  </a:ln>
                  <a:effectLst/>
                </c:spPr>
                <c:invertIfNegative val="0"/>
                <c:cat>
                  <c:strRef>
                    <c:extLst>
                      <c:ext uri="{02D57815-91ED-43cb-92C2-25804820EDAC}">
                        <c15:formulaRef>
                          <c15:sqref>Sheet1!$A$2:$A$4</c15:sqref>
                        </c15:formulaRef>
                      </c:ext>
                    </c:extLst>
                    <c:strCache>
                      <c:ptCount val="3"/>
                      <c:pt idx="0">
                        <c:v>Light</c:v>
                      </c:pt>
                      <c:pt idx="1">
                        <c:v>Medium</c:v>
                      </c:pt>
                      <c:pt idx="2">
                        <c:v>Heavy</c:v>
                      </c:pt>
                    </c:strCache>
                  </c:strRef>
                </c:cat>
                <c:val>
                  <c:numRef>
                    <c:extLst>
                      <c:ext uri="{02D57815-91ED-43cb-92C2-25804820EDAC}">
                        <c15:formulaRef>
                          <c15:sqref>Sheet1!$C$2:$C$4</c15:sqref>
                        </c15:formulaRef>
                      </c:ext>
                    </c:extLst>
                    <c:numCache>
                      <c:formatCode>General</c:formatCode>
                      <c:ptCount val="3"/>
                      <c:pt idx="0">
                        <c:v>183</c:v>
                      </c:pt>
                      <c:pt idx="1">
                        <c:v>339</c:v>
                      </c:pt>
                      <c:pt idx="2">
                        <c:v>636</c:v>
                      </c:pt>
                    </c:numCache>
                  </c:numRef>
                </c:val>
                <c:extLst>
                  <c:ext xmlns:c16="http://schemas.microsoft.com/office/drawing/2014/chart" uri="{C3380CC4-5D6E-409C-BE32-E72D297353CC}">
                    <c16:uniqueId val="{00000003-62C1-446A-9212-713A68981A25}"/>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Red Freeze</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Sheet1!$E$2:$E$4</c15:sqref>
                        </c15:formulaRef>
                      </c:ext>
                    </c:extLst>
                    <c:numCache>
                      <c:formatCode>General</c:formatCode>
                      <c:ptCount val="3"/>
                      <c:pt idx="0">
                        <c:v>221</c:v>
                      </c:pt>
                      <c:pt idx="1">
                        <c:v>364</c:v>
                      </c:pt>
                      <c:pt idx="2">
                        <c:v>699</c:v>
                      </c:pt>
                    </c:numCache>
                  </c:numRef>
                </c:val>
                <c:extLst xmlns:c15="http://schemas.microsoft.com/office/drawing/2012/chart">
                  <c:ext xmlns:c16="http://schemas.microsoft.com/office/drawing/2014/chart" uri="{C3380CC4-5D6E-409C-BE32-E72D297353CC}">
                    <c16:uniqueId val="{00000004-62C1-446A-9212-713A68981A2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Control</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Sheet1!$G$2:$G$4</c15:sqref>
                        </c15:formulaRef>
                      </c:ext>
                    </c:extLst>
                    <c:numCache>
                      <c:formatCode>General</c:formatCode>
                      <c:ptCount val="3"/>
                      <c:pt idx="0">
                        <c:v>203</c:v>
                      </c:pt>
                      <c:pt idx="1">
                        <c:v>375</c:v>
                      </c:pt>
                      <c:pt idx="2">
                        <c:v>706</c:v>
                      </c:pt>
                    </c:numCache>
                  </c:numRef>
                </c:val>
                <c:extLst xmlns:c15="http://schemas.microsoft.com/office/drawing/2012/chart">
                  <c:ext xmlns:c16="http://schemas.microsoft.com/office/drawing/2014/chart" uri="{C3380CC4-5D6E-409C-BE32-E72D297353CC}">
                    <c16:uniqueId val="{00000005-62C1-446A-9212-713A68981A25}"/>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Traffic</a:t>
                </a:r>
                <a:r>
                  <a:rPr lang="en-US" sz="5000" baseline="0">
                    <a:solidFill>
                      <a:schemeClr val="tx1"/>
                    </a:solidFill>
                    <a:latin typeface="Times New Roman" panose="02020603050405020304" pitchFamily="18" charset="0"/>
                    <a:cs typeface="Times New Roman" panose="02020603050405020304" pitchFamily="18" charset="0"/>
                  </a:rPr>
                  <a:t> Congestion</a:t>
                </a:r>
                <a:endParaRPr lang="en-US" sz="50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7.397167174621579E-3"/>
              <c:y val="0.25307207026239437"/>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r>
              <a:rPr lang="en-US" sz="6000" dirty="0">
                <a:solidFill>
                  <a:schemeClr val="tx1"/>
                </a:solidFill>
                <a:latin typeface="Times New Roman" panose="02020603050405020304" pitchFamily="18" charset="0"/>
                <a:cs typeface="Times New Roman" panose="02020603050405020304" pitchFamily="18" charset="0"/>
              </a:rPr>
              <a:t>Congestion Clearing</a:t>
            </a:r>
            <a:r>
              <a:rPr lang="en-US" sz="6000" baseline="0" dirty="0">
                <a:solidFill>
                  <a:schemeClr val="tx1"/>
                </a:solidFill>
                <a:latin typeface="Times New Roman" panose="02020603050405020304" pitchFamily="18" charset="0"/>
                <a:cs typeface="Times New Roman" panose="02020603050405020304" pitchFamily="18" charset="0"/>
              </a:rPr>
              <a:t> Time </a:t>
            </a:r>
          </a:p>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r>
              <a:rPr lang="en-US" sz="6000" baseline="0" dirty="0">
                <a:solidFill>
                  <a:schemeClr val="tx1"/>
                </a:solidFill>
                <a:latin typeface="Times New Roman" panose="02020603050405020304" pitchFamily="18" charset="0"/>
                <a:cs typeface="Times New Roman" panose="02020603050405020304" pitchFamily="18" charset="0"/>
              </a:rPr>
              <a:t>vs Traffic Density</a:t>
            </a:r>
          </a:p>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r>
              <a:rPr lang="en-US" sz="3200" b="0" i="0" baseline="0" dirty="0">
                <a:effectLst/>
              </a:rPr>
              <a:t>(Average over ten simulations)</a:t>
            </a:r>
            <a:endParaRPr lang="en-US" sz="8800" dirty="0">
              <a:effectLst/>
            </a:endParaRPr>
          </a:p>
        </c:rich>
      </c:tx>
      <c:layout>
        <c:manualLayout>
          <c:xMode val="edge"/>
          <c:yMode val="edge"/>
          <c:x val="0.18822205482472257"/>
          <c:y val="8.3873028122937662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6000" b="0" i="0" u="none" strike="noStrike" kern="1200" spc="0" baseline="0">
              <a:solidFill>
                <a:prstClr val="black"/>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8270505683349256"/>
          <c:y val="0.23456469198408486"/>
          <c:w val="0.79364320754023665"/>
          <c:h val="0.61306755940837865"/>
        </c:manualLayout>
      </c:layout>
      <c:barChart>
        <c:barDir val="col"/>
        <c:grouping val="clustered"/>
        <c:varyColors val="0"/>
        <c:ser>
          <c:idx val="1"/>
          <c:order val="1"/>
          <c:tx>
            <c:strRef>
              <c:f>Sheet1!$C$1</c:f>
              <c:strCache>
                <c:ptCount val="1"/>
                <c:pt idx="0">
                  <c:v>Green Corridor</c:v>
                </c:pt>
              </c:strCache>
            </c:strRef>
          </c:tx>
          <c:spPr>
            <a:solidFill>
              <a:srgbClr val="00B050"/>
            </a:solidFill>
            <a:ln>
              <a:noFill/>
            </a:ln>
            <a:effectLst/>
          </c:spPr>
          <c:invertIfNegative val="0"/>
          <c:cat>
            <c:strRef>
              <c:f>Sheet1!$A$2:$A$4</c:f>
              <c:strCache>
                <c:ptCount val="3"/>
                <c:pt idx="0">
                  <c:v>Light</c:v>
                </c:pt>
                <c:pt idx="1">
                  <c:v>Medium</c:v>
                </c:pt>
                <c:pt idx="2">
                  <c:v>Heavy</c:v>
                </c:pt>
              </c:strCache>
            </c:strRef>
          </c:cat>
          <c:val>
            <c:numRef>
              <c:f>Sheet1!$C$2:$C$4</c:f>
              <c:numCache>
                <c:formatCode>General</c:formatCode>
                <c:ptCount val="3"/>
                <c:pt idx="0">
                  <c:v>183</c:v>
                </c:pt>
                <c:pt idx="1">
                  <c:v>339</c:v>
                </c:pt>
                <c:pt idx="2">
                  <c:v>636</c:v>
                </c:pt>
              </c:numCache>
            </c:numRef>
          </c:val>
          <c:extLst>
            <c:ext xmlns:c16="http://schemas.microsoft.com/office/drawing/2014/chart" uri="{C3380CC4-5D6E-409C-BE32-E72D297353CC}">
              <c16:uniqueId val="{00000000-3FE4-4E1C-93C9-D16C5346650C}"/>
            </c:ext>
          </c:extLst>
        </c:ser>
        <c:ser>
          <c:idx val="3"/>
          <c:order val="3"/>
          <c:tx>
            <c:strRef>
              <c:f>Sheet1!$E$1</c:f>
              <c:strCache>
                <c:ptCount val="1"/>
                <c:pt idx="0">
                  <c:v>Red Freeze</c:v>
                </c:pt>
              </c:strCache>
            </c:strRef>
          </c:tx>
          <c:spPr>
            <a:solidFill>
              <a:srgbClr val="FF0000"/>
            </a:solidFill>
            <a:ln>
              <a:noFill/>
            </a:ln>
            <a:effectLst/>
          </c:spPr>
          <c:invertIfNegative val="0"/>
          <c:cat>
            <c:strRef>
              <c:f>Sheet1!$A$2:$A$4</c:f>
              <c:strCache>
                <c:ptCount val="3"/>
                <c:pt idx="0">
                  <c:v>Light</c:v>
                </c:pt>
                <c:pt idx="1">
                  <c:v>Medium</c:v>
                </c:pt>
                <c:pt idx="2">
                  <c:v>Heavy</c:v>
                </c:pt>
              </c:strCache>
            </c:strRef>
          </c:cat>
          <c:val>
            <c:numRef>
              <c:f>Sheet1!$E$2:$E$4</c:f>
              <c:numCache>
                <c:formatCode>General</c:formatCode>
                <c:ptCount val="3"/>
                <c:pt idx="0">
                  <c:v>221</c:v>
                </c:pt>
                <c:pt idx="1">
                  <c:v>364</c:v>
                </c:pt>
                <c:pt idx="2">
                  <c:v>699</c:v>
                </c:pt>
              </c:numCache>
            </c:numRef>
          </c:val>
          <c:extLst>
            <c:ext xmlns:c16="http://schemas.microsoft.com/office/drawing/2014/chart" uri="{C3380CC4-5D6E-409C-BE32-E72D297353CC}">
              <c16:uniqueId val="{00000001-3FE4-4E1C-93C9-D16C5346650C}"/>
            </c:ext>
          </c:extLst>
        </c:ser>
        <c:ser>
          <c:idx val="5"/>
          <c:order val="5"/>
          <c:tx>
            <c:strRef>
              <c:f>Sheet1!$G$1</c:f>
              <c:strCache>
                <c:ptCount val="1"/>
                <c:pt idx="0">
                  <c:v>Control</c:v>
                </c:pt>
              </c:strCache>
            </c:strRef>
          </c:tx>
          <c:spPr>
            <a:solidFill>
              <a:srgbClr val="0070C0"/>
            </a:solidFill>
            <a:ln>
              <a:noFill/>
            </a:ln>
            <a:effectLst/>
          </c:spPr>
          <c:invertIfNegative val="0"/>
          <c:cat>
            <c:strRef>
              <c:f>Sheet1!$A$2:$A$4</c:f>
              <c:strCache>
                <c:ptCount val="3"/>
                <c:pt idx="0">
                  <c:v>Light</c:v>
                </c:pt>
                <c:pt idx="1">
                  <c:v>Medium</c:v>
                </c:pt>
                <c:pt idx="2">
                  <c:v>Heavy</c:v>
                </c:pt>
              </c:strCache>
            </c:strRef>
          </c:cat>
          <c:val>
            <c:numRef>
              <c:f>Sheet1!$G$2:$G$4</c:f>
              <c:numCache>
                <c:formatCode>General</c:formatCode>
                <c:ptCount val="3"/>
                <c:pt idx="0">
                  <c:v>203</c:v>
                </c:pt>
                <c:pt idx="1">
                  <c:v>375</c:v>
                </c:pt>
                <c:pt idx="2">
                  <c:v>706</c:v>
                </c:pt>
              </c:numCache>
            </c:numRef>
          </c:val>
          <c:extLst>
            <c:ext xmlns:c16="http://schemas.microsoft.com/office/drawing/2014/chart" uri="{C3380CC4-5D6E-409C-BE32-E72D297353CC}">
              <c16:uniqueId val="{00000002-3FE4-4E1C-93C9-D16C5346650C}"/>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Green Corridor</c:v>
                      </c:pt>
                    </c:strCache>
                  </c:strRef>
                </c:tx>
                <c:spPr>
                  <a:solidFill>
                    <a:schemeClr val="accent1"/>
                  </a:solidFill>
                  <a:ln>
                    <a:noFill/>
                  </a:ln>
                  <a:effectLst/>
                </c:spPr>
                <c:invertIfNegative val="0"/>
                <c:cat>
                  <c:strRef>
                    <c:extLst>
                      <c:ext uri="{02D57815-91ED-43cb-92C2-25804820EDAC}">
                        <c15:formulaRef>
                          <c15:sqref>Sheet1!$A$2:$A$4</c15:sqref>
                        </c15:formulaRef>
                      </c:ext>
                    </c:extLst>
                    <c:strCache>
                      <c:ptCount val="3"/>
                      <c:pt idx="0">
                        <c:v>Light</c:v>
                      </c:pt>
                      <c:pt idx="1">
                        <c:v>Medium</c:v>
                      </c:pt>
                      <c:pt idx="2">
                        <c:v>Heavy</c:v>
                      </c:pt>
                    </c:strCache>
                  </c:strRef>
                </c:cat>
                <c:val>
                  <c:numRef>
                    <c:extLst>
                      <c:ext uri="{02D57815-91ED-43cb-92C2-25804820EDAC}">
                        <c15:formulaRef>
                          <c15:sqref>Sheet1!$B$2:$B$4</c15:sqref>
                        </c15:formulaRef>
                      </c:ext>
                    </c:extLst>
                    <c:numCache>
                      <c:formatCode>General</c:formatCode>
                      <c:ptCount val="3"/>
                      <c:pt idx="0">
                        <c:v>30</c:v>
                      </c:pt>
                      <c:pt idx="1">
                        <c:v>43</c:v>
                      </c:pt>
                      <c:pt idx="2">
                        <c:v>48</c:v>
                      </c:pt>
                    </c:numCache>
                  </c:numRef>
                </c:val>
                <c:extLst>
                  <c:ext xmlns:c16="http://schemas.microsoft.com/office/drawing/2014/chart" uri="{C3380CC4-5D6E-409C-BE32-E72D297353CC}">
                    <c16:uniqueId val="{00000003-3FE4-4E1C-93C9-D16C5346650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Red Freeze</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Sheet1!$D$2:$D$4</c15:sqref>
                        </c15:formulaRef>
                      </c:ext>
                    </c:extLst>
                    <c:numCache>
                      <c:formatCode>General</c:formatCode>
                      <c:ptCount val="3"/>
                      <c:pt idx="0">
                        <c:v>41</c:v>
                      </c:pt>
                      <c:pt idx="1">
                        <c:v>62</c:v>
                      </c:pt>
                      <c:pt idx="2">
                        <c:v>66</c:v>
                      </c:pt>
                    </c:numCache>
                  </c:numRef>
                </c:val>
                <c:extLst xmlns:c15="http://schemas.microsoft.com/office/drawing/2012/chart">
                  <c:ext xmlns:c16="http://schemas.microsoft.com/office/drawing/2014/chart" uri="{C3380CC4-5D6E-409C-BE32-E72D297353CC}">
                    <c16:uniqueId val="{00000004-3FE4-4E1C-93C9-D16C5346650C}"/>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Control</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Sheet1!$A$2:$A$4</c15:sqref>
                        </c15:formulaRef>
                      </c:ext>
                    </c:extLst>
                    <c:strCache>
                      <c:ptCount val="3"/>
                      <c:pt idx="0">
                        <c:v>Light</c:v>
                      </c:pt>
                      <c:pt idx="1">
                        <c:v>Medium</c:v>
                      </c:pt>
                      <c:pt idx="2">
                        <c:v>Heavy</c:v>
                      </c:pt>
                    </c:strCache>
                  </c:strRef>
                </c:cat>
                <c:val>
                  <c:numRef>
                    <c:extLst xmlns:c15="http://schemas.microsoft.com/office/drawing/2012/chart">
                      <c:ext xmlns:c15="http://schemas.microsoft.com/office/drawing/2012/chart" uri="{02D57815-91ED-43cb-92C2-25804820EDAC}">
                        <c15:formulaRef>
                          <c15:sqref>Sheet1!$F$2:$F$4</c15:sqref>
                        </c15:formulaRef>
                      </c:ext>
                    </c:extLst>
                    <c:numCache>
                      <c:formatCode>General</c:formatCode>
                      <c:ptCount val="3"/>
                      <c:pt idx="0">
                        <c:v>46</c:v>
                      </c:pt>
                      <c:pt idx="1">
                        <c:v>79</c:v>
                      </c:pt>
                      <c:pt idx="2">
                        <c:v>91</c:v>
                      </c:pt>
                    </c:numCache>
                  </c:numRef>
                </c:val>
                <c:extLst xmlns:c15="http://schemas.microsoft.com/office/drawing/2012/chart">
                  <c:ext xmlns:c16="http://schemas.microsoft.com/office/drawing/2014/chart" uri="{C3380CC4-5D6E-409C-BE32-E72D297353CC}">
                    <c16:uniqueId val="{00000005-3FE4-4E1C-93C9-D16C5346650C}"/>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dirty="0">
                    <a:solidFill>
                      <a:schemeClr val="tx1"/>
                    </a:solidFill>
                    <a:latin typeface="Times New Roman" panose="02020603050405020304" pitchFamily="18" charset="0"/>
                    <a:cs typeface="Times New Roman" panose="02020603050405020304" pitchFamily="18" charset="0"/>
                  </a:rPr>
                  <a:t>Traffic Congestion</a:t>
                </a:r>
              </a:p>
            </c:rich>
          </c:tx>
          <c:layout>
            <c:manualLayout>
              <c:xMode val="edge"/>
              <c:yMode val="edge"/>
              <c:x val="0.37463950846378091"/>
              <c:y val="0.91066429038669938"/>
            </c:manualLayout>
          </c:layout>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8.8380408349284911E-3"/>
              <c:y val="0.30132774747111901"/>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3565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21032259"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13">
            <a:extLst>
              <a:ext uri="{FF2B5EF4-FFF2-40B4-BE49-F238E27FC236}">
                <a16:creationId xmlns:a16="http://schemas.microsoft.com/office/drawing/2014/main" id="{6D194598-4192-2FD7-7328-AC122BD08451}"/>
              </a:ext>
            </a:extLst>
          </p:cNvPr>
          <p:cNvSpPr txBox="1">
            <a:spLocks/>
          </p:cNvSpPr>
          <p:nvPr/>
        </p:nvSpPr>
        <p:spPr>
          <a:xfrm>
            <a:off x="36477431" y="6628573"/>
            <a:ext cx="6675020" cy="843307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    Our first metric, EMS Travel Time, shows that both the Green Corridor and Red Freeze traffic policies decrease the travel time of EMS vehicle, with Green Corridor reducing it by 47.25%.</a:t>
            </a:r>
          </a:p>
        </p:txBody>
      </p:sp>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9105900" y="2859525"/>
            <a:ext cx="25679400" cy="830997"/>
          </a:xfrm>
        </p:spPr>
        <p:txBody>
          <a:bodyPr/>
          <a:lstStyle/>
          <a:p>
            <a:r>
              <a:rPr lang="en-US" dirty="0"/>
              <a:t>University of Pittsburgh – School of Computing and Information – CS Capstone Project</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Connor Sweeney and Donte DiFrancesco</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EMS Priority Traffic Control Capstone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5149941"/>
            <a:ext cx="10059099" cy="1107996"/>
          </a:xfrm>
        </p:spPr>
        <p:txBody>
          <a:bodyPr/>
          <a:lstStyle/>
          <a:p>
            <a:r>
              <a:rPr lang="en-US" sz="6600" dirty="0"/>
              <a:t>INTRODUCTION</a:t>
            </a:r>
            <a:endParaRPr lang="en-US" sz="6000"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8599" y="12165090"/>
            <a:ext cx="10059099" cy="1015663"/>
          </a:xfrm>
        </p:spPr>
        <p:txBody>
          <a:bodyPr/>
          <a:lstStyle/>
          <a:p>
            <a:pPr algn="l"/>
            <a:r>
              <a:rPr lang="en-US" sz="6000" dirty="0"/>
              <a:t> Objectives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799" y="4997538"/>
            <a:ext cx="21030501" cy="1107996"/>
          </a:xfrm>
        </p:spPr>
        <p:txBody>
          <a:bodyPr/>
          <a:lstStyle/>
          <a:p>
            <a:r>
              <a:rPr lang="en-US" sz="6600" dirty="0"/>
              <a:t>RESULTS &amp; CONCLUSIONS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899" y="6011430"/>
            <a:ext cx="10058400" cy="6278642"/>
          </a:xfrm>
        </p:spPr>
        <p:txBody>
          <a:bodyPr/>
          <a:lstStyle/>
          <a:p>
            <a:r>
              <a:rPr lang="en-US" sz="5000" dirty="0">
                <a:latin typeface="Times New Roman" panose="02020603050405020304" pitchFamily="18" charset="0"/>
                <a:cs typeface="Times New Roman" panose="02020603050405020304" pitchFamily="18" charset="0"/>
              </a:rPr>
              <a:t>   EMS (Emergency Medical Service) vehicle travel time should be the top priority on the road.</a:t>
            </a:r>
          </a:p>
          <a:p>
            <a:r>
              <a:rPr lang="en-US" sz="5000" dirty="0">
                <a:latin typeface="Times New Roman" panose="02020603050405020304" pitchFamily="18" charset="0"/>
                <a:cs typeface="Times New Roman" panose="02020603050405020304" pitchFamily="18" charset="0"/>
              </a:rPr>
              <a:t>   Adaptable traffic signals (signals that change according to EMS presence) are used to attempt to reduce EMS travel time.</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7110548"/>
            <a:ext cx="10058400" cy="5355312"/>
          </a:xfrm>
        </p:spPr>
        <p:txBody>
          <a:bodyPr/>
          <a:lstStyle/>
          <a:p>
            <a:r>
              <a:rPr lang="en-US" sz="5000" dirty="0">
                <a:latin typeface="Times New Roman" panose="02020603050405020304" pitchFamily="18" charset="0"/>
                <a:cs typeface="Times New Roman" panose="02020603050405020304" pitchFamily="18" charset="0"/>
              </a:rPr>
              <a:t>     We initially planned on using CityFlow because of its efficient performance with reinforcement learning, however we discovered that it did not have the functionality our research required.</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39"/>
            <a:ext cx="10058400" cy="1107996"/>
          </a:xfrm>
        </p:spPr>
        <p:txBody>
          <a:bodyPr/>
          <a:lstStyle/>
          <a:p>
            <a:r>
              <a:rPr lang="en-US" sz="6600" dirty="0"/>
              <a:t>TOOLS</a:t>
            </a:r>
            <a:endParaRPr lang="en-US" sz="6000" dirty="0"/>
          </a:p>
        </p:txBody>
      </p:sp>
      <p:sp>
        <p:nvSpPr>
          <p:cNvPr id="19" name="Text Placeholder 6">
            <a:extLst>
              <a:ext uri="{FF2B5EF4-FFF2-40B4-BE49-F238E27FC236}">
                <a16:creationId xmlns:a16="http://schemas.microsoft.com/office/drawing/2014/main" id="{A293B62B-EE40-87B6-CF98-508FEC523441}"/>
              </a:ext>
            </a:extLst>
          </p:cNvPr>
          <p:cNvSpPr txBox="1">
            <a:spLocks/>
          </p:cNvSpPr>
          <p:nvPr/>
        </p:nvSpPr>
        <p:spPr>
          <a:xfrm>
            <a:off x="11430000" y="6285187"/>
            <a:ext cx="10058400" cy="954107"/>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Initial Hurdle</a:t>
            </a:r>
          </a:p>
        </p:txBody>
      </p:sp>
      <p:pic>
        <p:nvPicPr>
          <p:cNvPr id="20" name="Picture 19">
            <a:extLst>
              <a:ext uri="{FF2B5EF4-FFF2-40B4-BE49-F238E27FC236}">
                <a16:creationId xmlns:a16="http://schemas.microsoft.com/office/drawing/2014/main" id="{589FDB69-A16C-5659-3675-4682678A0145}"/>
              </a:ext>
            </a:extLst>
          </p:cNvPr>
          <p:cNvPicPr>
            <a:picLocks noChangeAspect="1"/>
          </p:cNvPicPr>
          <p:nvPr/>
        </p:nvPicPr>
        <p:blipFill>
          <a:blip r:embed="rId3"/>
          <a:stretch>
            <a:fillRect/>
          </a:stretch>
        </p:blipFill>
        <p:spPr>
          <a:xfrm>
            <a:off x="16229498" y="16696574"/>
            <a:ext cx="4935822" cy="6645425"/>
          </a:xfrm>
          <a:prstGeom prst="rect">
            <a:avLst/>
          </a:prstGeom>
        </p:spPr>
      </p:pic>
      <p:sp>
        <p:nvSpPr>
          <p:cNvPr id="36" name="Rectangle 35">
            <a:extLst>
              <a:ext uri="{FF2B5EF4-FFF2-40B4-BE49-F238E27FC236}">
                <a16:creationId xmlns:a16="http://schemas.microsoft.com/office/drawing/2014/main" id="{EA043425-C051-A975-8016-64CE920B3AC5}"/>
              </a:ext>
            </a:extLst>
          </p:cNvPr>
          <p:cNvSpPr/>
          <p:nvPr/>
        </p:nvSpPr>
        <p:spPr>
          <a:xfrm>
            <a:off x="36477431" y="14959756"/>
            <a:ext cx="6675020" cy="2864099"/>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B050"/>
                </a:solidFill>
                <a:effectLst/>
                <a:latin typeface="Open Sans" panose="020B0606030504020204" pitchFamily="34" charset="0"/>
              </a:rPr>
              <a:t>  ■ </a:t>
            </a:r>
            <a:r>
              <a:rPr lang="en-US" b="0" i="0" dirty="0">
                <a:solidFill>
                  <a:schemeClr val="tx1"/>
                </a:solidFill>
                <a:effectLst/>
                <a:latin typeface="Times New Roman" panose="02020603050405020304" pitchFamily="18" charset="0"/>
                <a:cs typeface="Times New Roman" panose="02020603050405020304" pitchFamily="18" charset="0"/>
              </a:rPr>
              <a:t>Green Corridor</a:t>
            </a:r>
          </a:p>
          <a:p>
            <a:r>
              <a:rPr lang="en-US" b="0" i="0" dirty="0">
                <a:solidFill>
                  <a:srgbClr val="FF0000"/>
                </a:solidFill>
                <a:effectLst/>
                <a:latin typeface="Open Sans" panose="020B0606030504020204" pitchFamily="34" charset="0"/>
              </a:rPr>
              <a:t>  ■</a:t>
            </a:r>
            <a:r>
              <a:rPr lang="en-US" b="0" i="0" dirty="0">
                <a:solidFill>
                  <a:srgbClr val="00B050"/>
                </a:solidFill>
                <a:effectLst/>
                <a:latin typeface="Open Sans" panose="020B0606030504020204" pitchFamily="34" charset="0"/>
              </a:rPr>
              <a:t> </a:t>
            </a:r>
            <a:r>
              <a:rPr lang="en-US" dirty="0">
                <a:solidFill>
                  <a:schemeClr val="tx1"/>
                </a:solidFill>
                <a:latin typeface="Times New Roman" panose="02020603050405020304" pitchFamily="18" charset="0"/>
                <a:cs typeface="Times New Roman" panose="02020603050405020304" pitchFamily="18" charset="0"/>
              </a:rPr>
              <a:t>Red Freeze</a:t>
            </a:r>
          </a:p>
          <a:p>
            <a:r>
              <a:rPr lang="en-US" b="0" i="0" dirty="0">
                <a:solidFill>
                  <a:schemeClr val="accent1"/>
                </a:solidFill>
                <a:effectLst/>
                <a:latin typeface="Open Sans" panose="020B0606030504020204" pitchFamily="34" charset="0"/>
              </a:rPr>
              <a:t>  ■</a:t>
            </a: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Control</a:t>
            </a:r>
            <a:endParaRPr lang="en-US" dirty="0">
              <a:solidFill>
                <a:schemeClr val="tx1"/>
              </a:solidFill>
            </a:endParaRPr>
          </a:p>
        </p:txBody>
      </p:sp>
      <p:sp>
        <p:nvSpPr>
          <p:cNvPr id="37" name="Text Placeholder 12">
            <a:extLst>
              <a:ext uri="{FF2B5EF4-FFF2-40B4-BE49-F238E27FC236}">
                <a16:creationId xmlns:a16="http://schemas.microsoft.com/office/drawing/2014/main" id="{2CDA2DF4-4CB0-C64E-3612-1A5B2ED58EED}"/>
              </a:ext>
            </a:extLst>
          </p:cNvPr>
          <p:cNvSpPr txBox="1">
            <a:spLocks/>
          </p:cNvSpPr>
          <p:nvPr/>
        </p:nvSpPr>
        <p:spPr>
          <a:xfrm>
            <a:off x="459299" y="18499756"/>
            <a:ext cx="10058399" cy="6567952"/>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Green Corridor</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activates green lights for the next three signals in the EMS vehicle’s route.</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Red Freeze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makes all lights in the next intersection red while the EMS vehicle is passing through it.</a:t>
            </a:r>
          </a:p>
        </p:txBody>
      </p:sp>
      <p:sp>
        <p:nvSpPr>
          <p:cNvPr id="38" name="Text Placeholder 12">
            <a:extLst>
              <a:ext uri="{FF2B5EF4-FFF2-40B4-BE49-F238E27FC236}">
                <a16:creationId xmlns:a16="http://schemas.microsoft.com/office/drawing/2014/main" id="{CD32E7CE-D610-8427-142B-25B1050A4FB3}"/>
              </a:ext>
            </a:extLst>
          </p:cNvPr>
          <p:cNvSpPr txBox="1">
            <a:spLocks/>
          </p:cNvSpPr>
          <p:nvPr/>
        </p:nvSpPr>
        <p:spPr>
          <a:xfrm>
            <a:off x="455799" y="26482358"/>
            <a:ext cx="10058399" cy="527529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EMS Travel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seconds it takes the EMS vehicle to get from point A to point B</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Congestion Clearing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seconds it takes resulting congestion to clear</a:t>
            </a:r>
          </a:p>
        </p:txBody>
      </p:sp>
      <p:sp>
        <p:nvSpPr>
          <p:cNvPr id="39" name="Text Placeholder 6">
            <a:extLst>
              <a:ext uri="{FF2B5EF4-FFF2-40B4-BE49-F238E27FC236}">
                <a16:creationId xmlns:a16="http://schemas.microsoft.com/office/drawing/2014/main" id="{6A927CD2-B493-A43D-2542-2990C1697B67}"/>
              </a:ext>
            </a:extLst>
          </p:cNvPr>
          <p:cNvSpPr txBox="1">
            <a:spLocks/>
          </p:cNvSpPr>
          <p:nvPr/>
        </p:nvSpPr>
        <p:spPr>
          <a:xfrm>
            <a:off x="455798" y="17659767"/>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Traffic Signal Policies</a:t>
            </a:r>
          </a:p>
        </p:txBody>
      </p:sp>
      <p:sp>
        <p:nvSpPr>
          <p:cNvPr id="40" name="Text Placeholder 6">
            <a:extLst>
              <a:ext uri="{FF2B5EF4-FFF2-40B4-BE49-F238E27FC236}">
                <a16:creationId xmlns:a16="http://schemas.microsoft.com/office/drawing/2014/main" id="{4AF6AE1B-2A43-F08C-BFE6-7A38573FC812}"/>
              </a:ext>
            </a:extLst>
          </p:cNvPr>
          <p:cNvSpPr txBox="1">
            <a:spLocks/>
          </p:cNvSpPr>
          <p:nvPr/>
        </p:nvSpPr>
        <p:spPr>
          <a:xfrm>
            <a:off x="462798" y="25680100"/>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Data Metrics to Analyze</a:t>
            </a:r>
          </a:p>
        </p:txBody>
      </p:sp>
      <p:sp>
        <p:nvSpPr>
          <p:cNvPr id="48" name="Text Placeholder 13">
            <a:extLst>
              <a:ext uri="{FF2B5EF4-FFF2-40B4-BE49-F238E27FC236}">
                <a16:creationId xmlns:a16="http://schemas.microsoft.com/office/drawing/2014/main" id="{3477EEEB-05B5-92DF-0EEF-FBE2A2164782}"/>
              </a:ext>
            </a:extLst>
          </p:cNvPr>
          <p:cNvSpPr txBox="1">
            <a:spLocks/>
          </p:cNvSpPr>
          <p:nvPr/>
        </p:nvSpPr>
        <p:spPr>
          <a:xfrm>
            <a:off x="11878153" y="20013569"/>
            <a:ext cx="4546292" cy="2954655"/>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r"/>
            <a:r>
              <a:rPr lang="en-US" sz="3600" dirty="0">
                <a:latin typeface="Times New Roman" panose="02020603050405020304" pitchFamily="18" charset="0"/>
                <a:cs typeface="Times New Roman" panose="02020603050405020304" pitchFamily="18" charset="0"/>
              </a:rPr>
              <a:t>Simulation intersection with an EMS vehicle lane splitting</a:t>
            </a:r>
          </a:p>
        </p:txBody>
      </p:sp>
      <p:sp>
        <p:nvSpPr>
          <p:cNvPr id="50" name="Text Placeholder 13">
            <a:extLst>
              <a:ext uri="{FF2B5EF4-FFF2-40B4-BE49-F238E27FC236}">
                <a16:creationId xmlns:a16="http://schemas.microsoft.com/office/drawing/2014/main" id="{44010336-D18F-95AA-9D8C-D5EAD9F6217C}"/>
              </a:ext>
            </a:extLst>
          </p:cNvPr>
          <p:cNvSpPr txBox="1">
            <a:spLocks/>
          </p:cNvSpPr>
          <p:nvPr/>
        </p:nvSpPr>
        <p:spPr>
          <a:xfrm>
            <a:off x="22590806" y="27295928"/>
            <a:ext cx="20444987" cy="458587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These results are exciting because they suggest that not only was our implementation of EMS priority policies able to get EMS vehicles to their destinations faster but, in most cases, it did not increase resulting congestion. This means that in our simulations, the implementation of EMS priority policies has a net benefit to the performance of traffic systems.</a:t>
            </a:r>
          </a:p>
        </p:txBody>
      </p:sp>
      <p:sp>
        <p:nvSpPr>
          <p:cNvPr id="9" name="Text Placeholder 12">
            <a:extLst>
              <a:ext uri="{FF2B5EF4-FFF2-40B4-BE49-F238E27FC236}">
                <a16:creationId xmlns:a16="http://schemas.microsoft.com/office/drawing/2014/main" id="{F7B5198B-2453-8532-1038-DCA8816E4798}"/>
              </a:ext>
            </a:extLst>
          </p:cNvPr>
          <p:cNvSpPr txBox="1">
            <a:spLocks/>
          </p:cNvSpPr>
          <p:nvPr/>
        </p:nvSpPr>
        <p:spPr>
          <a:xfrm>
            <a:off x="462798" y="12837790"/>
            <a:ext cx="10051400" cy="489364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Develop scenarios that mimic real-world traffic</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Gather data about how adaptive traffic signals affect the network</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Analyze the data</a:t>
            </a:r>
          </a:p>
        </p:txBody>
      </p:sp>
      <p:sp>
        <p:nvSpPr>
          <p:cNvPr id="16" name="Text Placeholder 13">
            <a:extLst>
              <a:ext uri="{FF2B5EF4-FFF2-40B4-BE49-F238E27FC236}">
                <a16:creationId xmlns:a16="http://schemas.microsoft.com/office/drawing/2014/main" id="{4C217228-4F0C-966B-6829-474FF7981EB2}"/>
              </a:ext>
            </a:extLst>
          </p:cNvPr>
          <p:cNvSpPr txBox="1">
            <a:spLocks/>
          </p:cNvSpPr>
          <p:nvPr/>
        </p:nvSpPr>
        <p:spPr>
          <a:xfrm>
            <a:off x="11410352" y="13361017"/>
            <a:ext cx="10033103" cy="406265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400" dirty="0">
                <a:latin typeface="Times New Roman" panose="02020603050405020304" pitchFamily="18" charset="0"/>
                <a:cs typeface="Times New Roman" panose="02020603050405020304" pitchFamily="18" charset="0"/>
              </a:rPr>
              <a:t>    We transitioned to another program, SUMO, because it had fully implemented EMS vehicle functionality.</a:t>
            </a:r>
            <a:endParaRPr lang="en-US" sz="9600" dirty="0"/>
          </a:p>
        </p:txBody>
      </p:sp>
      <p:sp>
        <p:nvSpPr>
          <p:cNvPr id="17" name="Text Placeholder 6">
            <a:extLst>
              <a:ext uri="{FF2B5EF4-FFF2-40B4-BE49-F238E27FC236}">
                <a16:creationId xmlns:a16="http://schemas.microsoft.com/office/drawing/2014/main" id="{3200523B-FF57-774C-0869-754B4782C2B8}"/>
              </a:ext>
            </a:extLst>
          </p:cNvPr>
          <p:cNvSpPr txBox="1">
            <a:spLocks/>
          </p:cNvSpPr>
          <p:nvPr/>
        </p:nvSpPr>
        <p:spPr>
          <a:xfrm>
            <a:off x="11430001" y="12446408"/>
            <a:ext cx="10083036"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Simulation of Urban Mobility</a:t>
            </a:r>
          </a:p>
        </p:txBody>
      </p:sp>
      <p:sp>
        <p:nvSpPr>
          <p:cNvPr id="18" name="Text Placeholder 6">
            <a:extLst>
              <a:ext uri="{FF2B5EF4-FFF2-40B4-BE49-F238E27FC236}">
                <a16:creationId xmlns:a16="http://schemas.microsoft.com/office/drawing/2014/main" id="{61ED73DF-ADD4-8C77-6015-90C70DC7A8C4}"/>
              </a:ext>
            </a:extLst>
          </p:cNvPr>
          <p:cNvSpPr txBox="1">
            <a:spLocks/>
          </p:cNvSpPr>
          <p:nvPr/>
        </p:nvSpPr>
        <p:spPr>
          <a:xfrm>
            <a:off x="11480593" y="27691335"/>
            <a:ext cx="10058399" cy="945502"/>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600" dirty="0"/>
              <a:t> Collaboration</a:t>
            </a:r>
          </a:p>
        </p:txBody>
      </p:sp>
      <p:sp>
        <p:nvSpPr>
          <p:cNvPr id="21" name="Text Placeholder 13">
            <a:extLst>
              <a:ext uri="{FF2B5EF4-FFF2-40B4-BE49-F238E27FC236}">
                <a16:creationId xmlns:a16="http://schemas.microsoft.com/office/drawing/2014/main" id="{E4ABCCD9-0C1E-E4CD-AC92-3C258784790A}"/>
              </a:ext>
            </a:extLst>
          </p:cNvPr>
          <p:cNvSpPr txBox="1">
            <a:spLocks/>
          </p:cNvSpPr>
          <p:nvPr/>
        </p:nvSpPr>
        <p:spPr>
          <a:xfrm>
            <a:off x="11523301" y="28372357"/>
            <a:ext cx="4024116" cy="3564053"/>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Discord</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Trello</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GitHub</a:t>
            </a:r>
          </a:p>
        </p:txBody>
      </p:sp>
      <p:sp>
        <p:nvSpPr>
          <p:cNvPr id="24" name="Text Placeholder 6">
            <a:extLst>
              <a:ext uri="{FF2B5EF4-FFF2-40B4-BE49-F238E27FC236}">
                <a16:creationId xmlns:a16="http://schemas.microsoft.com/office/drawing/2014/main" id="{925C25E8-A191-7D53-63D5-AE414BAA67B7}"/>
              </a:ext>
            </a:extLst>
          </p:cNvPr>
          <p:cNvSpPr txBox="1">
            <a:spLocks/>
          </p:cNvSpPr>
          <p:nvPr/>
        </p:nvSpPr>
        <p:spPr>
          <a:xfrm>
            <a:off x="11410352" y="22734908"/>
            <a:ext cx="10128640"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Analysis</a:t>
            </a:r>
          </a:p>
        </p:txBody>
      </p:sp>
      <p:sp>
        <p:nvSpPr>
          <p:cNvPr id="25" name="Text Placeholder 13">
            <a:extLst>
              <a:ext uri="{FF2B5EF4-FFF2-40B4-BE49-F238E27FC236}">
                <a16:creationId xmlns:a16="http://schemas.microsoft.com/office/drawing/2014/main" id="{96012B7C-E61B-4B2F-D1DD-EE049029F89D}"/>
              </a:ext>
            </a:extLst>
          </p:cNvPr>
          <p:cNvSpPr txBox="1">
            <a:spLocks/>
          </p:cNvSpPr>
          <p:nvPr/>
        </p:nvSpPr>
        <p:spPr>
          <a:xfrm>
            <a:off x="11480594" y="23525812"/>
            <a:ext cx="10033103" cy="4395049"/>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SUMO – Create simulations</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Traci – Modify traffic signal behavior and collect data</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Excel – Visualize data</a:t>
            </a:r>
          </a:p>
        </p:txBody>
      </p:sp>
      <p:sp>
        <p:nvSpPr>
          <p:cNvPr id="28" name="Rectangle 27">
            <a:extLst>
              <a:ext uri="{FF2B5EF4-FFF2-40B4-BE49-F238E27FC236}">
                <a16:creationId xmlns:a16="http://schemas.microsoft.com/office/drawing/2014/main" id="{609C213B-D8FF-1CDA-A230-740B8830F03F}"/>
              </a:ext>
            </a:extLst>
          </p:cNvPr>
          <p:cNvSpPr/>
          <p:nvPr/>
        </p:nvSpPr>
        <p:spPr>
          <a:xfrm>
            <a:off x="561897" y="32193810"/>
            <a:ext cx="3284389" cy="564933"/>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Discord Logo, symbol, meaning, history, PNG, brand">
            <a:extLst>
              <a:ext uri="{FF2B5EF4-FFF2-40B4-BE49-F238E27FC236}">
                <a16:creationId xmlns:a16="http://schemas.microsoft.com/office/drawing/2014/main" id="{0148E303-19FF-65A4-3E1C-CB7412152E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13563" y="29356259"/>
            <a:ext cx="3166046" cy="17809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ello, logo Icon in Social micon">
            <a:extLst>
              <a:ext uri="{FF2B5EF4-FFF2-40B4-BE49-F238E27FC236}">
                <a16:creationId xmlns:a16="http://schemas.microsoft.com/office/drawing/2014/main" id="{EDB3297C-F275-4D58-8F4F-6D6451FE66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228422" y="29232989"/>
            <a:ext cx="2012619" cy="20126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BB01C4C-6CBB-E40A-C844-846986E212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84222" y="29397006"/>
            <a:ext cx="1699409" cy="169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lipse SUMO™ | projects.eclipse.org">
            <a:extLst>
              <a:ext uri="{FF2B5EF4-FFF2-40B4-BE49-F238E27FC236}">
                <a16:creationId xmlns:a16="http://schemas.microsoft.com/office/drawing/2014/main" id="{ECAD75C7-0DAB-6C3A-0027-07D5B1BD34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5141"/>
          <a:stretch/>
        </p:blipFill>
        <p:spPr bwMode="auto">
          <a:xfrm>
            <a:off x="12036420" y="17319297"/>
            <a:ext cx="3297580" cy="24685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E578B048-35A3-434E-B0FB-8E38453033C4}"/>
              </a:ext>
            </a:extLst>
          </p:cNvPr>
          <p:cNvGraphicFramePr>
            <a:graphicFrameLocks/>
          </p:cNvGraphicFramePr>
          <p:nvPr>
            <p:extLst>
              <p:ext uri="{D42A27DB-BD31-4B8C-83A1-F6EECF244321}">
                <p14:modId xmlns:p14="http://schemas.microsoft.com/office/powerpoint/2010/main" val="728871625"/>
              </p:ext>
            </p:extLst>
          </p:nvPr>
        </p:nvGraphicFramePr>
        <p:xfrm>
          <a:off x="23061214" y="6730468"/>
          <a:ext cx="13416217" cy="926948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hart 14">
            <a:extLst>
              <a:ext uri="{FF2B5EF4-FFF2-40B4-BE49-F238E27FC236}">
                <a16:creationId xmlns:a16="http://schemas.microsoft.com/office/drawing/2014/main" id="{090CFAC2-DC9B-4A4A-91EE-3C4258D362F1}"/>
              </a:ext>
            </a:extLst>
          </p:cNvPr>
          <p:cNvGraphicFramePr>
            <a:graphicFrameLocks/>
          </p:cNvGraphicFramePr>
          <p:nvPr>
            <p:extLst>
              <p:ext uri="{D42A27DB-BD31-4B8C-83A1-F6EECF244321}">
                <p14:modId xmlns:p14="http://schemas.microsoft.com/office/powerpoint/2010/main" val="3704543718"/>
              </p:ext>
            </p:extLst>
          </p:nvPr>
        </p:nvGraphicFramePr>
        <p:xfrm>
          <a:off x="23061214" y="16459200"/>
          <a:ext cx="13062720" cy="10836729"/>
        </p:xfrm>
        <a:graphic>
          <a:graphicData uri="http://schemas.openxmlformats.org/drawingml/2006/chart">
            <c:chart xmlns:c="http://schemas.openxmlformats.org/drawingml/2006/chart" xmlns:r="http://schemas.openxmlformats.org/officeDocument/2006/relationships" r:id="rId9"/>
          </a:graphicData>
        </a:graphic>
      </p:graphicFrame>
      <p:sp>
        <p:nvSpPr>
          <p:cNvPr id="23" name="TextBox 22">
            <a:extLst>
              <a:ext uri="{FF2B5EF4-FFF2-40B4-BE49-F238E27FC236}">
                <a16:creationId xmlns:a16="http://schemas.microsoft.com/office/drawing/2014/main" id="{B9095F92-0C4E-E18F-0CA2-4976CDE549EA}"/>
              </a:ext>
            </a:extLst>
          </p:cNvPr>
          <p:cNvSpPr txBox="1"/>
          <p:nvPr/>
        </p:nvSpPr>
        <p:spPr>
          <a:xfrm>
            <a:off x="36477431" y="18167598"/>
            <a:ext cx="6675018" cy="8556188"/>
          </a:xfrm>
          <a:prstGeom prst="rect">
            <a:avLst/>
          </a:prstGeom>
          <a:noFill/>
        </p:spPr>
        <p:txBody>
          <a:bodyPr wrap="square">
            <a:spAutoFit/>
          </a:bodyPr>
          <a:lstStyle/>
          <a:p>
            <a:r>
              <a:rPr lang="en-US" sz="5000" dirty="0">
                <a:latin typeface="Times New Roman" panose="02020603050405020304" pitchFamily="18" charset="0"/>
                <a:cs typeface="Times New Roman" panose="02020603050405020304" pitchFamily="18" charset="0"/>
              </a:rPr>
              <a:t>    Our second metric, Congestion Clearing Time, shows that the traffic policies – which temporarily change the pattern of traffic signals – do not significantly increase congestion after their use. In fact, the green corridor reduces it by 9.92%. </a:t>
            </a:r>
            <a:endParaRPr lang="en-US" sz="5000" dirty="0"/>
          </a:p>
        </p:txBody>
      </p:sp>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1358</TotalTime>
  <Words>447</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Open Sans</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Difrancesco, Donte B</dc:creator>
  <dc:description>This template is the property of PosterPresentations.com. Call us if you need help with this poster template._x000d_
1-866-649-3004           _x000d_
 (c)PosterPresentations.com</dc:description>
  <cp:lastModifiedBy>Sweeney, Connor Patrick</cp:lastModifiedBy>
  <cp:revision>51</cp:revision>
  <dcterms:created xsi:type="dcterms:W3CDTF">2019-01-07T21:49:45Z</dcterms:created>
  <dcterms:modified xsi:type="dcterms:W3CDTF">2022-12-07T05:04:57Z</dcterms:modified>
</cp:coreProperties>
</file>