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3"/>
  </p:sldMasterIdLst>
  <p:notesMasterIdLst>
    <p:notesMasterId r:id="rId26"/>
  </p:notesMasterIdLst>
  <p:sldIdLst>
    <p:sldId id="258" r:id="rId4"/>
    <p:sldId id="261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9" r:id="rId15"/>
    <p:sldId id="428" r:id="rId16"/>
    <p:sldId id="430" r:id="rId17"/>
    <p:sldId id="431" r:id="rId18"/>
    <p:sldId id="432" r:id="rId19"/>
    <p:sldId id="433" r:id="rId20"/>
    <p:sldId id="434" r:id="rId21"/>
    <p:sldId id="435" r:id="rId22"/>
    <p:sldId id="437" r:id="rId23"/>
    <p:sldId id="436" r:id="rId24"/>
    <p:sldId id="438" r:id="rId2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5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elliet" initials="" lastIdx="2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92" autoAdjust="0"/>
  </p:normalViewPr>
  <p:slideViewPr>
    <p:cSldViewPr snapToGrid="0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490" y="-102"/>
      </p:cViewPr>
      <p:guideLst>
        <p:guide orient="horz" pos="3115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s-E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s-E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360CEB-19C1-4190-A773-EE77A5135B34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554294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C9B53-7177-4405-8FAA-7E54DFAA8B0D}" type="slidenum">
              <a:rPr lang="en-US" altLang="es-ES"/>
              <a:pPr/>
              <a:t>1</a:t>
            </a:fld>
            <a:endParaRPr lang="en-US" altLang="es-E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b="1"/>
              <a:t>Before you begin: </a:t>
            </a:r>
          </a:p>
          <a:p>
            <a:r>
              <a:rPr lang="en-US" altLang="es-ES"/>
              <a:t>This course assumes that students already know how to create tasks and assign durations.</a:t>
            </a:r>
          </a:p>
          <a:p>
            <a:r>
              <a:rPr lang="en-US" altLang="es-ES"/>
              <a:t>[</a:t>
            </a:r>
            <a:r>
              <a:rPr lang="en-US" altLang="es-ES" b="1"/>
              <a:t>Note to trainer</a:t>
            </a:r>
            <a:r>
              <a:rPr lang="en-US" altLang="es-ES"/>
              <a:t>: For detailed help in customizing this template, see the very last slide. Also, look for additional lesson text in the notes pane of some slides.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10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11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12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13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14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15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16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17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18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19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2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20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21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22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3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4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5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6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7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8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FBB67-7BCB-4AC6-AD5C-149F6CCD9BEF}" type="slidenum">
              <a:rPr lang="en-US" altLang="es-ES"/>
              <a:pPr/>
              <a:t>9</a:t>
            </a:fld>
            <a:endParaRPr lang="en-US" altLang="es-E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s-ES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 sz="3200">
                <a:solidFill>
                  <a:srgbClr val="FF9900"/>
                </a:solidFill>
              </a:defRPr>
            </a:lvl1pPr>
          </a:lstStyle>
          <a:p>
            <a:pPr lvl="0"/>
            <a:r>
              <a:rPr lang="en-US" altLang="es-ES" noProof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endParaRPr lang="en-US" altLang="es-E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00775"/>
            <a:ext cx="2895600" cy="476250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800"/>
            </a:lvl1pPr>
          </a:lstStyle>
          <a:p>
            <a:fld id="{612CCD19-6BCB-4849-BBC0-01758F95FEBF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B4F03-5742-4D82-B88B-F9878B6F6D11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956401075"/>
      </p:ext>
    </p:extLst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5A793-8760-4A9F-AF16-E225342A5F7F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634537848"/>
      </p:ext>
    </p:extLst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E3A71AF-84DB-452A-BE70-54E7BF969ED3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555392392"/>
      </p:ext>
    </p:extLst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73025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17800" y="6200775"/>
            <a:ext cx="37084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007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F35308B-CA93-45AB-A369-7E4B10940DCA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977650351"/>
      </p:ext>
    </p:extLst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FDBD6-AD51-4A1B-9D18-6D699D458BB7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4125559677"/>
      </p:ext>
    </p:extLst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CCB526-3B86-4C35-9A2E-F90524CCD034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2352588538"/>
      </p:ext>
    </p:extLst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9B7CC-FFE3-4E5D-9748-CEF30BCFCF6A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890309707"/>
      </p:ext>
    </p:extLst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4595D-3B9E-4C5B-95CC-00D77678319F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968261876"/>
      </p:ext>
    </p:extLst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22775-6E1B-4FD0-9276-3BD1091EA2BC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356830539"/>
      </p:ext>
    </p:extLst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6BF6A-466D-4405-99A4-A5609CF3B824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771609203"/>
      </p:ext>
    </p:extLst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4F24E-65EA-4F90-A8A1-403E86303B07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063709550"/>
      </p:ext>
    </p:extLst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F9383-58A5-436C-A918-7F36A574FF83}" type="slidenum">
              <a:rPr lang="en-US" altLang="es-ES"/>
              <a:pPr/>
              <a:t>‹Nº›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3444910184"/>
      </p:ext>
    </p:extLst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 r="-1686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s-ES" altLang="es-ES" sz="240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</a:pPr>
            <a:endParaRPr lang="es-ES" altLang="es-ES" sz="2400">
              <a:solidFill>
                <a:schemeClr val="tx2"/>
              </a:solidFill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text styles</a:t>
            </a:r>
          </a:p>
          <a:p>
            <a:pPr lvl="1"/>
            <a:r>
              <a:rPr lang="en-US" altLang="es-ES"/>
              <a:t>Second level</a:t>
            </a:r>
          </a:p>
          <a:p>
            <a:pPr lvl="2"/>
            <a:r>
              <a:rPr lang="en-US" altLang="es-ES"/>
              <a:t>Third level</a:t>
            </a:r>
          </a:p>
          <a:p>
            <a:pPr lvl="3"/>
            <a:r>
              <a:rPr lang="en-US" altLang="es-ES"/>
              <a:t>Fourth level</a:t>
            </a:r>
          </a:p>
          <a:p>
            <a:pPr lvl="4"/>
            <a:r>
              <a:rPr lang="en-US" altLang="es-ES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ES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5AB4"/>
                </a:solidFill>
              </a:defRPr>
            </a:lvl1pPr>
          </a:lstStyle>
          <a:p>
            <a:endParaRPr lang="en-US" alt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17800" y="6200775"/>
            <a:ext cx="3708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5AB4"/>
                </a:solidFill>
              </a:defRPr>
            </a:lvl1pPr>
          </a:lstStyle>
          <a:p>
            <a:r>
              <a:rPr lang="en-US" altLang="es-ES"/>
              <a:t>Linking Project tasks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5AB4"/>
                </a:solidFill>
              </a:defRPr>
            </a:lvl1pPr>
          </a:lstStyle>
          <a:p>
            <a:fld id="{20F04B1F-2ED6-49EF-AB6B-17A75C1FF64D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>
    <p:wipe dir="d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ilippo.io/linux-syscall-table/" TargetMode="External"/><Relationship Id="rId5" Type="http://schemas.openxmlformats.org/officeDocument/2006/relationships/hyperlink" Target="https://brennan.io/2016/11/14/kernel-dev-ep3/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hyperlink" Target="http://www.chandrashekar.info/articles/linux-system-programming/introduction-to-linux-ipc-mechanims.html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tutorialspoint.com/assembly_programming/assembly_system_calls.htm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filippo.io/linux-syscall-table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20686" y="2780640"/>
            <a:ext cx="6919912" cy="1470025"/>
          </a:xfrm>
        </p:spPr>
        <p:txBody>
          <a:bodyPr/>
          <a:lstStyle/>
          <a:p>
            <a:r>
              <a:rPr lang="es-ES" b="1" dirty="0"/>
              <a:t>Funcionamiento general del </a:t>
            </a:r>
            <a:r>
              <a:rPr lang="es-ES" b="1" dirty="0" err="1"/>
              <a:t>kernel</a:t>
            </a:r>
            <a:r>
              <a:rPr lang="es-ES" b="1" dirty="0"/>
              <a:t> de Linux I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50211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C84A446-0B1E-46F9-9183-ACB2FAA98CF6}"/>
              </a:ext>
            </a:extLst>
          </p:cNvPr>
          <p:cNvSpPr/>
          <p:nvPr/>
        </p:nvSpPr>
        <p:spPr>
          <a:xfrm>
            <a:off x="3166999" y="465942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Realizado por: Rafael Lara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System calls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91155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35338" y="2997902"/>
            <a:ext cx="76086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hlinkClick r:id="rId5"/>
              </a:rPr>
              <a:t>https://brennan.io/2016/11/14/kernel-dev-ep3/ </a:t>
            </a:r>
            <a:r>
              <a:rPr lang="es-ES" dirty="0">
                <a:hlinkClick r:id="rId6"/>
              </a:rPr>
              <a:t>/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2065229" y="2218182"/>
            <a:ext cx="478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Implementar tu propia </a:t>
            </a:r>
            <a:r>
              <a:rPr lang="es-ES" sz="2400" dirty="0" err="1"/>
              <a:t>system</a:t>
            </a:r>
            <a:r>
              <a:rPr lang="es-ES" sz="2400" dirty="0"/>
              <a:t> </a:t>
            </a:r>
            <a:r>
              <a:rPr lang="es-ES" sz="2400" dirty="0" err="1"/>
              <a:t>call</a:t>
            </a:r>
            <a:endParaRPr lang="es-E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58168" y="4503761"/>
            <a:ext cx="6953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tabla</a:t>
            </a:r>
            <a:r>
              <a:rPr lang="en-US" sz="2400" dirty="0"/>
              <a:t> de las system call para x86_64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iarch</a:t>
            </a:r>
            <a:r>
              <a:rPr lang="en-US" sz="2400" dirty="0"/>
              <a:t>/x86/entry/</a:t>
            </a:r>
            <a:r>
              <a:rPr lang="en-US" sz="2400" dirty="0" err="1"/>
              <a:t>syscalls</a:t>
            </a:r>
            <a:r>
              <a:rPr lang="en-US" sz="2400" dirty="0"/>
              <a:t>/syscall_64.tbl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2719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System calls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91155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73534" y="2381948"/>
            <a:ext cx="73400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 </a:t>
            </a:r>
            <a:r>
              <a:rPr lang="en-US" sz="2400" dirty="0" err="1"/>
              <a:t>primera</a:t>
            </a:r>
            <a:r>
              <a:rPr lang="en-US" sz="2400" dirty="0"/>
              <a:t> </a:t>
            </a:r>
            <a:r>
              <a:rPr lang="en-US" sz="2400" dirty="0" err="1"/>
              <a:t>columna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el </a:t>
            </a:r>
            <a:r>
              <a:rPr lang="en-US" sz="2400" dirty="0" err="1"/>
              <a:t>número</a:t>
            </a:r>
            <a:r>
              <a:rPr lang="en-US" sz="2400" dirty="0"/>
              <a:t> de system call. Se </a:t>
            </a:r>
            <a:r>
              <a:rPr lang="en-US" sz="2400" dirty="0" err="1"/>
              <a:t>debe</a:t>
            </a:r>
            <a:r>
              <a:rPr lang="en-US" sz="2400" dirty="0"/>
              <a:t> </a:t>
            </a:r>
            <a:r>
              <a:rPr lang="en-US" sz="2400" dirty="0" err="1"/>
              <a:t>utilizar</a:t>
            </a:r>
            <a:r>
              <a:rPr lang="en-US" sz="2400" dirty="0"/>
              <a:t> in </a:t>
            </a:r>
            <a:r>
              <a:rPr lang="en-US" sz="2400" dirty="0" err="1"/>
              <a:t>número</a:t>
            </a:r>
            <a:r>
              <a:rPr lang="en-US" sz="2400" dirty="0"/>
              <a:t> </a:t>
            </a:r>
            <a:r>
              <a:rPr lang="en-US" sz="2400" dirty="0" err="1"/>
              <a:t>disponible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La </a:t>
            </a:r>
            <a:r>
              <a:rPr lang="en-US" sz="2400" dirty="0" err="1"/>
              <a:t>segunda</a:t>
            </a:r>
            <a:r>
              <a:rPr lang="en-US" sz="2400" dirty="0"/>
              <a:t> </a:t>
            </a:r>
            <a:r>
              <a:rPr lang="en-US" sz="2400" dirty="0" err="1"/>
              <a:t>columna</a:t>
            </a:r>
            <a:r>
              <a:rPr lang="en-US" sz="2400" dirty="0"/>
              <a:t> </a:t>
            </a:r>
            <a:r>
              <a:rPr lang="en-US" sz="2400" dirty="0" err="1"/>
              <a:t>informa</a:t>
            </a:r>
            <a:r>
              <a:rPr lang="en-US" sz="2400" dirty="0"/>
              <a:t> al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la system call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común</a:t>
            </a:r>
            <a:r>
              <a:rPr lang="en-US" sz="2400" dirty="0"/>
              <a:t> a ambos (32-bit y 64-bit CPUs). </a:t>
            </a:r>
          </a:p>
          <a:p>
            <a:endParaRPr lang="en-US" sz="2400" dirty="0"/>
          </a:p>
          <a:p>
            <a:r>
              <a:rPr lang="en-US" sz="2400" dirty="0"/>
              <a:t>La </a:t>
            </a:r>
            <a:r>
              <a:rPr lang="en-US" sz="2400" dirty="0" err="1"/>
              <a:t>tercera</a:t>
            </a:r>
            <a:r>
              <a:rPr lang="en-US" sz="2400" dirty="0"/>
              <a:t> </a:t>
            </a:r>
            <a:r>
              <a:rPr lang="en-US" sz="2400" dirty="0" err="1"/>
              <a:t>columna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 de la system call.</a:t>
            </a:r>
          </a:p>
          <a:p>
            <a:endParaRPr lang="en-US" sz="2400" dirty="0"/>
          </a:p>
          <a:p>
            <a:r>
              <a:rPr lang="en-US" sz="2400" dirty="0"/>
              <a:t>La </a:t>
            </a:r>
            <a:r>
              <a:rPr lang="en-US" sz="2400" dirty="0" err="1"/>
              <a:t>cuarta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de la </a:t>
            </a:r>
            <a:r>
              <a:rPr lang="en-US" sz="2400" dirty="0" err="1"/>
              <a:t>función</a:t>
            </a:r>
            <a:r>
              <a:rPr lang="en-US" sz="2400" dirty="0"/>
              <a:t> que la </a:t>
            </a:r>
            <a:r>
              <a:rPr lang="en-US" sz="2400" dirty="0" err="1"/>
              <a:t>implementa</a:t>
            </a:r>
            <a:r>
              <a:rPr lang="en-US" sz="2400" dirty="0"/>
              <a:t>.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convención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es</a:t>
            </a:r>
            <a:r>
              <a:rPr lang="en-US" sz="2400" dirty="0"/>
              <a:t> </a:t>
            </a:r>
            <a:r>
              <a:rPr lang="en-US" sz="2400" dirty="0" err="1"/>
              <a:t>simplemente</a:t>
            </a:r>
            <a:r>
              <a:rPr lang="en-US" sz="2400" dirty="0"/>
              <a:t> el </a:t>
            </a:r>
            <a:r>
              <a:rPr lang="en-US" sz="2400" dirty="0" err="1"/>
              <a:t>nombre</a:t>
            </a:r>
            <a:r>
              <a:rPr lang="en-US" sz="2400" dirty="0"/>
              <a:t> de la </a:t>
            </a:r>
            <a:r>
              <a:rPr lang="en-US" sz="2400" dirty="0" err="1"/>
              <a:t>syscall</a:t>
            </a:r>
            <a:r>
              <a:rPr lang="en-US" sz="2400" dirty="0"/>
              <a:t>, con el </a:t>
            </a:r>
            <a:r>
              <a:rPr lang="en-US" sz="2400" dirty="0" err="1"/>
              <a:t>prefijo</a:t>
            </a:r>
            <a:r>
              <a:rPr lang="en-US" sz="2400" dirty="0"/>
              <a:t> sys_</a:t>
            </a:r>
            <a:endParaRPr lang="es-ES" sz="2400" dirty="0"/>
          </a:p>
        </p:txBody>
      </p:sp>
      <p:sp>
        <p:nvSpPr>
          <p:cNvPr id="7" name="Rectangle 6"/>
          <p:cNvSpPr/>
          <p:nvPr/>
        </p:nvSpPr>
        <p:spPr>
          <a:xfrm>
            <a:off x="1573534" y="1705961"/>
            <a:ext cx="72249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/>
              <a:t>0	</a:t>
            </a:r>
            <a:r>
              <a:rPr lang="es-ES" sz="2400" dirty="0" err="1"/>
              <a:t>common</a:t>
            </a:r>
            <a:r>
              <a:rPr lang="es-ES" sz="2400" dirty="0"/>
              <a:t>	</a:t>
            </a:r>
            <a:r>
              <a:rPr lang="es-ES" sz="2400" dirty="0" err="1"/>
              <a:t>read</a:t>
            </a:r>
            <a:r>
              <a:rPr lang="es-ES" sz="2400" dirty="0"/>
              <a:t>		__x64_sys_read</a:t>
            </a:r>
          </a:p>
        </p:txBody>
      </p:sp>
    </p:spTree>
    <p:extLst>
      <p:ext uri="{BB962C8B-B14F-4D97-AF65-F5344CB8AC3E}">
        <p14:creationId xmlns:p14="http://schemas.microsoft.com/office/powerpoint/2010/main" val="57572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 err="1">
                <a:solidFill>
                  <a:schemeClr val="tx1"/>
                </a:solidFill>
              </a:rPr>
              <a:t>Subsistemas</a:t>
            </a:r>
            <a:r>
              <a:rPr lang="en-US" altLang="es-ES" sz="3100" dirty="0">
                <a:solidFill>
                  <a:schemeClr val="tx1"/>
                </a:solidFill>
              </a:rPr>
              <a:t> del kernel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159139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6" y="1460311"/>
            <a:ext cx="8616787" cy="499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5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 err="1">
                <a:solidFill>
                  <a:schemeClr val="tx1"/>
                </a:solidFill>
              </a:rPr>
              <a:t>Interacción</a:t>
            </a:r>
            <a:r>
              <a:rPr lang="en-US" altLang="es-ES" sz="3100" dirty="0">
                <a:solidFill>
                  <a:schemeClr val="tx1"/>
                </a:solidFill>
              </a:rPr>
              <a:t> de </a:t>
            </a:r>
            <a:r>
              <a:rPr lang="en-US" altLang="es-ES" sz="3100" dirty="0" err="1">
                <a:solidFill>
                  <a:schemeClr val="tx1"/>
                </a:solidFill>
              </a:rPr>
              <a:t>subsistemas</a:t>
            </a:r>
            <a:r>
              <a:rPr lang="en-US" altLang="es-ES" sz="3100" dirty="0">
                <a:solidFill>
                  <a:schemeClr val="tx1"/>
                </a:solidFill>
              </a:rPr>
              <a:t> del kernel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91155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657B83"/>
                </a:solidFill>
                <a:effectLst/>
                <a:latin typeface="Arial" pitchFamily="34" charset="0"/>
                <a:cs typeface="Arial" pitchFamily="34" charset="0"/>
              </a:rPr>
              <a:t>system call table for x86_64 is located in 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57B83"/>
                </a:solidFill>
                <a:effectLst/>
                <a:latin typeface="Courier New" pitchFamily="49" charset="0"/>
                <a:cs typeface="Courier New" pitchFamily="49" charset="0"/>
              </a:rPr>
              <a:t>arch/x86/entry/syscalls/syscall_64.tbl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657B83"/>
                </a:solidFill>
                <a:effectLst/>
                <a:latin typeface="Arial" pitchFamily="34" charset="0"/>
                <a:cs typeface="Arial" pitchFamily="34" charset="0"/>
              </a:rPr>
              <a:t>system call table for x86_64 is located in 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57B83"/>
                </a:solidFill>
                <a:effectLst/>
                <a:latin typeface="Courier New" pitchFamily="49" charset="0"/>
                <a:cs typeface="Courier New" pitchFamily="49" charset="0"/>
              </a:rPr>
              <a:t>arch/x86/entry/syscalls/syscall_64.tbl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36" y="1722246"/>
            <a:ext cx="6625952" cy="472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37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 err="1">
                <a:solidFill>
                  <a:schemeClr val="tx1"/>
                </a:solidFill>
              </a:rPr>
              <a:t>Interacción</a:t>
            </a:r>
            <a:r>
              <a:rPr lang="en-US" altLang="es-ES" sz="3100" dirty="0">
                <a:solidFill>
                  <a:schemeClr val="tx1"/>
                </a:solidFill>
              </a:rPr>
              <a:t> de </a:t>
            </a:r>
            <a:r>
              <a:rPr lang="en-US" altLang="es-ES" sz="3100" dirty="0" err="1">
                <a:solidFill>
                  <a:schemeClr val="tx1"/>
                </a:solidFill>
              </a:rPr>
              <a:t>subsistemas</a:t>
            </a:r>
            <a:r>
              <a:rPr lang="en-US" altLang="es-ES" sz="3100" dirty="0">
                <a:solidFill>
                  <a:schemeClr val="tx1"/>
                </a:solidFill>
              </a:rPr>
              <a:t> del kernel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91155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657B83"/>
                </a:solidFill>
                <a:effectLst/>
                <a:latin typeface="Arial" pitchFamily="34" charset="0"/>
                <a:cs typeface="Arial" pitchFamily="34" charset="0"/>
              </a:rPr>
              <a:t>system call table for x86_64 is located in 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57B83"/>
                </a:solidFill>
                <a:effectLst/>
                <a:latin typeface="Courier New" pitchFamily="49" charset="0"/>
                <a:cs typeface="Courier New" pitchFamily="49" charset="0"/>
              </a:rPr>
              <a:t>arch/x86/entry/syscalls/syscall_64.tbl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0906" y="1813968"/>
            <a:ext cx="65304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Todos</a:t>
            </a:r>
            <a:r>
              <a:rPr lang="en-US" sz="3200" dirty="0"/>
              <a:t> </a:t>
            </a:r>
            <a:r>
              <a:rPr lang="en-US" sz="3200" dirty="0" err="1"/>
              <a:t>los</a:t>
            </a:r>
            <a:r>
              <a:rPr lang="en-US" sz="3200" dirty="0"/>
              <a:t> </a:t>
            </a:r>
            <a:r>
              <a:rPr lang="en-US" sz="3200" dirty="0" err="1"/>
              <a:t>subsistemas</a:t>
            </a:r>
            <a:r>
              <a:rPr lang="en-US" sz="3200" dirty="0"/>
              <a:t> </a:t>
            </a:r>
            <a:r>
              <a:rPr lang="en-US" sz="3200" dirty="0" err="1"/>
              <a:t>dependen</a:t>
            </a:r>
            <a:r>
              <a:rPr lang="en-US" sz="3200" dirty="0"/>
              <a:t> del scheduler </a:t>
            </a:r>
            <a:r>
              <a:rPr lang="en-US" sz="3200" dirty="0" err="1"/>
              <a:t>porque</a:t>
            </a:r>
            <a:r>
              <a:rPr lang="en-US" sz="3200" dirty="0"/>
              <a:t> </a:t>
            </a:r>
            <a:r>
              <a:rPr lang="en-US" sz="3200" dirty="0" err="1"/>
              <a:t>necesitan</a:t>
            </a:r>
            <a:r>
              <a:rPr lang="en-US" sz="3200" dirty="0"/>
              <a:t> </a:t>
            </a:r>
            <a:r>
              <a:rPr lang="en-US" sz="3200" dirty="0" err="1"/>
              <a:t>arrancar</a:t>
            </a:r>
            <a:r>
              <a:rPr lang="en-US" sz="3200" dirty="0"/>
              <a:t>, suspender y </a:t>
            </a:r>
            <a:r>
              <a:rPr lang="en-US" sz="3200" dirty="0" err="1"/>
              <a:t>reanudar</a:t>
            </a:r>
            <a:r>
              <a:rPr lang="en-US" sz="3200" dirty="0"/>
              <a:t> </a:t>
            </a:r>
            <a:r>
              <a:rPr lang="en-US" sz="3200" dirty="0" err="1"/>
              <a:t>procesos</a:t>
            </a:r>
            <a:r>
              <a:rPr lang="en-US" sz="3200" dirty="0"/>
              <a:t>. </a:t>
            </a:r>
            <a:endParaRPr lang="es-ES" sz="3200" dirty="0"/>
          </a:p>
        </p:txBody>
      </p:sp>
      <p:sp>
        <p:nvSpPr>
          <p:cNvPr id="5" name="AutoShape 2" descr="Image result for linux job schedule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17" y="3950411"/>
            <a:ext cx="4595031" cy="257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49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 err="1">
                <a:solidFill>
                  <a:schemeClr val="tx1"/>
                </a:solidFill>
              </a:rPr>
              <a:t>Interacción</a:t>
            </a:r>
            <a:r>
              <a:rPr lang="en-US" altLang="es-ES" sz="3100" dirty="0">
                <a:solidFill>
                  <a:schemeClr val="tx1"/>
                </a:solidFill>
              </a:rPr>
              <a:t> de </a:t>
            </a:r>
            <a:r>
              <a:rPr lang="en-US" altLang="es-ES" sz="3100" dirty="0" err="1">
                <a:solidFill>
                  <a:schemeClr val="tx1"/>
                </a:solidFill>
              </a:rPr>
              <a:t>subsistemas</a:t>
            </a:r>
            <a:r>
              <a:rPr lang="en-US" altLang="es-ES" sz="3100" dirty="0">
                <a:solidFill>
                  <a:schemeClr val="tx1"/>
                </a:solidFill>
              </a:rPr>
              <a:t> del kernel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91155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DF6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200" b="0" i="0" u="none" strike="noStrike" cap="none" normalizeH="0" baseline="0">
                <a:ln>
                  <a:noFill/>
                </a:ln>
                <a:solidFill>
                  <a:srgbClr val="657B83"/>
                </a:solidFill>
                <a:effectLst/>
                <a:latin typeface="Arial" pitchFamily="34" charset="0"/>
                <a:cs typeface="Arial" pitchFamily="34" charset="0"/>
              </a:rPr>
              <a:t>system call table for x86_64 is located in </a:t>
            </a:r>
            <a:r>
              <a:rPr kumimoji="0" lang="es-ES" altLang="es-ES" sz="1000" b="0" i="0" u="none" strike="noStrike" cap="none" normalizeH="0" baseline="0">
                <a:ln>
                  <a:noFill/>
                </a:ln>
                <a:solidFill>
                  <a:srgbClr val="657B83"/>
                </a:solidFill>
                <a:effectLst/>
                <a:latin typeface="Courier New" pitchFamily="49" charset="0"/>
                <a:cs typeface="Courier New" pitchFamily="49" charset="0"/>
              </a:rPr>
              <a:t>arch/x86/entry/syscalls/syscall_64.tbl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" descr="Image result for linux job schedule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171" y="1719618"/>
            <a:ext cx="5354315" cy="483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75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54592" y="37506"/>
            <a:ext cx="8929687" cy="609600"/>
          </a:xfrm>
        </p:spPr>
        <p:txBody>
          <a:bodyPr/>
          <a:lstStyle/>
          <a:p>
            <a:r>
              <a:rPr lang="en-US" altLang="es-ES" sz="3100" dirty="0" err="1">
                <a:solidFill>
                  <a:schemeClr val="tx1"/>
                </a:solidFill>
              </a:rPr>
              <a:t>Interacción</a:t>
            </a:r>
            <a:r>
              <a:rPr lang="en-US" altLang="es-ES" sz="3100" dirty="0">
                <a:solidFill>
                  <a:schemeClr val="tx1"/>
                </a:solidFill>
              </a:rPr>
              <a:t> de </a:t>
            </a:r>
            <a:r>
              <a:rPr lang="en-US" altLang="es-ES" sz="3100" dirty="0" err="1">
                <a:solidFill>
                  <a:schemeClr val="tx1"/>
                </a:solidFill>
              </a:rPr>
              <a:t>subsistemas</a:t>
            </a:r>
            <a:r>
              <a:rPr lang="en-US" altLang="es-ES" sz="3100" dirty="0">
                <a:solidFill>
                  <a:schemeClr val="tx1"/>
                </a:solidFill>
              </a:rPr>
              <a:t> del kernel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241027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linux job schedule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Rectangle 1"/>
          <p:cNvSpPr/>
          <p:nvPr/>
        </p:nvSpPr>
        <p:spPr>
          <a:xfrm>
            <a:off x="1468702" y="1363386"/>
            <a:ext cx="76070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El scheduler </a:t>
            </a:r>
            <a:r>
              <a:rPr lang="en-US" sz="2800" dirty="0" err="1"/>
              <a:t>utiliza</a:t>
            </a:r>
            <a:r>
              <a:rPr lang="en-US" sz="2800" dirty="0"/>
              <a:t> el memory manager para </a:t>
            </a:r>
            <a:r>
              <a:rPr lang="en-US" sz="2800" dirty="0" err="1"/>
              <a:t>ajustar</a:t>
            </a:r>
            <a:r>
              <a:rPr lang="en-US" sz="2800" dirty="0"/>
              <a:t> el </a:t>
            </a:r>
            <a:r>
              <a:rPr lang="en-US" sz="2800" dirty="0" err="1"/>
              <a:t>mapa</a:t>
            </a:r>
            <a:r>
              <a:rPr lang="en-US" sz="2800" dirty="0"/>
              <a:t> de </a:t>
            </a:r>
            <a:r>
              <a:rPr lang="en-US" sz="2800" dirty="0" err="1"/>
              <a:t>memoria</a:t>
            </a:r>
            <a:r>
              <a:rPr lang="en-US" sz="2800" dirty="0"/>
              <a:t> para un </a:t>
            </a:r>
            <a:r>
              <a:rPr lang="en-US" sz="2800" dirty="0" err="1"/>
              <a:t>proceso</a:t>
            </a:r>
            <a:r>
              <a:rPr lang="en-US" sz="2800" dirty="0"/>
              <a:t> </a:t>
            </a:r>
            <a:r>
              <a:rPr lang="en-US" sz="2800" dirty="0" err="1"/>
              <a:t>específico</a:t>
            </a:r>
            <a:r>
              <a:rPr lang="en-US" sz="2800" dirty="0"/>
              <a:t> </a:t>
            </a:r>
            <a:r>
              <a:rPr lang="en-US" sz="2800" dirty="0" err="1"/>
              <a:t>cuando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se </a:t>
            </a:r>
            <a:r>
              <a:rPr lang="en-US" sz="2800" dirty="0" err="1"/>
              <a:t>reanuda</a:t>
            </a:r>
            <a:r>
              <a:rPr lang="es-ES" sz="2800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27" y="2779910"/>
            <a:ext cx="6083900" cy="392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9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54592" y="37506"/>
            <a:ext cx="8929687" cy="609600"/>
          </a:xfrm>
        </p:spPr>
        <p:txBody>
          <a:bodyPr/>
          <a:lstStyle/>
          <a:p>
            <a:r>
              <a:rPr lang="en-US" altLang="es-ES" sz="3100" dirty="0" err="1">
                <a:solidFill>
                  <a:schemeClr val="tx1"/>
                </a:solidFill>
              </a:rPr>
              <a:t>Comunicador</a:t>
            </a:r>
            <a:r>
              <a:rPr lang="en-US" altLang="es-ES" sz="3100" dirty="0">
                <a:solidFill>
                  <a:schemeClr val="tx1"/>
                </a:solidFill>
              </a:rPr>
              <a:t> </a:t>
            </a:r>
            <a:r>
              <a:rPr lang="en-US" altLang="es-ES" sz="3100" dirty="0" err="1">
                <a:solidFill>
                  <a:schemeClr val="tx1"/>
                </a:solidFill>
              </a:rPr>
              <a:t>interprocesos</a:t>
            </a:r>
            <a:endParaRPr lang="en-US" altLang="es-ES" sz="3100" dirty="0"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241027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linux job schedule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Rectangle 1"/>
          <p:cNvSpPr/>
          <p:nvPr/>
        </p:nvSpPr>
        <p:spPr>
          <a:xfrm>
            <a:off x="1468702" y="1363386"/>
            <a:ext cx="76070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comunicador</a:t>
            </a:r>
            <a:r>
              <a:rPr lang="en-US" sz="2800" dirty="0"/>
              <a:t>  inter-</a:t>
            </a:r>
            <a:r>
              <a:rPr lang="en-US" sz="2800" dirty="0" err="1"/>
              <a:t>procesos</a:t>
            </a:r>
            <a:r>
              <a:rPr lang="en-US" sz="2800" dirty="0"/>
              <a:t> </a:t>
            </a:r>
            <a:r>
              <a:rPr lang="en-US" sz="2800" dirty="0" err="1"/>
              <a:t>depende</a:t>
            </a:r>
            <a:r>
              <a:rPr lang="en-US" sz="2800" dirty="0"/>
              <a:t> del memory manager para </a:t>
            </a:r>
            <a:r>
              <a:rPr lang="en-US" sz="2800" dirty="0" err="1"/>
              <a:t>soportar</a:t>
            </a:r>
            <a:r>
              <a:rPr lang="en-US" sz="2800" dirty="0"/>
              <a:t> </a:t>
            </a:r>
            <a:r>
              <a:rPr lang="en-US" sz="2800" dirty="0" err="1"/>
              <a:t>memoria</a:t>
            </a:r>
            <a:r>
              <a:rPr lang="en-US" sz="2800" dirty="0"/>
              <a:t> </a:t>
            </a:r>
            <a:r>
              <a:rPr lang="en-US" sz="2800" dirty="0" err="1"/>
              <a:t>compartida</a:t>
            </a:r>
            <a:r>
              <a:rPr lang="en-US" sz="28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68702" y="6069013"/>
            <a:ext cx="76070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5"/>
              </a:rPr>
              <a:t>http://www.chandrashekar.info/articles/linux-system-programming/introduction-to-linux-ipc-mechanims.html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80" y="2786062"/>
            <a:ext cx="5382903" cy="302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52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54592" y="37506"/>
            <a:ext cx="8929687" cy="609600"/>
          </a:xfrm>
        </p:spPr>
        <p:txBody>
          <a:bodyPr/>
          <a:lstStyle/>
          <a:p>
            <a:r>
              <a:rPr lang="en-US" altLang="es-ES" sz="3100" dirty="0" err="1">
                <a:solidFill>
                  <a:schemeClr val="tx1"/>
                </a:solidFill>
              </a:rPr>
              <a:t>Comunicador</a:t>
            </a:r>
            <a:r>
              <a:rPr lang="en-US" altLang="es-ES" sz="3100" dirty="0">
                <a:solidFill>
                  <a:schemeClr val="tx1"/>
                </a:solidFill>
              </a:rPr>
              <a:t> </a:t>
            </a:r>
            <a:r>
              <a:rPr lang="en-US" altLang="es-ES" sz="3100" dirty="0" err="1">
                <a:solidFill>
                  <a:schemeClr val="tx1"/>
                </a:solidFill>
              </a:rPr>
              <a:t>interprocesos</a:t>
            </a:r>
            <a:endParaRPr lang="en-US" altLang="es-ES" sz="3100" dirty="0"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241027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linux job schedule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1835624" y="976158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2000" b="1" dirty="0" err="1"/>
              <a:t>Signals</a:t>
            </a:r>
            <a:endParaRPr lang="es-ES" sz="2000" b="1" dirty="0"/>
          </a:p>
          <a:p>
            <a:r>
              <a:rPr lang="es-ES" sz="2000" b="1" dirty="0" err="1"/>
              <a:t>Anonymous</a:t>
            </a:r>
            <a:r>
              <a:rPr lang="es-ES" sz="2000" b="1" dirty="0"/>
              <a:t> Pipes</a:t>
            </a:r>
          </a:p>
          <a:p>
            <a:r>
              <a:rPr lang="es-ES" sz="2000" b="1" dirty="0" err="1"/>
              <a:t>Named</a:t>
            </a:r>
            <a:r>
              <a:rPr lang="es-ES" sz="2000" b="1" dirty="0"/>
              <a:t> Pipes </a:t>
            </a:r>
            <a:r>
              <a:rPr lang="es-ES" sz="2000" b="1" dirty="0" err="1"/>
              <a:t>or</a:t>
            </a:r>
            <a:r>
              <a:rPr lang="es-ES" sz="2000" b="1" dirty="0"/>
              <a:t> </a:t>
            </a:r>
            <a:r>
              <a:rPr lang="es-ES" sz="2000" b="1" dirty="0" err="1"/>
              <a:t>FIFOs</a:t>
            </a:r>
            <a:endParaRPr lang="es-ES" sz="2000" b="1" dirty="0"/>
          </a:p>
          <a:p>
            <a:r>
              <a:rPr lang="es-ES" sz="2000" b="1" dirty="0" err="1"/>
              <a:t>SysV</a:t>
            </a:r>
            <a:r>
              <a:rPr lang="es-ES" sz="2000" b="1" dirty="0"/>
              <a:t> </a:t>
            </a:r>
            <a:r>
              <a:rPr lang="es-ES" sz="2000" b="1" dirty="0" err="1"/>
              <a:t>Message</a:t>
            </a:r>
            <a:r>
              <a:rPr lang="es-ES" sz="2000" b="1" dirty="0"/>
              <a:t> </a:t>
            </a:r>
            <a:r>
              <a:rPr lang="es-ES" sz="2000" b="1" dirty="0" err="1"/>
              <a:t>Queues</a:t>
            </a:r>
            <a:endParaRPr lang="es-ES" sz="2000" b="1" dirty="0"/>
          </a:p>
          <a:p>
            <a:r>
              <a:rPr lang="es-ES" sz="2000" b="1" dirty="0"/>
              <a:t>POSIX </a:t>
            </a:r>
            <a:r>
              <a:rPr lang="es-ES" sz="2000" b="1" dirty="0" err="1"/>
              <a:t>Message</a:t>
            </a:r>
            <a:r>
              <a:rPr lang="es-ES" sz="2000" b="1" dirty="0"/>
              <a:t> </a:t>
            </a:r>
            <a:r>
              <a:rPr lang="es-ES" sz="2000" b="1" dirty="0" err="1"/>
              <a:t>Queues</a:t>
            </a:r>
            <a:endParaRPr lang="es-ES" sz="2000" b="1" dirty="0"/>
          </a:p>
          <a:p>
            <a:r>
              <a:rPr lang="es-ES" sz="2000" b="1" dirty="0" err="1"/>
              <a:t>SysV</a:t>
            </a:r>
            <a:r>
              <a:rPr lang="es-ES" sz="2000" b="1" dirty="0"/>
              <a:t> </a:t>
            </a:r>
            <a:r>
              <a:rPr lang="es-ES" sz="2000" b="1" dirty="0" err="1"/>
              <a:t>Shared</a:t>
            </a:r>
            <a:r>
              <a:rPr lang="es-ES" sz="2000" b="1" dirty="0"/>
              <a:t> </a:t>
            </a:r>
            <a:r>
              <a:rPr lang="es-ES" sz="2000" b="1" dirty="0" err="1"/>
              <a:t>memory</a:t>
            </a:r>
            <a:endParaRPr lang="es-ES" sz="2000" b="1" dirty="0"/>
          </a:p>
          <a:p>
            <a:r>
              <a:rPr lang="es-ES" sz="2000" b="1" dirty="0"/>
              <a:t>POSIX </a:t>
            </a:r>
            <a:r>
              <a:rPr lang="es-ES" sz="2000" b="1" dirty="0" err="1"/>
              <a:t>Shared</a:t>
            </a:r>
            <a:r>
              <a:rPr lang="es-ES" sz="2000" b="1" dirty="0"/>
              <a:t> </a:t>
            </a:r>
            <a:r>
              <a:rPr lang="es-ES" sz="2000" b="1" dirty="0" err="1"/>
              <a:t>memory</a:t>
            </a:r>
            <a:endParaRPr lang="es-ES" sz="2000" b="1" dirty="0"/>
          </a:p>
          <a:p>
            <a:r>
              <a:rPr lang="es-ES" sz="2000" b="1" dirty="0" err="1"/>
              <a:t>SysV</a:t>
            </a:r>
            <a:r>
              <a:rPr lang="es-ES" sz="2000" b="1" dirty="0"/>
              <a:t> </a:t>
            </a:r>
            <a:r>
              <a:rPr lang="es-ES" sz="2000" b="1" dirty="0" err="1"/>
              <a:t>semaphores</a:t>
            </a:r>
            <a:endParaRPr lang="es-ES" sz="2000" b="1" dirty="0"/>
          </a:p>
          <a:p>
            <a:r>
              <a:rPr lang="es-ES" sz="2000" b="1" dirty="0"/>
              <a:t>POSIX </a:t>
            </a:r>
            <a:r>
              <a:rPr lang="es-ES" sz="2000" b="1" dirty="0" err="1"/>
              <a:t>semaphores</a:t>
            </a:r>
            <a:endParaRPr lang="es-ES" sz="2000" b="1" dirty="0"/>
          </a:p>
          <a:p>
            <a:r>
              <a:rPr lang="es-ES" sz="2000" b="1" dirty="0"/>
              <a:t>FUTEX </a:t>
            </a:r>
            <a:r>
              <a:rPr lang="es-ES" sz="2000" b="1" dirty="0" err="1"/>
              <a:t>locks</a:t>
            </a:r>
            <a:endParaRPr lang="es-ES" sz="2000" b="1" dirty="0"/>
          </a:p>
          <a:p>
            <a:r>
              <a:rPr lang="es-ES" sz="2000" b="1" dirty="0"/>
              <a:t>File-</a:t>
            </a:r>
            <a:r>
              <a:rPr lang="es-ES" sz="2000" b="1" dirty="0" err="1"/>
              <a:t>backed</a:t>
            </a:r>
            <a:r>
              <a:rPr lang="es-ES" sz="2000" b="1" dirty="0"/>
              <a:t> and </a:t>
            </a:r>
            <a:r>
              <a:rPr lang="es-ES" sz="2000" b="1" dirty="0" err="1"/>
              <a:t>anonymous</a:t>
            </a:r>
            <a:r>
              <a:rPr lang="es-ES" sz="2000" b="1" dirty="0"/>
              <a:t> </a:t>
            </a:r>
            <a:r>
              <a:rPr lang="es-ES" sz="2000" b="1" dirty="0" err="1"/>
              <a:t>shared</a:t>
            </a:r>
            <a:r>
              <a:rPr lang="es-ES" sz="2000" b="1" dirty="0"/>
              <a:t> </a:t>
            </a:r>
            <a:r>
              <a:rPr lang="es-ES" sz="2000" b="1" dirty="0" err="1"/>
              <a:t>Memory</a:t>
            </a:r>
            <a:r>
              <a:rPr lang="es-ES" sz="2000" b="1" dirty="0"/>
              <a:t> </a:t>
            </a:r>
            <a:r>
              <a:rPr lang="es-ES" sz="2000" b="1" dirty="0" err="1"/>
              <a:t>using</a:t>
            </a:r>
            <a:r>
              <a:rPr lang="es-ES" sz="2000" b="1" dirty="0"/>
              <a:t> </a:t>
            </a:r>
            <a:r>
              <a:rPr lang="es-ES" sz="2000" b="1" i="1" dirty="0" err="1"/>
              <a:t>mmap</a:t>
            </a:r>
            <a:endParaRPr lang="es-ES" sz="2000" b="1" dirty="0"/>
          </a:p>
          <a:p>
            <a:r>
              <a:rPr lang="es-ES" sz="2000" b="1" dirty="0"/>
              <a:t>UNIX </a:t>
            </a:r>
            <a:r>
              <a:rPr lang="es-ES" sz="2000" b="1" dirty="0" err="1"/>
              <a:t>Domain</a:t>
            </a:r>
            <a:r>
              <a:rPr lang="es-ES" sz="2000" b="1" dirty="0"/>
              <a:t> Sockets</a:t>
            </a:r>
          </a:p>
          <a:p>
            <a:r>
              <a:rPr lang="es-ES" sz="2000" b="1" dirty="0" err="1"/>
              <a:t>Netlink</a:t>
            </a:r>
            <a:r>
              <a:rPr lang="es-ES" sz="2000" b="1" dirty="0"/>
              <a:t> Sockets</a:t>
            </a:r>
          </a:p>
          <a:p>
            <a:r>
              <a:rPr lang="es-ES" sz="2000" b="1" dirty="0"/>
              <a:t>Network Sockets</a:t>
            </a:r>
          </a:p>
          <a:p>
            <a:r>
              <a:rPr lang="es-ES" sz="2000" b="1" dirty="0" err="1"/>
              <a:t>Inotify</a:t>
            </a:r>
            <a:r>
              <a:rPr lang="es-ES" sz="2000" b="1" dirty="0"/>
              <a:t> </a:t>
            </a:r>
            <a:r>
              <a:rPr lang="es-ES" sz="2000" b="1" dirty="0" err="1"/>
              <a:t>mechanisms</a:t>
            </a:r>
            <a:endParaRPr lang="es-ES" sz="2000" b="1" dirty="0"/>
          </a:p>
          <a:p>
            <a:r>
              <a:rPr lang="es-ES" sz="2000" b="1" dirty="0"/>
              <a:t>FUSE </a:t>
            </a:r>
            <a:r>
              <a:rPr lang="es-ES" sz="2000" b="1" dirty="0" err="1"/>
              <a:t>subsystem</a:t>
            </a:r>
            <a:endParaRPr lang="es-ES" sz="2000" b="1" dirty="0"/>
          </a:p>
          <a:p>
            <a:r>
              <a:rPr lang="es-ES" sz="2000" b="1" dirty="0"/>
              <a:t>D-Bus </a:t>
            </a:r>
            <a:r>
              <a:rPr lang="es-ES" sz="2000" b="1" dirty="0" err="1"/>
              <a:t>subsystem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34233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54592" y="37506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Sistema virtual de </a:t>
            </a:r>
            <a:r>
              <a:rPr lang="en-US" altLang="es-ES" sz="3100" dirty="0" err="1">
                <a:solidFill>
                  <a:schemeClr val="tx1"/>
                </a:solidFill>
              </a:rPr>
              <a:t>ficheros</a:t>
            </a:r>
            <a:endParaRPr lang="en-US" altLang="es-ES" sz="3100" dirty="0"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241027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linux job schedule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" name="Rectangle 1"/>
          <p:cNvSpPr/>
          <p:nvPr/>
        </p:nvSpPr>
        <p:spPr>
          <a:xfrm>
            <a:off x="1513694" y="1544062"/>
            <a:ext cx="73998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El </a:t>
            </a:r>
            <a:r>
              <a:rPr lang="en-US" sz="2800" dirty="0" err="1"/>
              <a:t>sistema</a:t>
            </a:r>
            <a:r>
              <a:rPr lang="en-US" sz="2800" dirty="0"/>
              <a:t> de </a:t>
            </a:r>
            <a:r>
              <a:rPr lang="en-US" sz="2800" dirty="0" err="1"/>
              <a:t>ficheros</a:t>
            </a:r>
            <a:r>
              <a:rPr lang="en-US" sz="2800" dirty="0"/>
              <a:t> virtual </a:t>
            </a:r>
            <a:r>
              <a:rPr lang="en-US" sz="2800" dirty="0" err="1"/>
              <a:t>utiliza</a:t>
            </a:r>
            <a:r>
              <a:rPr lang="en-US" sz="2800" dirty="0"/>
              <a:t> la red para </a:t>
            </a:r>
            <a:r>
              <a:rPr lang="en-US" sz="2800" dirty="0" err="1"/>
              <a:t>soportar</a:t>
            </a:r>
            <a:r>
              <a:rPr lang="en-US" sz="2800" dirty="0"/>
              <a:t> NFS (Network File System), y el memory manager para </a:t>
            </a:r>
            <a:r>
              <a:rPr lang="en-US" sz="2800" dirty="0" err="1"/>
              <a:t>proporcionar</a:t>
            </a:r>
            <a:r>
              <a:rPr lang="en-US" sz="2800" dirty="0"/>
              <a:t> </a:t>
            </a:r>
            <a:r>
              <a:rPr lang="en-US" sz="2800" dirty="0" err="1"/>
              <a:t>dispositivos</a:t>
            </a:r>
            <a:r>
              <a:rPr lang="en-US" sz="2800" dirty="0"/>
              <a:t> </a:t>
            </a:r>
            <a:r>
              <a:rPr lang="en-US" sz="2800" dirty="0" err="1"/>
              <a:t>ramdisk</a:t>
            </a:r>
            <a:r>
              <a:rPr lang="en-US" sz="28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24" y="3431595"/>
            <a:ext cx="4364014" cy="328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96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Kernel Linux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531439" y="1780887"/>
            <a:ext cx="7382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 </a:t>
            </a:r>
            <a:r>
              <a:rPr lang="es-ES" sz="3200" dirty="0" err="1"/>
              <a:t>Kernel</a:t>
            </a:r>
            <a:r>
              <a:rPr lang="es-ES" sz="3200" dirty="0"/>
              <a:t> de Linux es de tipo monolítico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268323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079131" y="5126660"/>
            <a:ext cx="5998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 sistema operativo se ejecuta totalmente dentro del </a:t>
            </a:r>
            <a:r>
              <a:rPr lang="es-ES" sz="3200" dirty="0" err="1"/>
              <a:t>kernel</a:t>
            </a:r>
            <a:endParaRPr lang="es-ES" sz="32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588" y="2667000"/>
            <a:ext cx="3057525" cy="22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54592" y="37506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Sistema virtual de </a:t>
            </a:r>
            <a:r>
              <a:rPr lang="en-US" altLang="es-ES" sz="3100" dirty="0" err="1">
                <a:solidFill>
                  <a:schemeClr val="tx1"/>
                </a:solidFill>
              </a:rPr>
              <a:t>ficheros</a:t>
            </a:r>
            <a:endParaRPr lang="en-US" altLang="es-ES" sz="3100" dirty="0"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241027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linux job schedule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899" y="1842519"/>
            <a:ext cx="7396998" cy="455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1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54592" y="37506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Memory manager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241027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linux job schedule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Rectangle 2"/>
          <p:cNvSpPr/>
          <p:nvPr/>
        </p:nvSpPr>
        <p:spPr>
          <a:xfrm>
            <a:off x="1446662" y="1567122"/>
            <a:ext cx="76973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El memory manager </a:t>
            </a:r>
            <a:r>
              <a:rPr lang="en-US" sz="2800" dirty="0" err="1"/>
              <a:t>utiliza</a:t>
            </a:r>
            <a:r>
              <a:rPr lang="en-US" sz="2800" dirty="0"/>
              <a:t> el </a:t>
            </a:r>
            <a:r>
              <a:rPr lang="en-US" sz="2800" dirty="0" err="1"/>
              <a:t>sistema</a:t>
            </a:r>
            <a:r>
              <a:rPr lang="en-US" sz="2800" dirty="0"/>
              <a:t> de </a:t>
            </a:r>
            <a:r>
              <a:rPr lang="en-US" sz="2800" dirty="0" err="1"/>
              <a:t>ficheros</a:t>
            </a:r>
            <a:r>
              <a:rPr lang="en-US" sz="2800" dirty="0"/>
              <a:t> virtual para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soportar</a:t>
            </a:r>
            <a:r>
              <a:rPr lang="en-US" sz="2800" dirty="0"/>
              <a:t> </a:t>
            </a:r>
            <a:r>
              <a:rPr lang="en-US" sz="2800" dirty="0" err="1"/>
              <a:t>paginación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107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54592" y="37506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Memory manager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295619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linux job scheduler que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338" y="1855084"/>
            <a:ext cx="7334250" cy="447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2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Kernel </a:t>
            </a:r>
            <a:r>
              <a:rPr lang="en-US" altLang="es-ES" sz="3100" dirty="0" err="1">
                <a:solidFill>
                  <a:schemeClr val="tx1"/>
                </a:solidFill>
              </a:rPr>
              <a:t>monolítico</a:t>
            </a:r>
            <a:endParaRPr lang="en-US" altLang="es-ES" sz="3100" dirty="0"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91155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63" y="1830268"/>
            <a:ext cx="45593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43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Microkernel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91155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45043"/>
            <a:ext cx="47244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6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Microkernel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91155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355" y="1898058"/>
            <a:ext cx="5491617" cy="371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37173" y="274889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Ensamblador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4929" y="472441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LKM</a:t>
            </a:r>
          </a:p>
        </p:txBody>
      </p:sp>
    </p:spTree>
    <p:extLst>
      <p:ext uri="{BB962C8B-B14F-4D97-AF65-F5344CB8AC3E}">
        <p14:creationId xmlns:p14="http://schemas.microsoft.com/office/powerpoint/2010/main" val="67901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 err="1">
                <a:solidFill>
                  <a:schemeClr val="tx1"/>
                </a:solidFill>
              </a:rPr>
              <a:t>Subsistemas</a:t>
            </a:r>
            <a:r>
              <a:rPr lang="en-US" altLang="es-ES" sz="3100" dirty="0">
                <a:solidFill>
                  <a:schemeClr val="tx1"/>
                </a:solidFill>
              </a:rPr>
              <a:t> del kernel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159139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6" y="1460311"/>
            <a:ext cx="8616787" cy="4995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3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System calls </a:t>
            </a:r>
            <a:r>
              <a:rPr lang="en-US" altLang="es-ES" sz="3100" dirty="0" err="1">
                <a:solidFill>
                  <a:schemeClr val="tx1"/>
                </a:solidFill>
              </a:rPr>
              <a:t>en</a:t>
            </a:r>
            <a:r>
              <a:rPr lang="en-US" altLang="es-ES" sz="3100" dirty="0">
                <a:solidFill>
                  <a:schemeClr val="tx1"/>
                </a:solidFill>
              </a:rPr>
              <a:t> </a:t>
            </a:r>
            <a:r>
              <a:rPr lang="en-US" altLang="es-ES" sz="3100" dirty="0" err="1">
                <a:solidFill>
                  <a:schemeClr val="tx1"/>
                </a:solidFill>
              </a:rPr>
              <a:t>ensamblador</a:t>
            </a:r>
            <a:endParaRPr lang="en-US" altLang="es-ES" sz="3100" dirty="0"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91155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36634" y="1916331"/>
            <a:ext cx="7388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Poner</a:t>
            </a:r>
            <a:r>
              <a:rPr lang="en-US" b="1" dirty="0"/>
              <a:t> el </a:t>
            </a:r>
            <a:r>
              <a:rPr lang="en-US" b="1" dirty="0" err="1"/>
              <a:t>número</a:t>
            </a:r>
            <a:r>
              <a:rPr lang="en-US" b="1" dirty="0"/>
              <a:t> de la </a:t>
            </a:r>
            <a:r>
              <a:rPr lang="en-US" b="1" dirty="0" err="1"/>
              <a:t>llamada</a:t>
            </a:r>
            <a:r>
              <a:rPr lang="en-US" b="1" dirty="0"/>
              <a:t> del </a:t>
            </a:r>
            <a:r>
              <a:rPr lang="en-US" b="1" dirty="0" err="1"/>
              <a:t>sistema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el </a:t>
            </a:r>
            <a:r>
              <a:rPr lang="en-US" b="1" dirty="0" err="1"/>
              <a:t>registro</a:t>
            </a:r>
            <a:r>
              <a:rPr lang="en-US" b="1" dirty="0"/>
              <a:t> EAX-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Poner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argumentos</a:t>
            </a:r>
            <a:r>
              <a:rPr lang="en-US" b="1" dirty="0"/>
              <a:t> de la </a:t>
            </a:r>
            <a:r>
              <a:rPr lang="en-US" b="1" dirty="0" err="1"/>
              <a:t>llamada</a:t>
            </a:r>
            <a:r>
              <a:rPr lang="en-US" b="1" dirty="0"/>
              <a:t> del </a:t>
            </a:r>
            <a:r>
              <a:rPr lang="en-US" b="1" dirty="0" err="1"/>
              <a:t>sistema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registros</a:t>
            </a:r>
            <a:r>
              <a:rPr lang="en-US" b="1" dirty="0"/>
              <a:t> </a:t>
            </a:r>
            <a:r>
              <a:rPr lang="es-ES" b="1" dirty="0"/>
              <a:t>EBX, ECX, EDX, ESI, EDI y EBP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Llamar</a:t>
            </a:r>
            <a:r>
              <a:rPr lang="en-US" b="1" dirty="0"/>
              <a:t> a la </a:t>
            </a:r>
            <a:r>
              <a:rPr lang="en-US" b="1" dirty="0" err="1"/>
              <a:t>interrupción</a:t>
            </a:r>
            <a:r>
              <a:rPr lang="en-US" b="1" dirty="0"/>
              <a:t> (80h).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El </a:t>
            </a:r>
            <a:r>
              <a:rPr lang="en-US" b="1" dirty="0" err="1"/>
              <a:t>resultado</a:t>
            </a:r>
            <a:r>
              <a:rPr lang="en-US" b="1" dirty="0"/>
              <a:t> </a:t>
            </a:r>
            <a:r>
              <a:rPr lang="en-US" b="1" dirty="0" err="1"/>
              <a:t>usualmente</a:t>
            </a:r>
            <a:r>
              <a:rPr lang="en-US" b="1" dirty="0"/>
              <a:t> se </a:t>
            </a:r>
            <a:r>
              <a:rPr lang="en-US" b="1" dirty="0" err="1"/>
              <a:t>devuelve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el </a:t>
            </a:r>
            <a:r>
              <a:rPr lang="en-US" b="1" dirty="0" err="1"/>
              <a:t>registro</a:t>
            </a:r>
            <a:r>
              <a:rPr lang="en-US" b="1" dirty="0"/>
              <a:t> EAX.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06" y="3729256"/>
            <a:ext cx="525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06" y="4484433"/>
            <a:ext cx="5562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99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System calls </a:t>
            </a:r>
            <a:r>
              <a:rPr lang="en-US" altLang="es-ES" sz="3100" dirty="0" err="1">
                <a:solidFill>
                  <a:schemeClr val="tx1"/>
                </a:solidFill>
              </a:rPr>
              <a:t>en</a:t>
            </a:r>
            <a:r>
              <a:rPr lang="en-US" altLang="es-ES" sz="3100" dirty="0">
                <a:solidFill>
                  <a:schemeClr val="tx1"/>
                </a:solidFill>
              </a:rPr>
              <a:t> </a:t>
            </a:r>
            <a:r>
              <a:rPr lang="en-US" altLang="es-ES" sz="3100" dirty="0" err="1">
                <a:solidFill>
                  <a:schemeClr val="tx1"/>
                </a:solidFill>
              </a:rPr>
              <a:t>ensamblador</a:t>
            </a:r>
            <a:endParaRPr lang="en-US" altLang="es-ES" sz="3100" dirty="0">
              <a:solidFill>
                <a:schemeClr val="tx1"/>
              </a:solidFill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91155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75" y="2408953"/>
            <a:ext cx="8634413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32173" y="1684315"/>
            <a:ext cx="738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Las </a:t>
            </a:r>
            <a:r>
              <a:rPr lang="es-ES" i="1" dirty="0" err="1"/>
              <a:t>system</a:t>
            </a:r>
            <a:r>
              <a:rPr lang="es-ES" i="1" dirty="0"/>
              <a:t> </a:t>
            </a:r>
            <a:r>
              <a:rPr lang="es-ES" i="1" dirty="0" err="1"/>
              <a:t>calls</a:t>
            </a:r>
            <a:r>
              <a:rPr lang="es-ES" i="1" dirty="0"/>
              <a:t> están listadas en el fichero /</a:t>
            </a:r>
            <a:r>
              <a:rPr lang="es-ES" i="1" dirty="0" err="1"/>
              <a:t>usr</a:t>
            </a:r>
            <a:r>
              <a:rPr lang="es-ES" i="1" dirty="0"/>
              <a:t>/</a:t>
            </a:r>
            <a:r>
              <a:rPr lang="es-ES" i="1" dirty="0" err="1"/>
              <a:t>include</a:t>
            </a:r>
            <a:r>
              <a:rPr lang="es-ES" i="1" dirty="0"/>
              <a:t>/</a:t>
            </a:r>
            <a:r>
              <a:rPr lang="es-ES" i="1" dirty="0" err="1"/>
              <a:t>asm</a:t>
            </a:r>
            <a:r>
              <a:rPr lang="es-ES" i="1" dirty="0"/>
              <a:t>/</a:t>
            </a:r>
            <a:r>
              <a:rPr lang="es-ES" i="1" dirty="0" err="1"/>
              <a:t>unistd.h</a:t>
            </a:r>
            <a:r>
              <a:rPr lang="es-ES" i="1" dirty="0"/>
              <a:t> o /</a:t>
            </a:r>
            <a:r>
              <a:rPr lang="es-ES" i="1" dirty="0" err="1"/>
              <a:t>usr</a:t>
            </a:r>
            <a:r>
              <a:rPr lang="es-ES" i="1" dirty="0"/>
              <a:t>/</a:t>
            </a:r>
            <a:r>
              <a:rPr lang="es-ES" i="1" dirty="0" err="1"/>
              <a:t>include</a:t>
            </a:r>
            <a:r>
              <a:rPr lang="es-ES" i="1" dirty="0"/>
              <a:t>/</a:t>
            </a:r>
            <a:r>
              <a:rPr lang="es-ES" i="1" dirty="0" err="1"/>
              <a:t>asm-generic</a:t>
            </a:r>
            <a:r>
              <a:rPr lang="es-ES" i="1" dirty="0"/>
              <a:t>/</a:t>
            </a:r>
            <a:r>
              <a:rPr lang="es-ES" i="1" dirty="0" err="1"/>
              <a:t>unistd.h</a:t>
            </a:r>
            <a:r>
              <a:rPr lang="es-ES" i="1" dirty="0"/>
              <a:t> 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279176" y="5862683"/>
            <a:ext cx="8428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hlinkClick r:id="rId6"/>
              </a:rPr>
              <a:t>https://www.tutorialspoint.com/assembly_programming/assembly_system_calls.htm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83793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73025"/>
            <a:ext cx="8929687" cy="609600"/>
          </a:xfrm>
        </p:spPr>
        <p:txBody>
          <a:bodyPr/>
          <a:lstStyle/>
          <a:p>
            <a:r>
              <a:rPr lang="en-US" altLang="es-ES" sz="3100" dirty="0">
                <a:solidFill>
                  <a:schemeClr val="tx1"/>
                </a:solidFill>
              </a:rPr>
              <a:t>System calls</a:t>
            </a: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 rot="10800000">
            <a:off x="304800" y="650875"/>
            <a:ext cx="1000125" cy="5418138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tint val="0"/>
                  <a:invGamma/>
                  <a:alpha val="83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14341" name="Picture 5" descr="Linking Project tas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15887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38" y="391155"/>
            <a:ext cx="1929950" cy="1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8675" y="4019766"/>
            <a:ext cx="6905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b="1" dirty="0">
                <a:hlinkClick r:id="rId5"/>
              </a:rPr>
              <a:t>https://filippo.io/linux-syscall-table</a:t>
            </a:r>
            <a:r>
              <a:rPr lang="es-ES" dirty="0">
                <a:hlinkClick r:id="rId5"/>
              </a:rPr>
              <a:t>/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1314602" y="2218182"/>
            <a:ext cx="7938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¿En qué ficheros están implementadas las </a:t>
            </a:r>
            <a:r>
              <a:rPr lang="es-ES" sz="2400" dirty="0" err="1"/>
              <a:t>system</a:t>
            </a:r>
            <a:r>
              <a:rPr lang="es-ES" sz="2400" dirty="0"/>
              <a:t> </a:t>
            </a:r>
            <a:r>
              <a:rPr lang="es-ES" sz="2400" dirty="0" err="1"/>
              <a:t>calls</a:t>
            </a:r>
            <a:r>
              <a:rPr lang="es-E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1418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projttLinkingProjTasks">
  <a:themeElements>
    <a:clrScheme name="1_Default Design 6">
      <a:dk1>
        <a:srgbClr val="005A58"/>
      </a:dk1>
      <a:lt1>
        <a:srgbClr val="FFFFFF"/>
      </a:lt1>
      <a:dk2>
        <a:srgbClr val="008080"/>
      </a:dk2>
      <a:lt2>
        <a:srgbClr val="FFFF99"/>
      </a:lt2>
      <a:accent1>
        <a:srgbClr val="006462"/>
      </a:accent1>
      <a:accent2>
        <a:srgbClr val="6D6FC7"/>
      </a:accent2>
      <a:accent3>
        <a:srgbClr val="AAC0C0"/>
      </a:accent3>
      <a:accent4>
        <a:srgbClr val="DADADA"/>
      </a:accent4>
      <a:accent5>
        <a:srgbClr val="AAB8B7"/>
      </a:accent5>
      <a:accent6>
        <a:srgbClr val="6264B4"/>
      </a:accent6>
      <a:hlink>
        <a:srgbClr val="00FFFF"/>
      </a:hlink>
      <a:folHlink>
        <a:srgbClr val="00FF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3">
        <a:dk1>
          <a:srgbClr val="7B7A8E"/>
        </a:dk1>
        <a:lt1>
          <a:srgbClr val="FFFFFF"/>
        </a:lt1>
        <a:dk2>
          <a:srgbClr val="9B9AB3"/>
        </a:dk2>
        <a:lt2>
          <a:srgbClr val="FFFFFF"/>
        </a:lt2>
        <a:accent1>
          <a:srgbClr val="807EB0"/>
        </a:accent1>
        <a:accent2>
          <a:srgbClr val="333399"/>
        </a:accent2>
        <a:accent3>
          <a:srgbClr val="CBCAD6"/>
        </a:accent3>
        <a:accent4>
          <a:srgbClr val="DADADA"/>
        </a:accent4>
        <a:accent5>
          <a:srgbClr val="C0C0D4"/>
        </a:accent5>
        <a:accent6>
          <a:srgbClr val="2D2D8A"/>
        </a:accent6>
        <a:hlink>
          <a:srgbClr val="DEE8F9"/>
        </a:hlink>
        <a:folHlink>
          <a:srgbClr val="D1CFFB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6B4E16B5-7095-454C-A759-030CBEBE93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465DA-2C6D-4652-A3F5-FF1EAF47738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2207</TotalTime>
  <Words>645</Words>
  <Application>Microsoft Office PowerPoint</Application>
  <PresentationFormat>Presentación en pantalla (4:3)</PresentationFormat>
  <Paragraphs>98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5" baseType="lpstr">
      <vt:lpstr>Arial</vt:lpstr>
      <vt:lpstr>Courier New</vt:lpstr>
      <vt:lpstr>projttLinkingProjTasks</vt:lpstr>
      <vt:lpstr>Funcionamiento general del kernel de Linux I</vt:lpstr>
      <vt:lpstr>Kernel Linux</vt:lpstr>
      <vt:lpstr>Kernel monolítico</vt:lpstr>
      <vt:lpstr>Microkernel</vt:lpstr>
      <vt:lpstr>Microkernel</vt:lpstr>
      <vt:lpstr>Subsistemas del kernel</vt:lpstr>
      <vt:lpstr>System calls en ensamblador</vt:lpstr>
      <vt:lpstr>System calls en ensamblador</vt:lpstr>
      <vt:lpstr>System calls</vt:lpstr>
      <vt:lpstr>System calls</vt:lpstr>
      <vt:lpstr>System calls</vt:lpstr>
      <vt:lpstr>Subsistemas del kernel</vt:lpstr>
      <vt:lpstr>Interacción de subsistemas del kernel</vt:lpstr>
      <vt:lpstr>Interacción de subsistemas del kernel</vt:lpstr>
      <vt:lpstr>Interacción de subsistemas del kernel</vt:lpstr>
      <vt:lpstr>Interacción de subsistemas del kernel</vt:lpstr>
      <vt:lpstr>Comunicador interprocesos</vt:lpstr>
      <vt:lpstr>Comunicador interprocesos</vt:lpstr>
      <vt:lpstr>Sistema virtual de ficheros</vt:lpstr>
      <vt:lpstr>Sistema virtual de ficheros</vt:lpstr>
      <vt:lpstr>Memory manager</vt:lpstr>
      <vt:lpstr>Memory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Collaborative Filtering by Trust</dc:title>
  <dc:creator>Rafa</dc:creator>
  <cp:lastModifiedBy>conochobasta</cp:lastModifiedBy>
  <cp:revision>191</cp:revision>
  <cp:lastPrinted>2019-10-30T16:49:51Z</cp:lastPrinted>
  <dcterms:created xsi:type="dcterms:W3CDTF">2019-10-16T09:43:53Z</dcterms:created>
  <dcterms:modified xsi:type="dcterms:W3CDTF">2019-12-12T02:52:03Z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TC102632549990</vt:lpwstr>
  </property>
</Properties>
</file>