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AA60F3D-D037-4182-BE3D-6D6C2A224E49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C18DFDA-4518-484A-BAFF-3E87FCC88262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s-ES" sz="2000" b="1" strike="noStrike" spc="-1">
                <a:latin typeface="Arial"/>
              </a:rPr>
              <a:t>Before you begin: </a:t>
            </a:r>
            <a:endParaRPr lang="es-E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This course assumes that students already know how to create tasks and assign durations.</a:t>
            </a:r>
          </a:p>
          <a:p>
            <a:pPr marL="216000" indent="-216000">
              <a:lnSpc>
                <a:spcPct val="100000"/>
              </a:lnSpc>
            </a:pPr>
            <a:r>
              <a:rPr lang="es-ES" sz="2000" b="0" strike="noStrike" spc="-1">
                <a:latin typeface="Arial"/>
              </a:rPr>
              <a:t>[</a:t>
            </a:r>
            <a:r>
              <a:rPr lang="es-ES" sz="2000" b="1" strike="noStrike" spc="-1">
                <a:latin typeface="Arial"/>
              </a:rPr>
              <a:t>Note to trainer</a:t>
            </a:r>
            <a:r>
              <a:rPr lang="es-ES" sz="2000" b="0" strike="noStrike" spc="-1">
                <a:latin typeface="Arial"/>
              </a:rPr>
              <a:t>: For detailed help in customizing this template, see the very last slide. Also, look for additional lesson text in the notes pane of some slides.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ACACDBA-EEE9-422F-AFD8-39FBA023D75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BF2E8-7873-4C3C-83F2-D97FD17AD7EF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8D971F-C48A-48A3-A49C-BF92C74E2FC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79D9927-CE19-4A26-B13E-A4C10D3731A3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FB25623-B325-4315-A61A-979B30EA8D22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89F470-843B-470A-98E1-6ABC1419823E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D2B047-AA00-4823-AAA7-46018B982FE1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B5BC8B7-6444-4BB0-928C-DE99D27C6D07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3F6A486-6F83-4EED-ADE5-48D72D576140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3909868-F43B-44F6-AEFA-47500B6D3C5C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3909868-F43B-44F6-AEFA-47500B6D3C5C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38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3EF07A4-3342-499A-B494-CDE5030DE9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2A98551-4B75-43C1-BA55-65BA496BB57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2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7BC951-AD0D-4FB7-BB57-49C642FEC896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776BDF-28EF-4135-BDFA-483BE0E5E0BA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3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C22AED-A6C4-4927-8580-C2ADD8B9AE0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3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D047622-1714-48E9-A19E-A426EF08DBED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5032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14964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5100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75032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14964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14200" y="73080"/>
            <a:ext cx="8229240" cy="282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75032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49640" y="91440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5100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175032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149640" y="3541320"/>
            <a:ext cx="133236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4200" y="73080"/>
            <a:ext cx="8229240" cy="282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502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471760" y="354132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100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471760" y="914400"/>
            <a:ext cx="201924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1000" y="3541320"/>
            <a:ext cx="4138200" cy="239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0" y="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 hidden="1"/>
          <p:cNvSpPr/>
          <p:nvPr/>
        </p:nvSpPr>
        <p:spPr>
          <a:xfrm>
            <a:off x="0" y="620064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200640"/>
            <a:ext cx="289512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005AB4"/>
                </a:solidFill>
                <a:latin typeface="Arial"/>
              </a:rPr>
              <a:t>Linking Project tasks</a:t>
            </a:r>
            <a:endParaRPr lang="es-ES" sz="18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r">
              <a:lnSpc>
                <a:spcPct val="100000"/>
              </a:lnSpc>
            </a:pPr>
            <a:fld id="{996AC3EC-983E-4469-94FF-C9134E68CD02}" type="slidenum">
              <a:rPr lang="es-ES" sz="1800" b="0" strike="noStrike" spc="-1">
                <a:solidFill>
                  <a:srgbClr val="005AB4"/>
                </a:solidFill>
                <a:latin typeface="Arial"/>
              </a:rPr>
              <a:t>‹Nº›</a:t>
            </a:fld>
            <a:endParaRPr lang="es-ES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0" y="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0" y="6200640"/>
            <a:ext cx="9143640" cy="65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214200" y="73080"/>
            <a:ext cx="8229240" cy="609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5AB4"/>
                </a:solidFill>
                <a:latin typeface="Arial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51000" y="914400"/>
            <a:ext cx="4138200" cy="5028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6002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2057400" indent="-228240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641840" y="914400"/>
            <a:ext cx="4140000" cy="50288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600200" indent="-22824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2057400" indent="-228240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457200" y="620064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2717640" y="6200640"/>
            <a:ext cx="370800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600" b="0" strike="noStrike" spc="-1">
                <a:solidFill>
                  <a:srgbClr val="005AB4"/>
                </a:solidFill>
                <a:latin typeface="Arial"/>
              </a:rPr>
              <a:t>Linking Project tasks</a:t>
            </a:r>
            <a:endParaRPr lang="es-ES" sz="1600" b="0" strike="noStrike" spc="-1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6553080" y="6200640"/>
            <a:ext cx="2133360" cy="475920"/>
          </a:xfrm>
          <a:prstGeom prst="rect">
            <a:avLst/>
          </a:prstGeom>
        </p:spPr>
        <p:txBody>
          <a:bodyPr anchor="b" anchorCtr="1">
            <a:noAutofit/>
          </a:bodyPr>
          <a:lstStyle/>
          <a:p>
            <a:pPr algn="r">
              <a:lnSpc>
                <a:spcPct val="100000"/>
              </a:lnSpc>
            </a:pPr>
            <a:fld id="{17D17FF9-6FB6-4892-ADF2-ED203075194E}" type="slidenum">
              <a:rPr lang="es-ES" sz="1600" b="0" strike="noStrike" spc="-1">
                <a:solidFill>
                  <a:srgbClr val="005AB4"/>
                </a:solidFill>
                <a:latin typeface="Arial"/>
              </a:rPr>
              <a:t>‹Nº›</a:t>
            </a:fld>
            <a:endParaRPr lang="es-E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etfilter.org/" TargetMode="External"/><Relationship Id="rId5" Type="http://schemas.openxmlformats.org/officeDocument/2006/relationships/hyperlink" Target="https://es.wikipedia.org/wiki/Netfilter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20760" y="2780640"/>
            <a:ext cx="691956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Introducción a LKM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6983640" y="35028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DD054E6-4670-4CFC-A046-470302B40EA4}"/>
              </a:ext>
            </a:extLst>
          </p:cNvPr>
          <p:cNvSpPr/>
          <p:nvPr/>
        </p:nvSpPr>
        <p:spPr>
          <a:xfrm>
            <a:off x="2909546" y="43753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Realizado por: Rafael Lara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49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51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1525320" y="1521720"/>
            <a:ext cx="7313760" cy="49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/*  hello-3.c - Illustrating the __init, __initdata and __exit macros.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&lt;linux/module.h&gt;      /* Needed by all modules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&lt;linux/kernel.h&gt;      /* Needed for KERN_ALERT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&lt;linux/init.h&gt;        /* Needed for the macros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int hello3_data __initdata = 3;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int __init hello_3_init(void)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"Hello, world %d\n", hello3_data);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return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void __exit hello_3_exit(void)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"Goodbye, world 3\n");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module_init(hello_3_init);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module_exit(hello_3_exit);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5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5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1500480" y="1511280"/>
            <a:ext cx="7412760" cy="11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Esta macro hace que la función de inicio se descarge de memoria para los drivers incluidos en el kernel, pero no en los módulos cargables.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3841920" y="918000"/>
            <a:ext cx="1032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__init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575520" y="2332440"/>
            <a:ext cx="1825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__initdata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3340440" y="4087800"/>
            <a:ext cx="2462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__exit macros</a:t>
            </a: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638000" y="3117240"/>
            <a:ext cx="669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Funciona de manera similar que __init para las variables init.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1500480" y="4844520"/>
            <a:ext cx="7338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Esta macro hace que la función se omita cuando el modulo se construye dentro del kernel. No tiene efecto si el modulo es cargable.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6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6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395360" y="1928880"/>
            <a:ext cx="79095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MODULE_AUTHOR(DRIVER_AUTHOR);    // Who wrote this module?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MODULE_DESCRIPTION(DRIVER_DESC); // What does this module do?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MODULE_SUPPORTED_DEVICE("testdevice");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69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1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2673720" y="2821680"/>
            <a:ext cx="3795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0FFFF"/>
                </a:solidFill>
                <a:uFillTx/>
                <a:latin typeface="Arial"/>
                <a:hlinkClick r:id="rId5"/>
              </a:rPr>
              <a:t>https://es.wikipedia.org/wiki/Netfilter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0FFFF"/>
                </a:solidFill>
                <a:uFillTx/>
                <a:latin typeface="Arial"/>
                <a:hlinkClick r:id="rId6"/>
              </a:rPr>
              <a:t>https://netfilter.org/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446640" y="10576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359360" y="1905480"/>
            <a:ext cx="783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Framework del kernel que permite interceptar y manipular mensajes de red.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1305000" y="4384080"/>
            <a:ext cx="7443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Utiliza netfilter hooks que es una forma de utilizar callbacks para filtrar los paquetes en el kernel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77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8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9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3455280" y="8452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181" name="Imagen 2"/>
          <p:cNvPicPr/>
          <p:nvPr/>
        </p:nvPicPr>
        <p:blipFill>
          <a:blip r:embed="rId5"/>
          <a:stretch/>
        </p:blipFill>
        <p:spPr>
          <a:xfrm>
            <a:off x="1850400" y="1884960"/>
            <a:ext cx="5657400" cy="14284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1535760" y="3670560"/>
            <a:ext cx="737748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NF_IP_PER_ROUNTING: Se llama cuando un paquete llega a la máquina.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NF_IP_LOCAL_IN: Se llama cuando el destino del paquete es la misma máquina.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NF_IP_FORWARD: Se llama cuando el destino del paquete es otro interface.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NF_IP_POST_ROUTING: Se llama cuando el paquete va de regreso al cable y fuera de la máquina.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NF_IP_LOCAL_OUT: Se llama cuando el paquete se crea localmente y su destino es fuera de la máquina.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8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8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3455280" y="8452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601360" y="139608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519200" y="2115360"/>
            <a:ext cx="7084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Hay que crear una función hook y registrarla con la función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nf_register_hook que recibe struct nf_hooks_ops*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519200" y="3250800"/>
            <a:ext cx="5956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o la función nf_register_net_hook que recibe struct net* and struct nf_hooks_ops.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1652400" y="4438800"/>
            <a:ext cx="3576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Depende de la version del kernel.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93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95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3455280" y="3214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601360" y="90792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963440" y="1359360"/>
            <a:ext cx="5697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struct nf_hook_ops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User fills in from here down.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nf_hookfn	*hook;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struct net_device	*dev;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void		*priv;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u_int8_t	 	pf;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unsigned int	hooknum;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Hooks are ordered in ascending priority.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int		priority;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};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1538640" y="4251960"/>
            <a:ext cx="6921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hook: Puntero a una función que es llamada en cuanto el hook es disparado.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1538640" y="4898160"/>
            <a:ext cx="67705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La función debe devolver: 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NF_DROP: No permite que el paquete continue.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NF_ACCEPT: Deja que el paquete siga su camino.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NF_QUEUE: Pone el paquete en cola para su tratamiento en el espacio de usuario.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202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3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04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3455280" y="3214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601360" y="90792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963440" y="1359360"/>
            <a:ext cx="5697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struct nf_hook_ops {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User fills in from here down.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nf_hookfn	*hook;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struct net_device	*dev;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void		*priv;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u_int8_t	 	pf;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unsigned int	hooknum;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/* Hooks are ordered in ascending priority. */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	int		priority;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};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699920" y="4673160"/>
            <a:ext cx="705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hooknum: Identificador del hook (Ej. NF_IP_POST_ROUTING).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1708920" y="4232880"/>
            <a:ext cx="704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pf: Identificador de la familia del protocolo (Ej. PF_INET for IPv4).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1699920" y="5113440"/>
            <a:ext cx="69465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priority: Está definida el el enum nf_ip_hook_priorities, que se encuentra en netfilter_ipv4.h (Ej. NF_IP_PRI_FIRST, NF_IP_PRI_RAW).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212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14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3455280" y="321480"/>
            <a:ext cx="2084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NETFILTER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601360" y="907920"/>
            <a:ext cx="3940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Uso de Netfilter en el kernel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1409760" y="1344960"/>
            <a:ext cx="773388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static int __init hook_init(void)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int ret = 0;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#if LINUX_VERSION_CODE &gt;= KERNEL_VERSION(4,13,0)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struct net *n;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#endif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nfho.hook = hook_funcion;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nfho.pf = NFPROTO_IPV4;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nfho.hooknum = NF_INET_FORWARD;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nfho.priority = NF_IP_PRI_MANGLE;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#if LINUX_VERSION_CODE &gt;= KERNEL_VERSION(4,13,0)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for_each_net(n)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    ret += nf_register_net_hook(n, &amp;nfho);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#else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ret = nf_register_hook(&amp;nfho);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#endif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printk("xmurp-ua start\n");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printk("nf_register_hook returnd %d\n", ret);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    return 0;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96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8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72615CA-E930-41D7-90C9-5974196F954F}"/>
              </a:ext>
            </a:extLst>
          </p:cNvPr>
          <p:cNvSpPr/>
          <p:nvPr/>
        </p:nvSpPr>
        <p:spPr>
          <a:xfrm>
            <a:off x="2046303" y="3219726"/>
            <a:ext cx="640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https://github.com/conochobasta/Barcelona-Linux-Internals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B7DAD57-87A8-47F1-85F4-1A9692234CBF}"/>
              </a:ext>
            </a:extLst>
          </p:cNvPr>
          <p:cNvSpPr/>
          <p:nvPr/>
        </p:nvSpPr>
        <p:spPr>
          <a:xfrm>
            <a:off x="2392920" y="23512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Descargar: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96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98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2223720" y="1783080"/>
            <a:ext cx="45716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apt update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apt install linux-source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/usr/src/linux-headers-5.3.0-24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/usr/src/linux-source-5.3.0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211480" y="3810600"/>
            <a:ext cx="662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apt-get install build-essential linux-headers-$(uname -r)</a:t>
            </a:r>
            <a:endParaRPr lang="es-E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02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04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780560" y="1433160"/>
            <a:ext cx="5796720" cy="49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/* 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*  hello-1.c - The simplest kernel module.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&lt;linux/module.h&gt;	/* Needed by all modules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&lt;linux/kernel.h&gt;	/* Needed for KERN_INFO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int init_module(void)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printk(KERN_INFO "Hello world 1.\n");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/*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 * A non 0 return means init_module failed; module can't be loaded.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return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void cleanup_module(void)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	printk(KERN_INFO "Goodbye world 1.\n");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07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09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3056040" y="2716920"/>
            <a:ext cx="204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modinfo hello-1.ko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056040" y="2208600"/>
            <a:ext cx="201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Compilar hello-1.c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055680" y="3225240"/>
            <a:ext cx="1967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insmod hello-1.ko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3055680" y="3702240"/>
            <a:ext cx="215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tail /var/log/kern.log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3054960" y="4154040"/>
            <a:ext cx="194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rmmod hello-1.ko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3072960" y="4631040"/>
            <a:ext cx="2159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tail /var/log/kern.log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2237040" y="1488240"/>
            <a:ext cx="284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Ejecución y comprobación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18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20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395360" y="1332000"/>
            <a:ext cx="7647840" cy="398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Similar a printf con niveles de prioridad.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En linux/kern_levels.h podemos ver los niveles de prioridad. 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Si no se especifica se utiliza el nivel por defecto.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Mostrar lowlevel cat /proc/sys/kernel/printk o sysctl kernel.printk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console_loglevel: Nivel de log actual. Todos los mensajes con prioridad mayor serán mostrados en la consola.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default_message_loglevel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minimum_console_loglevel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default_console_loglevel: En el arranque.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Si están corriendo los procesos syslogd y klogd el mensaje será también enviado a /var/log/messages además de /var/log/kern.log.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349800" y="776520"/>
            <a:ext cx="1215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Arial"/>
              </a:rPr>
              <a:t>printk() 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2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2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286000" y="2268360"/>
            <a:ext cx="5579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Sistema virtual de ficheros que el kernel mantiene en memoria ofreciendo una muestra del estado del Sistema. 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815640" y="1224720"/>
            <a:ext cx="107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FFFFFF"/>
                </a:solidFill>
                <a:latin typeface="Arial"/>
              </a:rPr>
              <a:t>/proc 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30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32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992680" y="1838520"/>
            <a:ext cx="3509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echo "3" &gt; /proc/sys/kernel/printk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sysctl -w kernel.printk=3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739160" y="971280"/>
            <a:ext cx="4222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Cambiar el loglevel de manera temporal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739520" y="2650680"/>
            <a:ext cx="4235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Cambiar el loglevel de manera definitiva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335680" y="3111120"/>
            <a:ext cx="409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Modificando el fichero /etc/default/grub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2450520" y="1440360"/>
            <a:ext cx="468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Modificando el fichero /proc/sys/kernel/printk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675080" y="3513240"/>
            <a:ext cx="716400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GRUB_DEFAULT=0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GRUB_TIMEOUT_STYLE=hidden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GRUB_TIMEOUT=0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GRUB_DISTRIBUTOR=`lsb_release -i -s 2&gt; /dev/null || echo Debian`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GRUB_CMDLINE_LINUX_DEFAULT="maybe-ubiquity"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</a:rPr>
              <a:t>GRUB_CMDLINE_LINUX="loglevel=3"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693800" y="5223240"/>
            <a:ext cx="313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Hacer los cambios definitivos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2392920" y="6271560"/>
            <a:ext cx="239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Debian </a:t>
            </a:r>
            <a:r>
              <a:rPr lang="es-ES" sz="1800" b="0" strike="noStrike" spc="-1">
                <a:solidFill>
                  <a:srgbClr val="FFFFFF"/>
                </a:solidFill>
                <a:latin typeface="Wingdings"/>
              </a:rPr>
              <a:t></a:t>
            </a: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 update-grub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343960" y="5926680"/>
            <a:ext cx="162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grub-mkconfig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2355840" y="5616000"/>
            <a:ext cx="387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Arial"/>
              </a:rPr>
              <a:t>grub-mkconfig -o /boot/grub/grub.cfg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14200" y="73080"/>
            <a:ext cx="89294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b="0" strike="noStrike" spc="-1">
                <a:solidFill>
                  <a:srgbClr val="FFFFFF"/>
                </a:solidFill>
                <a:latin typeface="Arial"/>
              </a:rPr>
              <a:t>LKM</a:t>
            </a:r>
          </a:p>
        </p:txBody>
      </p:sp>
      <p:sp>
        <p:nvSpPr>
          <p:cNvPr id="144" name="CustomShape 2"/>
          <p:cNvSpPr/>
          <p:nvPr/>
        </p:nvSpPr>
        <p:spPr>
          <a:xfrm rot="10800000">
            <a:off x="305280" y="651240"/>
            <a:ext cx="999720" cy="541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83137"/>
                </a:srgbClr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Picture 5" descr="Linking Project tasks"/>
          <p:cNvPicPr/>
          <p:nvPr/>
        </p:nvPicPr>
        <p:blipFill>
          <a:blip r:embed="rId3"/>
          <a:stretch/>
        </p:blipFill>
        <p:spPr>
          <a:xfrm>
            <a:off x="349200" y="1158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46" name="Picture 2"/>
          <p:cNvPicPr/>
          <p:nvPr/>
        </p:nvPicPr>
        <p:blipFill>
          <a:blip r:embed="rId4"/>
          <a:stretch/>
        </p:blipFill>
        <p:spPr>
          <a:xfrm>
            <a:off x="6983640" y="268200"/>
            <a:ext cx="1929600" cy="11534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1483920" y="1540080"/>
            <a:ext cx="7659720" cy="456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/*  hello-2.c - Demonstrating the module_init() and module_exit() macros.  This is the */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&lt;linux/module.h&gt;   // Needed by all modules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&lt;linux/kernel.h&gt;   // Needed for KERN_ALERT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#include &lt;linux/init.h&gt;     // Needed for the macros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int hello_2_init(void)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"Hello, world 2\n");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return 0;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static void hello_2_exit(void)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   printk(KERN_ALERT "Goodbye, world 2\n");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module_init(hello_2_init);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module_exit(hello_2_exit);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</a:rPr>
              <a:t>MODULE_LICENSE("GPL");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p15="http://schemas.microsoft.com/office/powerpoint/2012/main">
      <p:transition spd="med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1682</Words>
  <Application>Microsoft Office PowerPoint</Application>
  <PresentationFormat>Presentación en pantalla (4:3)</PresentationFormat>
  <Paragraphs>240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Collaborative Filtering by Trust</dc:title>
  <dc:subject/>
  <dc:creator>Rafa</dc:creator>
  <dc:description/>
  <cp:lastModifiedBy>conochobasta</cp:lastModifiedBy>
  <cp:revision>244</cp:revision>
  <cp:lastPrinted>2019-10-30T16:49:51Z</cp:lastPrinted>
  <dcterms:created xsi:type="dcterms:W3CDTF">2019-10-16T09:43:53Z</dcterms:created>
  <dcterms:modified xsi:type="dcterms:W3CDTF">2019-12-12T03:15:33Z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TC102632549990</vt:lpwstr>
  </property>
</Properties>
</file>