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0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6056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256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65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5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882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130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045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4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449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456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0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40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8C4B-C460-4FA8-B811-C6A787B40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601864"/>
            <a:ext cx="8791575" cy="2387600"/>
          </a:xfrm>
        </p:spPr>
        <p:txBody>
          <a:bodyPr/>
          <a:lstStyle/>
          <a:p>
            <a:r>
              <a:rPr lang="en-IE" dirty="0"/>
              <a:t>CS3014: Sparse Parallel Multichannel Multikernel convolution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070D8-3497-4889-8E47-590EABBA2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70022"/>
            <a:ext cx="8791575" cy="1655762"/>
          </a:xfrm>
        </p:spPr>
        <p:txBody>
          <a:bodyPr/>
          <a:lstStyle/>
          <a:p>
            <a:r>
              <a:rPr lang="en-IE" dirty="0"/>
              <a:t>Conor McCauley, Sean Roche</a:t>
            </a:r>
          </a:p>
        </p:txBody>
      </p:sp>
    </p:spTree>
    <p:extLst>
      <p:ext uri="{BB962C8B-B14F-4D97-AF65-F5344CB8AC3E}">
        <p14:creationId xmlns:p14="http://schemas.microsoft.com/office/powerpoint/2010/main" val="215329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A3F0-B8D5-4399-8974-1E0213AF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Reducing Repeated Memory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DAF8-D1AE-4356-951F-848569C51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sz="2800" dirty="0"/>
              <a:t>Our first optimisation was to remove the repeated memory accesses to the 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</a:rPr>
              <a:t>kernels</a:t>
            </a:r>
            <a:r>
              <a:rPr lang="en-IE" sz="2800" dirty="0"/>
              <a:t> matrix and the 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</a:rPr>
              <a:t>image</a:t>
            </a:r>
            <a:r>
              <a:rPr lang="en-IE" sz="2800" dirty="0"/>
              <a:t> matrix.</a:t>
            </a:r>
          </a:p>
          <a:p>
            <a:pPr marL="0" indent="0">
              <a:buNone/>
            </a:pPr>
            <a:r>
              <a:rPr lang="en-IE" sz="2800" dirty="0"/>
              <a:t>We then removed the repeated accesses to 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</a:rPr>
              <a:t>output</a:t>
            </a:r>
            <a:r>
              <a:rPr lang="en-IE" sz="2800" dirty="0"/>
              <a:t> for each element in the 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</a:rPr>
              <a:t>kernel_starts</a:t>
            </a:r>
            <a:r>
              <a:rPr lang="en-IE" sz="2800" dirty="0"/>
              <a:t> interval and replaced them with a local 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</a:rPr>
              <a:t>sum</a:t>
            </a:r>
            <a:r>
              <a:rPr lang="en-IE" sz="2800" dirty="0"/>
              <a:t> variable. The appropriate 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</a:rPr>
              <a:t>output</a:t>
            </a:r>
            <a:r>
              <a:rPr lang="en-IE" sz="2800" dirty="0"/>
              <a:t> value was incremented by the 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</a:rPr>
              <a:t>sum</a:t>
            </a:r>
            <a:r>
              <a:rPr lang="en-IE" sz="2800" dirty="0"/>
              <a:t> after the loop had been exited.</a:t>
            </a:r>
          </a:p>
          <a:p>
            <a:pPr marL="0" indent="0">
              <a:buNone/>
            </a:pPr>
            <a:r>
              <a:rPr lang="en-IE" sz="2800" dirty="0"/>
              <a:t>We also removed the initial </a:t>
            </a:r>
            <a:r>
              <a:rPr lang="en-IE" sz="2800" i="1" dirty="0"/>
              <a:t>‘zeroing’</a:t>
            </a:r>
            <a:r>
              <a:rPr lang="en-IE" sz="2800" dirty="0"/>
              <a:t> loops as the 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</a:rPr>
              <a:t>output</a:t>
            </a:r>
            <a:r>
              <a:rPr lang="en-IE" sz="2800" dirty="0"/>
              <a:t> matrix was already filled with zeroes.</a:t>
            </a:r>
          </a:p>
        </p:txBody>
      </p:sp>
    </p:spTree>
    <p:extLst>
      <p:ext uri="{BB962C8B-B14F-4D97-AF65-F5344CB8AC3E}">
        <p14:creationId xmlns:p14="http://schemas.microsoft.com/office/powerpoint/2010/main" val="190410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A3F0-B8D5-4399-8974-1E0213AF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OpenMP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DAF8-D1AE-4356-951F-848569C5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2800" dirty="0"/>
              <a:t>We then configured </a:t>
            </a:r>
            <a:r>
              <a:rPr lang="en-IE" sz="2800" i="1" dirty="0"/>
              <a:t>OpenMP</a:t>
            </a:r>
            <a:r>
              <a:rPr lang="en-IE" sz="2800" dirty="0"/>
              <a:t> with a 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</a:rPr>
              <a:t>#pragma</a:t>
            </a:r>
            <a:r>
              <a:rPr lang="en-IE" sz="2800" dirty="0"/>
              <a:t> declaration which allowed us to parallelise the bulk of our code.</a:t>
            </a:r>
          </a:p>
          <a:p>
            <a:pPr marL="0" indent="0">
              <a:buNone/>
            </a:pPr>
            <a:r>
              <a:rPr lang="en-IE" sz="2800" dirty="0"/>
              <a:t>We used 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</a:rPr>
              <a:t>collapse(3)</a:t>
            </a:r>
            <a:r>
              <a:rPr lang="en-IE" sz="2800" dirty="0"/>
              <a:t> to multithread the image width and height loops as well as the first kernel loop.</a:t>
            </a:r>
          </a:p>
          <a:p>
            <a:pPr marL="0" indent="0">
              <a:buNone/>
            </a:pPr>
            <a:r>
              <a:rPr lang="en-IE" sz="2800" dirty="0"/>
              <a:t>We added an </a:t>
            </a:r>
            <a:r>
              <a:rPr lang="en-IE" sz="2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IE" sz="2800" dirty="0"/>
              <a:t> condition to the declaration to ensure we only parallelised the code if the number of kernels was greater than or equal to </a:t>
            </a:r>
            <a:r>
              <a:rPr lang="en-IE" sz="2600" dirty="0">
                <a:solidFill>
                  <a:schemeClr val="accent1"/>
                </a:solidFill>
                <a:latin typeface="Consolas" panose="020B0609020204030204" pitchFamily="49" charset="0"/>
              </a:rPr>
              <a:t>64</a:t>
            </a:r>
            <a:r>
              <a:rPr lang="en-IE" sz="2800" dirty="0"/>
              <a:t> – we chose this number through trial-and-error.</a:t>
            </a:r>
          </a:p>
        </p:txBody>
      </p:sp>
    </p:spTree>
    <p:extLst>
      <p:ext uri="{BB962C8B-B14F-4D97-AF65-F5344CB8AC3E}">
        <p14:creationId xmlns:p14="http://schemas.microsoft.com/office/powerpoint/2010/main" val="173464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A3F0-B8D5-4399-8974-1E0213AF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Timings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07B813-A1DD-4F48-94C4-CE1E97E53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774947"/>
              </p:ext>
            </p:extLst>
          </p:nvPr>
        </p:nvGraphicFramePr>
        <p:xfrm>
          <a:off x="1141413" y="2249488"/>
          <a:ext cx="9906000" cy="2164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29838">
                  <a:extLst>
                    <a:ext uri="{9D8B030D-6E8A-4147-A177-3AD203B41FA5}">
                      <a16:colId xmlns:a16="http://schemas.microsoft.com/office/drawing/2014/main" val="150990868"/>
                    </a:ext>
                  </a:extLst>
                </a:gridCol>
                <a:gridCol w="4076162">
                  <a:extLst>
                    <a:ext uri="{9D8B030D-6E8A-4147-A177-3AD203B41FA5}">
                      <a16:colId xmlns:a16="http://schemas.microsoft.com/office/drawing/2014/main" val="100773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Input</a:t>
                      </a:r>
                      <a:endParaRPr lang="en-I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Average Execution Time</a:t>
                      </a:r>
                      <a:endParaRPr lang="en-I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32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Consolas" panose="020B0609020204030204" pitchFamily="49" charset="0"/>
                        </a:rPr>
                        <a:t>16 16 1 32 32 100</a:t>
                      </a:r>
                      <a:endParaRPr lang="en-IE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Consolas" panose="020B0609020204030204" pitchFamily="49" charset="0"/>
                        </a:rPr>
                        <a:t>199 </a:t>
                      </a:r>
                      <a:r>
                        <a:rPr lang="en-IE" sz="2200" dirty="0">
                          <a:latin typeface="Consolas" panose="020B0609020204030204" pitchFamily="49" charset="0"/>
                        </a:rPr>
                        <a:t>µs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99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>
                          <a:latin typeface="Consolas" panose="020B0609020204030204" pitchFamily="49" charset="0"/>
                        </a:rPr>
                        <a:t>64 64 3 256 256 100</a:t>
                      </a:r>
                      <a:endParaRPr lang="en-IE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Consolas" panose="020B0609020204030204" pitchFamily="49" charset="0"/>
                        </a:rPr>
                        <a:t>124 </a:t>
                      </a:r>
                      <a:r>
                        <a:rPr lang="en-IE" sz="2200" dirty="0">
                          <a:latin typeface="Consolas" panose="020B0609020204030204" pitchFamily="49" charset="0"/>
                        </a:rPr>
                        <a:t>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40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>
                          <a:latin typeface="Consolas" panose="020B0609020204030204" pitchFamily="49" charset="0"/>
                        </a:rPr>
                        <a:t>128 128 3 256 256 100</a:t>
                      </a:r>
                      <a:endParaRPr lang="en-IE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Consolas" panose="020B0609020204030204" pitchFamily="49" charset="0"/>
                        </a:rPr>
                        <a:t>314 </a:t>
                      </a:r>
                      <a:r>
                        <a:rPr lang="en-IE" sz="2200" dirty="0">
                          <a:latin typeface="Consolas" panose="020B0609020204030204" pitchFamily="49" charset="0"/>
                        </a:rPr>
                        <a:t>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08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>
                          <a:latin typeface="Consolas" panose="020B0609020204030204" pitchFamily="49" charset="0"/>
                        </a:rPr>
                        <a:t>256 256 3 256 256 100</a:t>
                      </a:r>
                      <a:endParaRPr lang="en-IE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Consolas" panose="020B0609020204030204" pitchFamily="49" charset="0"/>
                        </a:rPr>
                        <a:t>5.01 </a:t>
                      </a:r>
                      <a:r>
                        <a:rPr lang="en-IE" sz="220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25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1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176</TotalTime>
  <Words>212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Tw Cen MT</vt:lpstr>
      <vt:lpstr>Circuit</vt:lpstr>
      <vt:lpstr>CS3014: Sparse Parallel Multichannel Multikernel convolution</vt:lpstr>
      <vt:lpstr>Reducing Repeated Memory Accesses</vt:lpstr>
      <vt:lpstr>Implementing OpenMP</vt:lpstr>
      <vt:lpstr>Timings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Conor McCauley</dc:creator>
  <cp:lastModifiedBy>Conor McCauley</cp:lastModifiedBy>
  <cp:revision>24</cp:revision>
  <dcterms:created xsi:type="dcterms:W3CDTF">2020-04-06T12:34:34Z</dcterms:created>
  <dcterms:modified xsi:type="dcterms:W3CDTF">2020-04-06T15:45:06Z</dcterms:modified>
</cp:coreProperties>
</file>