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8" r:id="rId4"/>
    <p:sldId id="265" r:id="rId5"/>
    <p:sldId id="267" r:id="rId6"/>
    <p:sldId id="269" r:id="rId7"/>
    <p:sldId id="257" r:id="rId8"/>
    <p:sldId id="273" r:id="rId9"/>
    <p:sldId id="274" r:id="rId10"/>
    <p:sldId id="275" r:id="rId11"/>
    <p:sldId id="276" r:id="rId12"/>
    <p:sldId id="277" r:id="rId13"/>
    <p:sldId id="264" r:id="rId14"/>
    <p:sldId id="258" r:id="rId15"/>
    <p:sldId id="261" r:id="rId16"/>
    <p:sldId id="262" r:id="rId17"/>
    <p:sldId id="263" r:id="rId18"/>
    <p:sldId id="266" r:id="rId19"/>
    <p:sldId id="272"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p:cViewPr varScale="1">
        <p:scale>
          <a:sx n="114" d="100"/>
          <a:sy n="114"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712A-E790-401B-92DE-1F377B2F0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A56BBCC-BA60-44CB-BA51-001263C3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C19AFD-858A-4938-8E7B-B4EDA1F37F78}"/>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48358289-5AF5-475F-9A1A-C6B92C99B7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F883C5-4DCC-43D5-8B46-CA9E382F698C}"/>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118533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8FC9-6AC4-441C-9213-9BE6AA2667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147461-61B4-4BE6-A9BB-E3ABB25D8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DFD9BE-165B-4A3E-82C4-124E1E3BF63F}"/>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DAF073B0-D6A9-41C5-A2DF-BDD1BB9468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A800BF-8893-4963-A16F-0C434AEA9FC0}"/>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402477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CA1AA-7B0F-4391-B2D5-45A7F3B34F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D87C58-1608-47D3-906F-4FE1FAE0F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31E5EF-D688-47E3-A493-25E2B8E64755}"/>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F36EA692-D9AD-4FF3-883F-31DF57E4A8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FB9BE7-97E4-4E8A-96C1-8FB5DB4A33A6}"/>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210775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C043-838F-4222-9AF8-FFB9255CD1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631727-5061-460E-A91D-D4F291C2C3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F645-65CB-408E-A6F2-B10DC128FD72}"/>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353406A1-2DF0-4F79-9EAE-ACCB194B20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DBB3F2-873C-470D-ACC6-FBE3B24FED63}"/>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101645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7C4E-9238-4CED-A353-8F4453A0FB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B5EE9C-BEE0-4905-9EF4-183EFE45C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C125C-716D-4D4C-B8D0-33B4382A47F3}"/>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8D65A44F-682D-4E43-96BD-2652A090FA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908F2E-B425-4AC5-ACCD-DBD6DFEBB853}"/>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111955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7194-2077-4AB3-8767-7F16312503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F9A13F-3451-41C2-837F-62C8B0DB67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D1975B-5887-4854-B76E-387B25937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0288A9-833D-4611-970B-4D459FFB1213}"/>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6" name="Footer Placeholder 5">
            <a:extLst>
              <a:ext uri="{FF2B5EF4-FFF2-40B4-BE49-F238E27FC236}">
                <a16:creationId xmlns:a16="http://schemas.microsoft.com/office/drawing/2014/main" id="{276E81AF-C329-4E1E-A2CE-400788502A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3A7166-B46B-477B-9D21-D7637E392CA3}"/>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115248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29D2-6E78-4191-8B80-1AB2CCD9551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17EDAF-A68B-4E42-BF7D-35889B82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0CDC2-C36A-4428-A76F-FF4E0CA7E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E94113-A819-48A6-80CF-119064B42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281D7-3A5C-48E1-9A38-D572B1196B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B17B70-DD30-45AD-A46F-86EE45B26FC4}"/>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8" name="Footer Placeholder 7">
            <a:extLst>
              <a:ext uri="{FF2B5EF4-FFF2-40B4-BE49-F238E27FC236}">
                <a16:creationId xmlns:a16="http://schemas.microsoft.com/office/drawing/2014/main" id="{D314933D-006C-4DFC-8AAD-B30C3D34C2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0A75FB-F035-4B56-8A8B-514E6A3A09E7}"/>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353589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C9B0-1F07-4951-A609-938CA1080D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AFA12A-7F56-48B6-BADD-B420E0A716A3}"/>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4" name="Footer Placeholder 3">
            <a:extLst>
              <a:ext uri="{FF2B5EF4-FFF2-40B4-BE49-F238E27FC236}">
                <a16:creationId xmlns:a16="http://schemas.microsoft.com/office/drawing/2014/main" id="{66261456-29E1-403E-994C-479A6875F5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725C18A-477A-4C28-9AAC-ADE6B9253E9D}"/>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24349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BD8EB-8AD7-4D95-8B3A-0953A55CFEB6}"/>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3" name="Footer Placeholder 2">
            <a:extLst>
              <a:ext uri="{FF2B5EF4-FFF2-40B4-BE49-F238E27FC236}">
                <a16:creationId xmlns:a16="http://schemas.microsoft.com/office/drawing/2014/main" id="{B8A02B3E-8764-487D-8328-04FC54F490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660A4D-FBBB-4F19-82D9-187B44D767DB}"/>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353359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1B5A-5181-45A8-9093-BFB9131AF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672873-DDB0-41DC-B7B6-774F5990E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6F2F30-5240-4EEF-868E-DF3EA13C9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2FF14-2867-4BB9-8ECD-95015977B7DD}"/>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6" name="Footer Placeholder 5">
            <a:extLst>
              <a:ext uri="{FF2B5EF4-FFF2-40B4-BE49-F238E27FC236}">
                <a16:creationId xmlns:a16="http://schemas.microsoft.com/office/drawing/2014/main" id="{20491CA5-8732-44BA-B90A-B56EC464E5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206028-8A1A-4EEB-B398-16909B568610}"/>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427293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6CD9-0B09-431B-ADA6-E244A8CFC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792AEC-D289-4729-BD8A-BDCD75A09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98AD17-A89D-4AD6-9D69-7D4CFBA97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AA564-1935-4B13-AB60-66C0462945B8}"/>
              </a:ext>
            </a:extLst>
          </p:cNvPr>
          <p:cNvSpPr>
            <a:spLocks noGrp="1"/>
          </p:cNvSpPr>
          <p:nvPr>
            <p:ph type="dt" sz="half" idx="10"/>
          </p:nvPr>
        </p:nvSpPr>
        <p:spPr/>
        <p:txBody>
          <a:bodyPr/>
          <a:lstStyle/>
          <a:p>
            <a:fld id="{1A276472-94B7-4EE8-87BF-89B4CBBBB736}" type="datetimeFigureOut">
              <a:rPr lang="en-GB" smtClean="0"/>
              <a:t>16/01/2021</a:t>
            </a:fld>
            <a:endParaRPr lang="en-GB"/>
          </a:p>
        </p:txBody>
      </p:sp>
      <p:sp>
        <p:nvSpPr>
          <p:cNvPr id="6" name="Footer Placeholder 5">
            <a:extLst>
              <a:ext uri="{FF2B5EF4-FFF2-40B4-BE49-F238E27FC236}">
                <a16:creationId xmlns:a16="http://schemas.microsoft.com/office/drawing/2014/main" id="{746A87BE-FC60-4DDA-B0C5-7FBD56F6C2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5887EB-DB47-4BB7-B8C5-1665A086BD89}"/>
              </a:ext>
            </a:extLst>
          </p:cNvPr>
          <p:cNvSpPr>
            <a:spLocks noGrp="1"/>
          </p:cNvSpPr>
          <p:nvPr>
            <p:ph type="sldNum" sz="quarter" idx="12"/>
          </p:nvPr>
        </p:nvSpPr>
        <p:spPr/>
        <p:txBody>
          <a:bodyPr/>
          <a:lstStyle/>
          <a:p>
            <a:fld id="{674E4654-050A-4AE3-8583-2BAD76987F86}" type="slidenum">
              <a:rPr lang="en-GB" smtClean="0"/>
              <a:t>‹#›</a:t>
            </a:fld>
            <a:endParaRPr lang="en-GB"/>
          </a:p>
        </p:txBody>
      </p:sp>
    </p:spTree>
    <p:extLst>
      <p:ext uri="{BB962C8B-B14F-4D97-AF65-F5344CB8AC3E}">
        <p14:creationId xmlns:p14="http://schemas.microsoft.com/office/powerpoint/2010/main" val="313520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F9796-974A-454E-8C4E-1AA8DB587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A9D63E-08E1-457D-A9F4-52CEB42D4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FBD712-C5D2-4D35-8607-EF5A8AF85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76472-94B7-4EE8-87BF-89B4CBBBB736}" type="datetimeFigureOut">
              <a:rPr lang="en-GB" smtClean="0"/>
              <a:t>16/01/2021</a:t>
            </a:fld>
            <a:endParaRPr lang="en-GB"/>
          </a:p>
        </p:txBody>
      </p:sp>
      <p:sp>
        <p:nvSpPr>
          <p:cNvPr id="5" name="Footer Placeholder 4">
            <a:extLst>
              <a:ext uri="{FF2B5EF4-FFF2-40B4-BE49-F238E27FC236}">
                <a16:creationId xmlns:a16="http://schemas.microsoft.com/office/drawing/2014/main" id="{5B2F45C4-F434-47B6-AF90-21C2CE4D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C5B754-28C1-4163-8F0F-CD35C65CA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E4654-050A-4AE3-8583-2BAD76987F86}" type="slidenum">
              <a:rPr lang="en-GB" smtClean="0"/>
              <a:t>‹#›</a:t>
            </a:fld>
            <a:endParaRPr lang="en-GB"/>
          </a:p>
        </p:txBody>
      </p:sp>
    </p:spTree>
    <p:extLst>
      <p:ext uri="{BB962C8B-B14F-4D97-AF65-F5344CB8AC3E}">
        <p14:creationId xmlns:p14="http://schemas.microsoft.com/office/powerpoint/2010/main" val="122214406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2533-995F-47B3-BC8E-2AB61EDA76D4}"/>
              </a:ext>
            </a:extLst>
          </p:cNvPr>
          <p:cNvSpPr>
            <a:spLocks noGrp="1"/>
          </p:cNvSpPr>
          <p:nvPr>
            <p:ph type="ctrTitle"/>
          </p:nvPr>
        </p:nvSpPr>
        <p:spPr/>
        <p:txBody>
          <a:bodyPr/>
          <a:lstStyle/>
          <a:p>
            <a:r>
              <a:rPr lang="en-GB" dirty="0"/>
              <a:t>Programming III</a:t>
            </a:r>
          </a:p>
        </p:txBody>
      </p:sp>
      <p:sp>
        <p:nvSpPr>
          <p:cNvPr id="3" name="Subtitle 2">
            <a:extLst>
              <a:ext uri="{FF2B5EF4-FFF2-40B4-BE49-F238E27FC236}">
                <a16:creationId xmlns:a16="http://schemas.microsoft.com/office/drawing/2014/main" id="{8CC4CBD2-E3D8-4C70-ABE0-3AC4349D6AE8}"/>
              </a:ext>
            </a:extLst>
          </p:cNvPr>
          <p:cNvSpPr>
            <a:spLocks noGrp="1"/>
          </p:cNvSpPr>
          <p:nvPr>
            <p:ph type="subTitle" idx="1"/>
          </p:nvPr>
        </p:nvSpPr>
        <p:spPr/>
        <p:txBody>
          <a:bodyPr/>
          <a:lstStyle/>
          <a:p>
            <a:r>
              <a:rPr lang="en-GB" dirty="0"/>
              <a:t>Limitless Tyres Project</a:t>
            </a:r>
          </a:p>
        </p:txBody>
      </p:sp>
    </p:spTree>
    <p:extLst>
      <p:ext uri="{BB962C8B-B14F-4D97-AF65-F5344CB8AC3E}">
        <p14:creationId xmlns:p14="http://schemas.microsoft.com/office/powerpoint/2010/main" val="338299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dirty="0"/>
              <a:t>The system makes use of presence checks to ensure that data has been entered.</a:t>
            </a:r>
          </a:p>
          <a:p>
            <a:pPr marL="0" indent="0">
              <a:buNone/>
            </a:pPr>
            <a:endParaRPr lang="en-GB" sz="2400" dirty="0"/>
          </a:p>
          <a:p>
            <a:pPr marL="0" indent="0">
              <a:buNone/>
            </a:pPr>
            <a:r>
              <a:rPr lang="en-GB" sz="2400" dirty="0"/>
              <a:t>E.g. The tyre form shown to the right.</a:t>
            </a:r>
          </a:p>
        </p:txBody>
      </p:sp>
      <p:pic>
        <p:nvPicPr>
          <p:cNvPr id="5" name="Picture 4">
            <a:extLst>
              <a:ext uri="{FF2B5EF4-FFF2-40B4-BE49-F238E27FC236}">
                <a16:creationId xmlns:a16="http://schemas.microsoft.com/office/drawing/2014/main" id="{8A0A8EF6-1279-4DA1-8E0A-3498E33C9975}"/>
              </a:ext>
            </a:extLst>
          </p:cNvPr>
          <p:cNvPicPr>
            <a:picLocks noChangeAspect="1"/>
          </p:cNvPicPr>
          <p:nvPr/>
        </p:nvPicPr>
        <p:blipFill>
          <a:blip r:embed="rId2"/>
          <a:stretch>
            <a:fillRect/>
          </a:stretch>
        </p:blipFill>
        <p:spPr>
          <a:xfrm>
            <a:off x="6411927" y="1911067"/>
            <a:ext cx="5564173" cy="4599095"/>
          </a:xfrm>
          <a:prstGeom prst="rect">
            <a:avLst/>
          </a:prstGeom>
        </p:spPr>
      </p:pic>
    </p:spTree>
    <p:extLst>
      <p:ext uri="{BB962C8B-B14F-4D97-AF65-F5344CB8AC3E}">
        <p14:creationId xmlns:p14="http://schemas.microsoft.com/office/powerpoint/2010/main" val="263196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dirty="0"/>
              <a:t>The user is guided through the process of adding an order to the system, which includes selecting a customer, then a tyre type, then a tyre, and then being asked to enter a quantity, making the system more user friendly.</a:t>
            </a:r>
          </a:p>
        </p:txBody>
      </p:sp>
      <p:pic>
        <p:nvPicPr>
          <p:cNvPr id="5" name="Picture 4">
            <a:extLst>
              <a:ext uri="{FF2B5EF4-FFF2-40B4-BE49-F238E27FC236}">
                <a16:creationId xmlns:a16="http://schemas.microsoft.com/office/drawing/2014/main" id="{2315A24E-EE8F-4F2A-B6CF-E8B02E3C8C71}"/>
              </a:ext>
            </a:extLst>
          </p:cNvPr>
          <p:cNvPicPr>
            <a:picLocks noChangeAspect="1"/>
          </p:cNvPicPr>
          <p:nvPr/>
        </p:nvPicPr>
        <p:blipFill>
          <a:blip r:embed="rId2"/>
          <a:stretch>
            <a:fillRect/>
          </a:stretch>
        </p:blipFill>
        <p:spPr>
          <a:xfrm>
            <a:off x="5885607" y="1394281"/>
            <a:ext cx="6306393" cy="5247819"/>
          </a:xfrm>
          <a:prstGeom prst="rect">
            <a:avLst/>
          </a:prstGeom>
        </p:spPr>
      </p:pic>
    </p:spTree>
    <p:extLst>
      <p:ext uri="{BB962C8B-B14F-4D97-AF65-F5344CB8AC3E}">
        <p14:creationId xmlns:p14="http://schemas.microsoft.com/office/powerpoint/2010/main" val="395523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dirty="0"/>
              <a:t>The navigational menu is simple to understand and use, and provides feedback to the user by underlining the button on the navigational menu that the user’s cursor is currently hovering over.</a:t>
            </a:r>
          </a:p>
        </p:txBody>
      </p:sp>
      <p:pic>
        <p:nvPicPr>
          <p:cNvPr id="5" name="Picture 4">
            <a:extLst>
              <a:ext uri="{FF2B5EF4-FFF2-40B4-BE49-F238E27FC236}">
                <a16:creationId xmlns:a16="http://schemas.microsoft.com/office/drawing/2014/main" id="{4B0C94DF-10A7-44AD-9DAB-9D92596B099C}"/>
              </a:ext>
            </a:extLst>
          </p:cNvPr>
          <p:cNvPicPr>
            <a:picLocks noChangeAspect="1"/>
          </p:cNvPicPr>
          <p:nvPr/>
        </p:nvPicPr>
        <p:blipFill rotWithShape="1">
          <a:blip r:embed="rId2"/>
          <a:srcRect l="28280" t="15901" r="28448" b="76392"/>
          <a:stretch/>
        </p:blipFill>
        <p:spPr>
          <a:xfrm>
            <a:off x="5885607" y="576285"/>
            <a:ext cx="6306393" cy="631729"/>
          </a:xfrm>
          <a:prstGeom prst="rect">
            <a:avLst/>
          </a:prstGeom>
        </p:spPr>
      </p:pic>
    </p:spTree>
    <p:extLst>
      <p:ext uri="{BB962C8B-B14F-4D97-AF65-F5344CB8AC3E}">
        <p14:creationId xmlns:p14="http://schemas.microsoft.com/office/powerpoint/2010/main" val="405114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6ED4-9A17-4016-9A13-6EF2DED31313}"/>
              </a:ext>
            </a:extLst>
          </p:cNvPr>
          <p:cNvSpPr>
            <a:spLocks noGrp="1"/>
          </p:cNvSpPr>
          <p:nvPr>
            <p:ph type="title"/>
          </p:nvPr>
        </p:nvSpPr>
        <p:spPr>
          <a:xfrm>
            <a:off x="0" y="1"/>
            <a:ext cx="12192000" cy="6858000"/>
          </a:xfrm>
        </p:spPr>
        <p:txBody>
          <a:bodyPr>
            <a:normAutofit/>
          </a:bodyPr>
          <a:lstStyle/>
          <a:p>
            <a:pPr algn="ctr"/>
            <a:r>
              <a:rPr lang="en-GB" sz="4000" b="1" dirty="0"/>
              <a:t>Weaknesses and Improvements</a:t>
            </a:r>
          </a:p>
        </p:txBody>
      </p:sp>
    </p:spTree>
    <p:extLst>
      <p:ext uri="{BB962C8B-B14F-4D97-AF65-F5344CB8AC3E}">
        <p14:creationId xmlns:p14="http://schemas.microsoft.com/office/powerpoint/2010/main" val="38792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b="1" dirty="0"/>
              <a:t>Weakness</a:t>
            </a:r>
          </a:p>
          <a:p>
            <a:pPr marL="0" indent="0">
              <a:buNone/>
            </a:pPr>
            <a:r>
              <a:rPr lang="en-GB" sz="2400" dirty="0"/>
              <a:t>The home menu is basic.</a:t>
            </a:r>
          </a:p>
          <a:p>
            <a:pPr marL="0" indent="0">
              <a:buNone/>
            </a:pPr>
            <a:endParaRPr lang="en-GB" sz="2400" dirty="0"/>
          </a:p>
          <a:p>
            <a:pPr marL="0" indent="0">
              <a:buNone/>
            </a:pPr>
            <a:r>
              <a:rPr lang="en-GB" sz="2400" b="1" dirty="0"/>
              <a:t>Improvement</a:t>
            </a:r>
          </a:p>
          <a:p>
            <a:pPr marL="0" indent="0">
              <a:buNone/>
            </a:pPr>
            <a:r>
              <a:rPr lang="en-GB" sz="2400" dirty="0"/>
              <a:t>Replace the single image with a slideshow of images to make the system more dynamic.</a:t>
            </a:r>
          </a:p>
        </p:txBody>
      </p:sp>
      <p:pic>
        <p:nvPicPr>
          <p:cNvPr id="8" name="Picture 7">
            <a:extLst>
              <a:ext uri="{FF2B5EF4-FFF2-40B4-BE49-F238E27FC236}">
                <a16:creationId xmlns:a16="http://schemas.microsoft.com/office/drawing/2014/main" id="{1A8C00DC-161A-4A30-8DD7-0A8AD25E9605}"/>
              </a:ext>
            </a:extLst>
          </p:cNvPr>
          <p:cNvPicPr>
            <a:picLocks noChangeAspect="1"/>
          </p:cNvPicPr>
          <p:nvPr/>
        </p:nvPicPr>
        <p:blipFill rotWithShape="1">
          <a:blip r:embed="rId2"/>
          <a:srcRect l="28542" t="15956" r="28229" b="19999"/>
          <a:stretch/>
        </p:blipFill>
        <p:spPr>
          <a:xfrm>
            <a:off x="6035235" y="1511300"/>
            <a:ext cx="6156765" cy="5130800"/>
          </a:xfrm>
          <a:prstGeom prst="rect">
            <a:avLst/>
          </a:prstGeom>
        </p:spPr>
      </p:pic>
    </p:spTree>
    <p:extLst>
      <p:ext uri="{BB962C8B-B14F-4D97-AF65-F5344CB8AC3E}">
        <p14:creationId xmlns:p14="http://schemas.microsoft.com/office/powerpoint/2010/main" val="3229701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b="1" dirty="0"/>
              <a:t>Weakness</a:t>
            </a:r>
          </a:p>
          <a:p>
            <a:pPr marL="0" indent="0">
              <a:buNone/>
            </a:pPr>
            <a:r>
              <a:rPr lang="en-GB" sz="2400" dirty="0"/>
              <a:t>There is a navigational menu, showing the different forms that the user can access but there is no indication as to which of these that the user is currently accessing.</a:t>
            </a:r>
          </a:p>
          <a:p>
            <a:pPr marL="0" indent="0">
              <a:buNone/>
            </a:pPr>
            <a:endParaRPr lang="en-GB" sz="2400" dirty="0"/>
          </a:p>
          <a:p>
            <a:pPr marL="0" indent="0">
              <a:buNone/>
            </a:pPr>
            <a:r>
              <a:rPr lang="en-GB" sz="2400" b="1" dirty="0"/>
              <a:t>Improvement</a:t>
            </a:r>
          </a:p>
          <a:p>
            <a:pPr marL="0" indent="0">
              <a:buNone/>
            </a:pPr>
            <a:r>
              <a:rPr lang="en-GB" sz="2400" dirty="0"/>
              <a:t>Make it so that for example, if the user was on the tyre form, the tyre navigational button would be a different colour to indicate this.</a:t>
            </a:r>
          </a:p>
        </p:txBody>
      </p:sp>
      <p:pic>
        <p:nvPicPr>
          <p:cNvPr id="6" name="Picture 5">
            <a:extLst>
              <a:ext uri="{FF2B5EF4-FFF2-40B4-BE49-F238E27FC236}">
                <a16:creationId xmlns:a16="http://schemas.microsoft.com/office/drawing/2014/main" id="{3127485C-6E3E-43B0-83E3-4F05B57C5886}"/>
              </a:ext>
            </a:extLst>
          </p:cNvPr>
          <p:cNvPicPr>
            <a:picLocks noChangeAspect="1"/>
          </p:cNvPicPr>
          <p:nvPr/>
        </p:nvPicPr>
        <p:blipFill rotWithShape="1">
          <a:blip r:embed="rId2"/>
          <a:srcRect l="28229" t="15742" r="28333" b="20810"/>
          <a:stretch/>
        </p:blipFill>
        <p:spPr>
          <a:xfrm>
            <a:off x="5885608" y="1460500"/>
            <a:ext cx="6306391" cy="5181600"/>
          </a:xfrm>
          <a:prstGeom prst="rect">
            <a:avLst/>
          </a:prstGeom>
        </p:spPr>
      </p:pic>
    </p:spTree>
    <p:extLst>
      <p:ext uri="{BB962C8B-B14F-4D97-AF65-F5344CB8AC3E}">
        <p14:creationId xmlns:p14="http://schemas.microsoft.com/office/powerpoint/2010/main" val="334357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b="1" dirty="0"/>
              <a:t>Weakness</a:t>
            </a:r>
          </a:p>
          <a:p>
            <a:pPr marL="0" indent="0">
              <a:buNone/>
            </a:pPr>
            <a:r>
              <a:rPr lang="en-GB" sz="2400" dirty="0"/>
              <a:t>On the tyre display tab, only the Tyre Type Code and Supplier ID are displayed, which may be confusing if the user is not aware of the associated Tyre Type Description and Supplier Name.</a:t>
            </a:r>
          </a:p>
          <a:p>
            <a:pPr marL="0" indent="0">
              <a:buNone/>
            </a:pPr>
            <a:endParaRPr lang="en-GB" sz="2400" dirty="0"/>
          </a:p>
          <a:p>
            <a:pPr marL="0" indent="0">
              <a:buNone/>
            </a:pPr>
            <a:r>
              <a:rPr lang="en-GB" sz="2400" b="1" dirty="0"/>
              <a:t>Improvement</a:t>
            </a:r>
          </a:p>
          <a:p>
            <a:pPr marL="0" indent="0">
              <a:buNone/>
            </a:pPr>
            <a:r>
              <a:rPr lang="en-GB" sz="2400" dirty="0"/>
              <a:t>Display the Tyre Type Description and Supplier Name.</a:t>
            </a:r>
          </a:p>
        </p:txBody>
      </p:sp>
      <p:pic>
        <p:nvPicPr>
          <p:cNvPr id="4" name="Picture 3">
            <a:extLst>
              <a:ext uri="{FF2B5EF4-FFF2-40B4-BE49-F238E27FC236}">
                <a16:creationId xmlns:a16="http://schemas.microsoft.com/office/drawing/2014/main" id="{E7240668-74BB-4E0D-8525-DFF9147CE72A}"/>
              </a:ext>
            </a:extLst>
          </p:cNvPr>
          <p:cNvPicPr>
            <a:picLocks noChangeAspect="1"/>
          </p:cNvPicPr>
          <p:nvPr/>
        </p:nvPicPr>
        <p:blipFill rotWithShape="1">
          <a:blip r:embed="rId2"/>
          <a:srcRect l="28487" t="15903" r="28165" b="20367"/>
          <a:stretch/>
        </p:blipFill>
        <p:spPr>
          <a:xfrm>
            <a:off x="5926342" y="1460500"/>
            <a:ext cx="6265658" cy="5181600"/>
          </a:xfrm>
          <a:prstGeom prst="rect">
            <a:avLst/>
          </a:prstGeom>
        </p:spPr>
      </p:pic>
    </p:spTree>
    <p:extLst>
      <p:ext uri="{BB962C8B-B14F-4D97-AF65-F5344CB8AC3E}">
        <p14:creationId xmlns:p14="http://schemas.microsoft.com/office/powerpoint/2010/main" val="1854338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899" y="834790"/>
            <a:ext cx="6075843" cy="5807310"/>
          </a:xfrm>
        </p:spPr>
        <p:txBody>
          <a:bodyPr>
            <a:normAutofit/>
          </a:bodyPr>
          <a:lstStyle/>
          <a:p>
            <a:pPr marL="0" indent="0">
              <a:buNone/>
            </a:pPr>
            <a:r>
              <a:rPr lang="en-GB" sz="2400" b="1" dirty="0"/>
              <a:t>Weakness</a:t>
            </a:r>
          </a:p>
          <a:p>
            <a:pPr marL="0" indent="0">
              <a:buNone/>
            </a:pPr>
            <a:r>
              <a:rPr lang="en-GB" sz="2400" dirty="0"/>
              <a:t>In the Order form, when selecting a customer, only alphabetical buttons where customers are present are enabled.</a:t>
            </a:r>
          </a:p>
          <a:p>
            <a:pPr marL="0" indent="0">
              <a:buNone/>
            </a:pPr>
            <a:r>
              <a:rPr lang="en-GB" sz="2400" dirty="0"/>
              <a:t>However, if there are General customers present but no Trade customers present, the button will still be enabled even if Trade is selected.</a:t>
            </a:r>
          </a:p>
          <a:p>
            <a:pPr marL="0" indent="0">
              <a:buNone/>
            </a:pPr>
            <a:r>
              <a:rPr lang="en-GB" sz="2400" dirty="0"/>
              <a:t>This occurs in both the add and edit tabs of the order form.</a:t>
            </a:r>
          </a:p>
          <a:p>
            <a:pPr marL="0" indent="0">
              <a:buNone/>
            </a:pPr>
            <a:endParaRPr lang="en-GB" sz="2400" dirty="0"/>
          </a:p>
          <a:p>
            <a:pPr marL="0" indent="0">
              <a:buNone/>
            </a:pPr>
            <a:r>
              <a:rPr lang="en-GB" sz="2400" b="1" dirty="0"/>
              <a:t>Improvement</a:t>
            </a:r>
          </a:p>
          <a:p>
            <a:pPr marL="0" indent="0">
              <a:buNone/>
            </a:pPr>
            <a:r>
              <a:rPr lang="en-GB" sz="2400" dirty="0"/>
              <a:t>Make it so that the alphabetical button is only enabled if there is a customer present for that letter for the selected customer type.</a:t>
            </a:r>
          </a:p>
        </p:txBody>
      </p:sp>
      <p:pic>
        <p:nvPicPr>
          <p:cNvPr id="7" name="Picture 6">
            <a:extLst>
              <a:ext uri="{FF2B5EF4-FFF2-40B4-BE49-F238E27FC236}">
                <a16:creationId xmlns:a16="http://schemas.microsoft.com/office/drawing/2014/main" id="{7D5A0B7D-9242-4C33-B5D7-FCF4E69E5DFA}"/>
              </a:ext>
            </a:extLst>
          </p:cNvPr>
          <p:cNvPicPr>
            <a:picLocks noChangeAspect="1"/>
          </p:cNvPicPr>
          <p:nvPr/>
        </p:nvPicPr>
        <p:blipFill>
          <a:blip r:embed="rId2"/>
          <a:stretch>
            <a:fillRect/>
          </a:stretch>
        </p:blipFill>
        <p:spPr>
          <a:xfrm>
            <a:off x="9144000" y="834790"/>
            <a:ext cx="3048000" cy="2581275"/>
          </a:xfrm>
          <a:prstGeom prst="rect">
            <a:avLst/>
          </a:prstGeom>
        </p:spPr>
      </p:pic>
      <p:pic>
        <p:nvPicPr>
          <p:cNvPr id="9" name="Picture 8">
            <a:extLst>
              <a:ext uri="{FF2B5EF4-FFF2-40B4-BE49-F238E27FC236}">
                <a16:creationId xmlns:a16="http://schemas.microsoft.com/office/drawing/2014/main" id="{29CC2875-9101-49B4-9BA4-0652CA51BD49}"/>
              </a:ext>
            </a:extLst>
          </p:cNvPr>
          <p:cNvPicPr>
            <a:picLocks noChangeAspect="1"/>
          </p:cNvPicPr>
          <p:nvPr/>
        </p:nvPicPr>
        <p:blipFill>
          <a:blip r:embed="rId3"/>
          <a:stretch>
            <a:fillRect/>
          </a:stretch>
        </p:blipFill>
        <p:spPr>
          <a:xfrm>
            <a:off x="9124950" y="4041775"/>
            <a:ext cx="3067050" cy="2600325"/>
          </a:xfrm>
          <a:prstGeom prst="rect">
            <a:avLst/>
          </a:prstGeom>
        </p:spPr>
      </p:pic>
    </p:spTree>
    <p:extLst>
      <p:ext uri="{BB962C8B-B14F-4D97-AF65-F5344CB8AC3E}">
        <p14:creationId xmlns:p14="http://schemas.microsoft.com/office/powerpoint/2010/main" val="3472366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899" y="834790"/>
            <a:ext cx="6075843" cy="5807310"/>
          </a:xfrm>
        </p:spPr>
        <p:txBody>
          <a:bodyPr>
            <a:normAutofit/>
          </a:bodyPr>
          <a:lstStyle/>
          <a:p>
            <a:pPr marL="0" indent="0">
              <a:buNone/>
            </a:pPr>
            <a:r>
              <a:rPr lang="en-GB" sz="2400" b="1" dirty="0"/>
              <a:t>Weakness</a:t>
            </a:r>
          </a:p>
          <a:p>
            <a:pPr marL="0" indent="0">
              <a:buNone/>
            </a:pPr>
            <a:r>
              <a:rPr lang="en-GB" sz="2400" dirty="0"/>
              <a:t>In the Order form, in the add tab, tyres that have already been added to the order show up in the tyre list box.</a:t>
            </a:r>
          </a:p>
          <a:p>
            <a:pPr marL="0" indent="0">
              <a:buNone/>
            </a:pPr>
            <a:endParaRPr lang="en-GB" sz="2400" dirty="0"/>
          </a:p>
          <a:p>
            <a:pPr marL="0" indent="0">
              <a:buNone/>
            </a:pPr>
            <a:r>
              <a:rPr lang="en-GB" sz="2400" b="1" dirty="0"/>
              <a:t>Improvement</a:t>
            </a:r>
          </a:p>
          <a:p>
            <a:pPr marL="0" indent="0">
              <a:buNone/>
            </a:pPr>
            <a:r>
              <a:rPr lang="en-GB" sz="2400" dirty="0"/>
              <a:t>Make it so that only tyres that haven’t been added to the order yet show up in the tyre list box.</a:t>
            </a:r>
          </a:p>
        </p:txBody>
      </p:sp>
      <p:pic>
        <p:nvPicPr>
          <p:cNvPr id="4" name="Picture 3">
            <a:extLst>
              <a:ext uri="{FF2B5EF4-FFF2-40B4-BE49-F238E27FC236}">
                <a16:creationId xmlns:a16="http://schemas.microsoft.com/office/drawing/2014/main" id="{A3C3369E-2544-488F-8605-531DAEAC0A2C}"/>
              </a:ext>
            </a:extLst>
          </p:cNvPr>
          <p:cNvPicPr>
            <a:picLocks noChangeAspect="1"/>
          </p:cNvPicPr>
          <p:nvPr/>
        </p:nvPicPr>
        <p:blipFill rotWithShape="1">
          <a:blip r:embed="rId2"/>
          <a:srcRect l="42289" t="24205" r="4326" b="19720"/>
          <a:stretch/>
        </p:blipFill>
        <p:spPr>
          <a:xfrm>
            <a:off x="8084772" y="3046951"/>
            <a:ext cx="4107228" cy="3595149"/>
          </a:xfrm>
          <a:prstGeom prst="rect">
            <a:avLst/>
          </a:prstGeom>
        </p:spPr>
      </p:pic>
    </p:spTree>
    <p:extLst>
      <p:ext uri="{BB962C8B-B14F-4D97-AF65-F5344CB8AC3E}">
        <p14:creationId xmlns:p14="http://schemas.microsoft.com/office/powerpoint/2010/main" val="71764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6ED4-9A17-4016-9A13-6EF2DED31313}"/>
              </a:ext>
            </a:extLst>
          </p:cNvPr>
          <p:cNvSpPr>
            <a:spLocks noGrp="1"/>
          </p:cNvSpPr>
          <p:nvPr>
            <p:ph type="title"/>
          </p:nvPr>
        </p:nvSpPr>
        <p:spPr>
          <a:xfrm>
            <a:off x="0" y="1"/>
            <a:ext cx="12192000" cy="6858000"/>
          </a:xfrm>
        </p:spPr>
        <p:txBody>
          <a:bodyPr>
            <a:normAutofit/>
          </a:bodyPr>
          <a:lstStyle/>
          <a:p>
            <a:pPr algn="ctr"/>
            <a:r>
              <a:rPr lang="en-GB" sz="4000" b="1" dirty="0"/>
              <a:t>Working as a Team</a:t>
            </a:r>
          </a:p>
        </p:txBody>
      </p:sp>
    </p:spTree>
    <p:extLst>
      <p:ext uri="{BB962C8B-B14F-4D97-AF65-F5344CB8AC3E}">
        <p14:creationId xmlns:p14="http://schemas.microsoft.com/office/powerpoint/2010/main" val="49252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6ED4-9A17-4016-9A13-6EF2DED31313}"/>
              </a:ext>
            </a:extLst>
          </p:cNvPr>
          <p:cNvSpPr>
            <a:spLocks noGrp="1"/>
          </p:cNvSpPr>
          <p:nvPr>
            <p:ph type="title"/>
          </p:nvPr>
        </p:nvSpPr>
        <p:spPr>
          <a:xfrm>
            <a:off x="0" y="1"/>
            <a:ext cx="12192000" cy="6858000"/>
          </a:xfrm>
        </p:spPr>
        <p:txBody>
          <a:bodyPr>
            <a:normAutofit/>
          </a:bodyPr>
          <a:lstStyle/>
          <a:p>
            <a:pPr algn="ctr"/>
            <a:r>
              <a:rPr lang="en-GB" sz="4000" b="1" dirty="0"/>
              <a:t>Form Application</a:t>
            </a:r>
          </a:p>
        </p:txBody>
      </p:sp>
    </p:spTree>
    <p:extLst>
      <p:ext uri="{BB962C8B-B14F-4D97-AF65-F5344CB8AC3E}">
        <p14:creationId xmlns:p14="http://schemas.microsoft.com/office/powerpoint/2010/main" val="2309782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07EA-B5F9-495D-A221-40C9172C08A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B94E9F1-3754-4489-AFF7-93CDA844BEC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44966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8">
            <a:extLst>
              <a:ext uri="{FF2B5EF4-FFF2-40B4-BE49-F238E27FC236}">
                <a16:creationId xmlns:a16="http://schemas.microsoft.com/office/drawing/2014/main" id="{C8190609-E265-40E5-8B47-37BA5D8488E8}"/>
              </a:ext>
            </a:extLst>
          </p:cNvPr>
          <p:cNvPicPr>
            <a:picLocks noGrp="1" noChangeAspect="1"/>
          </p:cNvPicPr>
          <p:nvPr>
            <p:ph idx="1"/>
          </p:nvPr>
        </p:nvPicPr>
        <p:blipFill rotWithShape="1">
          <a:blip r:embed="rId2"/>
          <a:srcRect l="461" r="1"/>
          <a:stretch/>
        </p:blipFill>
        <p:spPr>
          <a:xfrm>
            <a:off x="6409188" y="2078915"/>
            <a:ext cx="5782811" cy="4779083"/>
          </a:xfrm>
        </p:spPr>
      </p:pic>
      <p:sp>
        <p:nvSpPr>
          <p:cNvPr id="4" name="Content Placeholder 2">
            <a:extLst>
              <a:ext uri="{FF2B5EF4-FFF2-40B4-BE49-F238E27FC236}">
                <a16:creationId xmlns:a16="http://schemas.microsoft.com/office/drawing/2014/main" id="{8D25B2A3-C3D2-41C1-AE43-0DBD1322340F}"/>
              </a:ext>
            </a:extLst>
          </p:cNvPr>
          <p:cNvSpPr txBox="1">
            <a:spLocks/>
          </p:cNvSpPr>
          <p:nvPr/>
        </p:nvSpPr>
        <p:spPr>
          <a:xfrm>
            <a:off x="184559" y="469783"/>
            <a:ext cx="6224630" cy="6172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We developed a form application to help Limitless Tyres. </a:t>
            </a:r>
          </a:p>
          <a:p>
            <a:pPr marL="0" indent="0">
              <a:buFont typeface="Arial" panose="020B0604020202020204" pitchFamily="34" charset="0"/>
              <a:buNone/>
            </a:pPr>
            <a:endParaRPr lang="en-GB" sz="2400" dirty="0"/>
          </a:p>
          <a:p>
            <a:pPr marL="0" indent="0">
              <a:buFont typeface="Arial" panose="020B0604020202020204" pitchFamily="34" charset="0"/>
              <a:buNone/>
            </a:pPr>
            <a:r>
              <a:rPr lang="en-GB" sz="2400" dirty="0"/>
              <a:t>Limitless Tyres sell tyres and provide car servicing.</a:t>
            </a:r>
          </a:p>
          <a:p>
            <a:pPr marL="0" indent="0">
              <a:buFont typeface="Arial" panose="020B0604020202020204" pitchFamily="34" charset="0"/>
              <a:buNone/>
            </a:pPr>
            <a:endParaRPr lang="en-GB" sz="2400" dirty="0"/>
          </a:p>
          <a:p>
            <a:pPr marL="0" indent="0">
              <a:buFont typeface="Arial" panose="020B0604020202020204" pitchFamily="34" charset="0"/>
              <a:buNone/>
            </a:pPr>
            <a:r>
              <a:rPr lang="en-GB" sz="2400" dirty="0"/>
              <a:t>The form application consist of:</a:t>
            </a:r>
          </a:p>
          <a:p>
            <a:r>
              <a:rPr lang="en-GB" sz="2400" dirty="0"/>
              <a:t>A navigational menu</a:t>
            </a:r>
          </a:p>
          <a:p>
            <a:r>
              <a:rPr lang="en-GB" sz="2400" dirty="0"/>
              <a:t>A home form</a:t>
            </a:r>
          </a:p>
          <a:p>
            <a:r>
              <a:rPr lang="en-GB" sz="2400" dirty="0"/>
              <a:t>A customer form</a:t>
            </a:r>
          </a:p>
          <a:p>
            <a:r>
              <a:rPr lang="en-GB" sz="2400" dirty="0"/>
              <a:t>An order form</a:t>
            </a:r>
          </a:p>
          <a:p>
            <a:r>
              <a:rPr lang="en-GB" sz="2400" dirty="0"/>
              <a:t>A service form</a:t>
            </a:r>
          </a:p>
          <a:p>
            <a:r>
              <a:rPr lang="en-GB" sz="2400" dirty="0"/>
              <a:t>A Tyre form</a:t>
            </a:r>
          </a:p>
        </p:txBody>
      </p:sp>
    </p:spTree>
    <p:extLst>
      <p:ext uri="{BB962C8B-B14F-4D97-AF65-F5344CB8AC3E}">
        <p14:creationId xmlns:p14="http://schemas.microsoft.com/office/powerpoint/2010/main" val="155989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6ED4-9A17-4016-9A13-6EF2DED31313}"/>
              </a:ext>
            </a:extLst>
          </p:cNvPr>
          <p:cNvSpPr>
            <a:spLocks noGrp="1"/>
          </p:cNvSpPr>
          <p:nvPr>
            <p:ph type="title"/>
          </p:nvPr>
        </p:nvSpPr>
        <p:spPr>
          <a:xfrm>
            <a:off x="0" y="1"/>
            <a:ext cx="12192000" cy="6858000"/>
          </a:xfrm>
        </p:spPr>
        <p:txBody>
          <a:bodyPr>
            <a:normAutofit/>
          </a:bodyPr>
          <a:lstStyle/>
          <a:p>
            <a:pPr algn="ctr"/>
            <a:r>
              <a:rPr lang="en-GB" sz="4000" b="1" dirty="0"/>
              <a:t>Reports</a:t>
            </a:r>
          </a:p>
        </p:txBody>
      </p:sp>
    </p:spTree>
    <p:extLst>
      <p:ext uri="{BB962C8B-B14F-4D97-AF65-F5344CB8AC3E}">
        <p14:creationId xmlns:p14="http://schemas.microsoft.com/office/powerpoint/2010/main" val="289955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151C6D-8349-465F-85FA-FB8187A7076A}"/>
              </a:ext>
            </a:extLst>
          </p:cNvPr>
          <p:cNvPicPr>
            <a:picLocks noGrp="1" noChangeAspect="1"/>
          </p:cNvPicPr>
          <p:nvPr>
            <p:ph idx="1"/>
          </p:nvPr>
        </p:nvPicPr>
        <p:blipFill rotWithShape="1">
          <a:blip r:embed="rId2"/>
          <a:srcRect l="34760" t="10292" r="31745" b="5459"/>
          <a:stretch/>
        </p:blipFill>
        <p:spPr>
          <a:xfrm>
            <a:off x="0" y="0"/>
            <a:ext cx="4843245" cy="6852607"/>
          </a:xfrm>
        </p:spPr>
      </p:pic>
      <p:pic>
        <p:nvPicPr>
          <p:cNvPr id="10" name="Picture 9">
            <a:extLst>
              <a:ext uri="{FF2B5EF4-FFF2-40B4-BE49-F238E27FC236}">
                <a16:creationId xmlns:a16="http://schemas.microsoft.com/office/drawing/2014/main" id="{5C9CAA02-A3C4-4783-AD7B-F6044E4210AA}"/>
              </a:ext>
            </a:extLst>
          </p:cNvPr>
          <p:cNvPicPr>
            <a:picLocks noChangeAspect="1"/>
          </p:cNvPicPr>
          <p:nvPr/>
        </p:nvPicPr>
        <p:blipFill rotWithShape="1">
          <a:blip r:embed="rId3"/>
          <a:srcRect l="37891" t="10639" r="29322" b="6110"/>
          <a:stretch/>
        </p:blipFill>
        <p:spPr>
          <a:xfrm>
            <a:off x="7307631" y="0"/>
            <a:ext cx="4797684" cy="6852607"/>
          </a:xfrm>
          <a:prstGeom prst="rect">
            <a:avLst/>
          </a:prstGeom>
        </p:spPr>
      </p:pic>
    </p:spTree>
    <p:extLst>
      <p:ext uri="{BB962C8B-B14F-4D97-AF65-F5344CB8AC3E}">
        <p14:creationId xmlns:p14="http://schemas.microsoft.com/office/powerpoint/2010/main" val="17891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59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6ED4-9A17-4016-9A13-6EF2DED31313}"/>
              </a:ext>
            </a:extLst>
          </p:cNvPr>
          <p:cNvSpPr>
            <a:spLocks noGrp="1"/>
          </p:cNvSpPr>
          <p:nvPr>
            <p:ph type="title"/>
          </p:nvPr>
        </p:nvSpPr>
        <p:spPr>
          <a:xfrm>
            <a:off x="0" y="1"/>
            <a:ext cx="12192000" cy="6858000"/>
          </a:xfrm>
        </p:spPr>
        <p:txBody>
          <a:bodyPr>
            <a:normAutofit/>
          </a:bodyPr>
          <a:lstStyle/>
          <a:p>
            <a:pPr algn="ctr"/>
            <a:r>
              <a:rPr lang="en-GB" sz="4000" b="1" dirty="0"/>
              <a:t>Strengths</a:t>
            </a:r>
          </a:p>
        </p:txBody>
      </p:sp>
    </p:spTree>
    <p:extLst>
      <p:ext uri="{BB962C8B-B14F-4D97-AF65-F5344CB8AC3E}">
        <p14:creationId xmlns:p14="http://schemas.microsoft.com/office/powerpoint/2010/main" val="264553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dirty="0"/>
              <a:t>The form application has a professional colour scheme and layout, which is consistent across all parts of the form application.</a:t>
            </a:r>
          </a:p>
        </p:txBody>
      </p:sp>
      <p:pic>
        <p:nvPicPr>
          <p:cNvPr id="4" name="Picture 3">
            <a:extLst>
              <a:ext uri="{FF2B5EF4-FFF2-40B4-BE49-F238E27FC236}">
                <a16:creationId xmlns:a16="http://schemas.microsoft.com/office/drawing/2014/main" id="{FBA539A4-7469-4798-92B3-29EAC47BEA46}"/>
              </a:ext>
            </a:extLst>
          </p:cNvPr>
          <p:cNvPicPr>
            <a:picLocks noChangeAspect="1"/>
          </p:cNvPicPr>
          <p:nvPr/>
        </p:nvPicPr>
        <p:blipFill rotWithShape="1">
          <a:blip r:embed="rId2"/>
          <a:srcRect r="744"/>
          <a:stretch/>
        </p:blipFill>
        <p:spPr>
          <a:xfrm>
            <a:off x="4069685" y="3395255"/>
            <a:ext cx="3908245" cy="3246845"/>
          </a:xfrm>
          <a:prstGeom prst="rect">
            <a:avLst/>
          </a:prstGeom>
        </p:spPr>
      </p:pic>
      <p:pic>
        <p:nvPicPr>
          <p:cNvPr id="6" name="Picture 5">
            <a:extLst>
              <a:ext uri="{FF2B5EF4-FFF2-40B4-BE49-F238E27FC236}">
                <a16:creationId xmlns:a16="http://schemas.microsoft.com/office/drawing/2014/main" id="{B5607062-E234-4C65-AC64-79E1956908B9}"/>
              </a:ext>
            </a:extLst>
          </p:cNvPr>
          <p:cNvPicPr>
            <a:picLocks noChangeAspect="1"/>
          </p:cNvPicPr>
          <p:nvPr/>
        </p:nvPicPr>
        <p:blipFill rotWithShape="1">
          <a:blip r:embed="rId3"/>
          <a:srcRect l="102"/>
          <a:stretch/>
        </p:blipFill>
        <p:spPr>
          <a:xfrm>
            <a:off x="8045042" y="834790"/>
            <a:ext cx="4146958" cy="3432052"/>
          </a:xfrm>
          <a:prstGeom prst="rect">
            <a:avLst/>
          </a:prstGeom>
        </p:spPr>
      </p:pic>
    </p:spTree>
    <p:extLst>
      <p:ext uri="{BB962C8B-B14F-4D97-AF65-F5344CB8AC3E}">
        <p14:creationId xmlns:p14="http://schemas.microsoft.com/office/powerpoint/2010/main" val="190704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E6A1B-BAF3-4AF8-B2F1-C53A4F189EBE}"/>
              </a:ext>
            </a:extLst>
          </p:cNvPr>
          <p:cNvSpPr>
            <a:spLocks noGrp="1"/>
          </p:cNvSpPr>
          <p:nvPr>
            <p:ph idx="1"/>
          </p:nvPr>
        </p:nvSpPr>
        <p:spPr>
          <a:xfrm>
            <a:off x="215900" y="834790"/>
            <a:ext cx="5669708" cy="5807310"/>
          </a:xfrm>
        </p:spPr>
        <p:txBody>
          <a:bodyPr>
            <a:normAutofit/>
          </a:bodyPr>
          <a:lstStyle/>
          <a:p>
            <a:pPr marL="0" indent="0">
              <a:buNone/>
            </a:pPr>
            <a:r>
              <a:rPr lang="en-GB" sz="2400" dirty="0"/>
              <a:t>The form application works well with the database that we created with SQL. </a:t>
            </a:r>
          </a:p>
          <a:p>
            <a:pPr marL="0" indent="0">
              <a:buNone/>
            </a:pPr>
            <a:endParaRPr lang="en-GB" sz="2400" dirty="0"/>
          </a:p>
          <a:p>
            <a:pPr marL="0" indent="0">
              <a:buNone/>
            </a:pPr>
            <a:r>
              <a:rPr lang="en-GB" sz="2400" dirty="0"/>
              <a:t>E.g. All the tyres in the database are displayed in a data grid view in the display tab of the tyre form.</a:t>
            </a:r>
          </a:p>
        </p:txBody>
      </p:sp>
      <p:pic>
        <p:nvPicPr>
          <p:cNvPr id="5" name="Picture 4">
            <a:extLst>
              <a:ext uri="{FF2B5EF4-FFF2-40B4-BE49-F238E27FC236}">
                <a16:creationId xmlns:a16="http://schemas.microsoft.com/office/drawing/2014/main" id="{4131769F-2A51-4317-A84D-3494055FA954}"/>
              </a:ext>
            </a:extLst>
          </p:cNvPr>
          <p:cNvPicPr>
            <a:picLocks noChangeAspect="1"/>
          </p:cNvPicPr>
          <p:nvPr/>
        </p:nvPicPr>
        <p:blipFill>
          <a:blip r:embed="rId2"/>
          <a:stretch>
            <a:fillRect/>
          </a:stretch>
        </p:blipFill>
        <p:spPr>
          <a:xfrm>
            <a:off x="6096000" y="1586349"/>
            <a:ext cx="6096000" cy="5055752"/>
          </a:xfrm>
          <a:prstGeom prst="rect">
            <a:avLst/>
          </a:prstGeom>
        </p:spPr>
      </p:pic>
    </p:spTree>
    <p:extLst>
      <p:ext uri="{BB962C8B-B14F-4D97-AF65-F5344CB8AC3E}">
        <p14:creationId xmlns:p14="http://schemas.microsoft.com/office/powerpoint/2010/main" val="2243467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500</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Programming III</vt:lpstr>
      <vt:lpstr>Form Application</vt:lpstr>
      <vt:lpstr>PowerPoint Presentation</vt:lpstr>
      <vt:lpstr>Reports</vt:lpstr>
      <vt:lpstr>PowerPoint Presentation</vt:lpstr>
      <vt:lpstr>PowerPoint Presentation</vt:lpstr>
      <vt:lpstr>Strengths</vt:lpstr>
      <vt:lpstr>PowerPoint Presentation</vt:lpstr>
      <vt:lpstr>PowerPoint Presentation</vt:lpstr>
      <vt:lpstr>PowerPoint Presentation</vt:lpstr>
      <vt:lpstr>PowerPoint Presentation</vt:lpstr>
      <vt:lpstr>PowerPoint Presentation</vt:lpstr>
      <vt:lpstr>Weaknesses and Improvements</vt:lpstr>
      <vt:lpstr>PowerPoint Presentation</vt:lpstr>
      <vt:lpstr>PowerPoint Presentation</vt:lpstr>
      <vt:lpstr>PowerPoint Presentation</vt:lpstr>
      <vt:lpstr>PowerPoint Presentation</vt:lpstr>
      <vt:lpstr>PowerPoint Presentation</vt:lpstr>
      <vt:lpstr>Working as a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III</dc:title>
  <dc:creator>Clyde, Conor</dc:creator>
  <cp:lastModifiedBy>Clyde, Conor</cp:lastModifiedBy>
  <cp:revision>50</cp:revision>
  <dcterms:created xsi:type="dcterms:W3CDTF">2021-01-16T17:27:49Z</dcterms:created>
  <dcterms:modified xsi:type="dcterms:W3CDTF">2021-01-16T23:39:31Z</dcterms:modified>
</cp:coreProperties>
</file>