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1120" r:id="rId3"/>
    <p:sldId id="276" r:id="rId4"/>
    <p:sldId id="277" r:id="rId5"/>
    <p:sldId id="258" r:id="rId6"/>
    <p:sldId id="259" r:id="rId7"/>
    <p:sldId id="265" r:id="rId8"/>
    <p:sldId id="996" r:id="rId9"/>
    <p:sldId id="1142" r:id="rId10"/>
    <p:sldId id="1143" r:id="rId11"/>
    <p:sldId id="1144" r:id="rId12"/>
    <p:sldId id="1145" r:id="rId13"/>
    <p:sldId id="1146" r:id="rId14"/>
    <p:sldId id="1147" r:id="rId15"/>
    <p:sldId id="1148" r:id="rId16"/>
    <p:sldId id="1149" r:id="rId17"/>
    <p:sldId id="1150" r:id="rId18"/>
    <p:sldId id="1151" r:id="rId19"/>
    <p:sldId id="1152" r:id="rId20"/>
    <p:sldId id="1153" r:id="rId21"/>
    <p:sldId id="1154" r:id="rId22"/>
    <p:sldId id="1155" r:id="rId23"/>
    <p:sldId id="1112" r:id="rId24"/>
    <p:sldId id="1157" r:id="rId25"/>
    <p:sldId id="1049" r:id="rId26"/>
    <p:sldId id="1158" r:id="rId27"/>
    <p:sldId id="1073" r:id="rId28"/>
    <p:sldId id="1159" r:id="rId29"/>
    <p:sldId id="1050" r:id="rId30"/>
    <p:sldId id="1074" r:id="rId31"/>
    <p:sldId id="1077" r:id="rId32"/>
    <p:sldId id="1078" r:id="rId33"/>
    <p:sldId id="1079" r:id="rId34"/>
    <p:sldId id="1160" r:id="rId35"/>
    <p:sldId id="1080" r:id="rId36"/>
    <p:sldId id="1081" r:id="rId37"/>
    <p:sldId id="1082" r:id="rId38"/>
    <p:sldId id="1161" r:id="rId39"/>
    <p:sldId id="1083" r:id="rId40"/>
    <p:sldId id="1119" r:id="rId41"/>
    <p:sldId id="1086" r:id="rId42"/>
    <p:sldId id="1087" r:id="rId43"/>
    <p:sldId id="1088" r:id="rId44"/>
    <p:sldId id="1089" r:id="rId45"/>
    <p:sldId id="1090" r:id="rId46"/>
    <p:sldId id="1091" r:id="rId47"/>
    <p:sldId id="99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>
      <p:cViewPr varScale="1">
        <p:scale>
          <a:sx n="118" d="100"/>
          <a:sy n="118" d="100"/>
        </p:scale>
        <p:origin x="20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General External Merge Sorting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 Simple 2-Way External Merge Sorting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Optimizations: Replacement Sorting, Blocked I/O and Double Buffering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Why Sorting?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In-Memory vs. External Sorting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AA56095E-17EA-4DC1-A4F9-7534E1841256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Linear</a:t>
          </a:r>
          <a:r>
            <a:rPr lang="en-US" sz="2000" kern="1200" dirty="0">
              <a:solidFill>
                <a:schemeClr val="tx1"/>
              </a:solidFill>
            </a:rPr>
            <a:t> Hashing</a:t>
          </a:r>
          <a:r>
            <a:rPr lang="en-US" altLang="zh-CN" sz="2000" kern="1200" dirty="0">
              <a:solidFill>
                <a:schemeClr val="tx1"/>
              </a:solidFill>
            </a:rPr>
            <a:t>(</a:t>
          </a:r>
          <a:r>
            <a:rPr lang="en-US" sz="2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Graduate Database Course</a:t>
          </a:r>
          <a:r>
            <a:rPr lang="en-US" altLang="zh-CN" sz="2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)</a:t>
          </a:r>
          <a:endParaRPr lang="en-US" sz="20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gm:t>
    </dgm:pt>
    <dgm:pt modelId="{ECA08959-5D3C-4DFE-9E62-2BC4E3A174E3}" type="parTrans" cxnId="{95FB1585-34FC-4A4F-9DEB-06745114833A}">
      <dgm:prSet/>
      <dgm:spPr/>
      <dgm:t>
        <a:bodyPr/>
        <a:lstStyle/>
        <a:p>
          <a:endParaRPr lang="en-US"/>
        </a:p>
      </dgm:t>
    </dgm:pt>
    <dgm:pt modelId="{AA42DE05-6490-401A-BD66-0A89C7CADE75}" type="sibTrans" cxnId="{95FB1585-34FC-4A4F-9DEB-06745114833A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6D355E87-D36B-4EA1-AEC4-7B218D382E01}" type="pres">
      <dgm:prSet presAssocID="{AA56095E-17EA-4DC1-A4F9-7534E1841256}" presName="text_1" presStyleLbl="node1" presStyleIdx="0" presStyleCnt="6">
        <dgm:presLayoutVars>
          <dgm:bulletEnabled val="1"/>
        </dgm:presLayoutVars>
      </dgm:prSet>
      <dgm:spPr/>
    </dgm:pt>
    <dgm:pt modelId="{C65C822C-41C4-438C-A6A9-D630ED5298B5}" type="pres">
      <dgm:prSet presAssocID="{AA56095E-17EA-4DC1-A4F9-7534E1841256}" presName="accent_1" presStyleCnt="0"/>
      <dgm:spPr/>
    </dgm:pt>
    <dgm:pt modelId="{A0D53F8D-5A57-48D3-B589-B8459855BEDA}" type="pres">
      <dgm:prSet presAssocID="{AA56095E-17EA-4DC1-A4F9-7534E1841256}" presName="accentRepeatNode" presStyleLbl="solidFgAcc1" presStyleIdx="0" presStyleCnt="6"/>
      <dgm:spPr>
        <a:solidFill>
          <a:srgbClr val="FFFF00"/>
        </a:solidFill>
        <a:ln>
          <a:solidFill>
            <a:schemeClr val="tx1"/>
          </a:solidFill>
        </a:ln>
      </dgm:spPr>
    </dgm:pt>
    <dgm:pt modelId="{DAF769D4-2562-42E9-A891-95ECC44E320C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6D26F62E-69EB-4208-8A81-FC5F64935E8C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3AAEA091-8E51-4440-B5A5-E02339014AA1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7CAF87A7-51F7-4DE5-93DE-C5A17857E415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16AB78CE-CFD7-4548-B577-98CD07B21E48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2AB1A72F-2963-4F96-B564-9FBF28FFDF9D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285D3219-7B13-4924-816A-7FCD2BF3B9D8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65A18012-55A6-4997-AF1D-B9E27FE276C4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74531BE3-D1A0-4218-823F-6B8B42888AB8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60EA3967-202E-4F98-B4FC-7F560A15744F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45803E20-8090-4DD6-B314-603118120F67}" type="presOf" srcId="{1639CA94-34C3-4B9C-92E1-C13864A4BA19}" destId="{285D3219-7B13-4924-816A-7FCD2BF3B9D8}" srcOrd="0" destOrd="0" presId="urn:microsoft.com/office/officeart/2008/layout/VerticalCurvedList"/>
    <dgm:cxn modelId="{1BEE5A24-59FE-4679-8C1A-5D430FA9B1AA}" type="presOf" srcId="{594BF85D-E9BC-439A-80D6-0EB4896FAE66}" destId="{16AB78CE-CFD7-4548-B577-98CD07B21E48}" srcOrd="0" destOrd="0" presId="urn:microsoft.com/office/officeart/2008/layout/VerticalCurvedList"/>
    <dgm:cxn modelId="{3F220B5B-37D4-4848-8547-6E3D9E507CA2}" type="presOf" srcId="{C4797427-72CE-41EC-9F4E-A308E1F1C0A5}" destId="{3AAEA091-8E51-4440-B5A5-E02339014AA1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27D8CD70-121B-41DB-A5BF-D9F3DEBC63DC}" type="presOf" srcId="{BE1645D6-1611-4DF4-8DF3-EEC32D8C4F8A}" destId="{8D4BB782-D1CB-4178-BD6C-378E667E109F}" srcOrd="0" destOrd="0" presId="urn:microsoft.com/office/officeart/2008/layout/VerticalCurvedList"/>
    <dgm:cxn modelId="{95FB1585-34FC-4A4F-9DEB-06745114833A}" srcId="{BE1645D6-1611-4DF4-8DF3-EEC32D8C4F8A}" destId="{AA56095E-17EA-4DC1-A4F9-7534E1841256}" srcOrd="0" destOrd="0" parTransId="{ECA08959-5D3C-4DFE-9E62-2BC4E3A174E3}" sibTransId="{AA42DE05-6490-401A-BD66-0A89C7CADE75}"/>
    <dgm:cxn modelId="{C8FCFE8F-C136-461F-97BC-0228CC388EC2}" type="presOf" srcId="{AA56095E-17EA-4DC1-A4F9-7534E1841256}" destId="{6D355E87-D36B-4EA1-AEC4-7B218D382E01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0BCD31BA-119E-4DBA-AA65-5506B928DDD0}" type="presOf" srcId="{AA42DE05-6490-401A-BD66-0A89C7CADE75}" destId="{C56633DC-E658-46D8-BE63-7CB1CCD3C8DC}" srcOrd="0" destOrd="0" presId="urn:microsoft.com/office/officeart/2008/layout/VerticalCurvedList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6927DBE8-CA1B-42BE-8A87-2C62E01172E4}" type="presOf" srcId="{26894F22-714D-4787-870C-2571D04C9DF2}" destId="{74531BE3-D1A0-4218-823F-6B8B42888AB8}" srcOrd="0" destOrd="0" presId="urn:microsoft.com/office/officeart/2008/layout/VerticalCurvedList"/>
    <dgm:cxn modelId="{E45A8DF9-8046-4B46-ACD7-93F4B639FEF4}" type="presOf" srcId="{B490C752-C9CA-4075-9727-BE4AA742E7F5}" destId="{DAF769D4-2562-42E9-A891-95ECC44E320C}" srcOrd="0" destOrd="0" presId="urn:microsoft.com/office/officeart/2008/layout/VerticalCurvedList"/>
    <dgm:cxn modelId="{B0973D72-7669-4B79-887E-35FC8A577D47}" type="presParOf" srcId="{8D4BB782-D1CB-4178-BD6C-378E667E109F}" destId="{30E5EA73-69FE-4C99-B7E6-D2785DA2F8C5}" srcOrd="0" destOrd="0" presId="urn:microsoft.com/office/officeart/2008/layout/VerticalCurvedList"/>
    <dgm:cxn modelId="{8B44550F-AA4F-4507-9CC3-E79950421EE2}" type="presParOf" srcId="{30E5EA73-69FE-4C99-B7E6-D2785DA2F8C5}" destId="{147482D8-F793-4B63-AC92-2D2E108DBAA0}" srcOrd="0" destOrd="0" presId="urn:microsoft.com/office/officeart/2008/layout/VerticalCurvedList"/>
    <dgm:cxn modelId="{064CE0A9-9BD0-49DA-A49C-F2E8AF42BBDB}" type="presParOf" srcId="{147482D8-F793-4B63-AC92-2D2E108DBAA0}" destId="{F2410933-DB5E-4543-A714-4AF5A203C95C}" srcOrd="0" destOrd="0" presId="urn:microsoft.com/office/officeart/2008/layout/VerticalCurvedList"/>
    <dgm:cxn modelId="{A44B6BDC-A83D-4A2A-A080-850C4C941336}" type="presParOf" srcId="{147482D8-F793-4B63-AC92-2D2E108DBAA0}" destId="{C56633DC-E658-46D8-BE63-7CB1CCD3C8DC}" srcOrd="1" destOrd="0" presId="urn:microsoft.com/office/officeart/2008/layout/VerticalCurvedList"/>
    <dgm:cxn modelId="{2C4774EA-7360-45D9-84B7-E43C203549FB}" type="presParOf" srcId="{147482D8-F793-4B63-AC92-2D2E108DBAA0}" destId="{82F03708-A2AD-459B-AB59-7BBD9EB44E67}" srcOrd="2" destOrd="0" presId="urn:microsoft.com/office/officeart/2008/layout/VerticalCurvedList"/>
    <dgm:cxn modelId="{79A0A827-F8A2-4861-AD74-7AC596AC928B}" type="presParOf" srcId="{147482D8-F793-4B63-AC92-2D2E108DBAA0}" destId="{9C6C1869-E7B2-4FB9-A22B-16BADC04A189}" srcOrd="3" destOrd="0" presId="urn:microsoft.com/office/officeart/2008/layout/VerticalCurvedList"/>
    <dgm:cxn modelId="{3B5AACFC-097D-4FBE-8946-4332E7E93D52}" type="presParOf" srcId="{30E5EA73-69FE-4C99-B7E6-D2785DA2F8C5}" destId="{6D355E87-D36B-4EA1-AEC4-7B218D382E01}" srcOrd="1" destOrd="0" presId="urn:microsoft.com/office/officeart/2008/layout/VerticalCurvedList"/>
    <dgm:cxn modelId="{6721F91A-E30D-406A-B240-5361AEF695F2}" type="presParOf" srcId="{30E5EA73-69FE-4C99-B7E6-D2785DA2F8C5}" destId="{C65C822C-41C4-438C-A6A9-D630ED5298B5}" srcOrd="2" destOrd="0" presId="urn:microsoft.com/office/officeart/2008/layout/VerticalCurvedList"/>
    <dgm:cxn modelId="{DF663B5B-09DB-47CB-80E7-76C5BBE593C3}" type="presParOf" srcId="{C65C822C-41C4-438C-A6A9-D630ED5298B5}" destId="{A0D53F8D-5A57-48D3-B589-B8459855BEDA}" srcOrd="0" destOrd="0" presId="urn:microsoft.com/office/officeart/2008/layout/VerticalCurvedList"/>
    <dgm:cxn modelId="{C680D2EA-2E3F-4448-ACF1-27E49646CDEA}" type="presParOf" srcId="{30E5EA73-69FE-4C99-B7E6-D2785DA2F8C5}" destId="{DAF769D4-2562-42E9-A891-95ECC44E320C}" srcOrd="3" destOrd="0" presId="urn:microsoft.com/office/officeart/2008/layout/VerticalCurvedList"/>
    <dgm:cxn modelId="{D9012018-037C-4B16-88DA-7A14FFDDEB2F}" type="presParOf" srcId="{30E5EA73-69FE-4C99-B7E6-D2785DA2F8C5}" destId="{6D26F62E-69EB-4208-8A81-FC5F64935E8C}" srcOrd="4" destOrd="0" presId="urn:microsoft.com/office/officeart/2008/layout/VerticalCurvedList"/>
    <dgm:cxn modelId="{3C18CA1D-51FA-4A33-B0CF-14A24017B14E}" type="presParOf" srcId="{6D26F62E-69EB-4208-8A81-FC5F64935E8C}" destId="{5A5545A9-4864-4CB0-B4C5-F499246CB525}" srcOrd="0" destOrd="0" presId="urn:microsoft.com/office/officeart/2008/layout/VerticalCurvedList"/>
    <dgm:cxn modelId="{5B3776F6-E144-4D34-AF1D-CB9B2BEE3EAD}" type="presParOf" srcId="{30E5EA73-69FE-4C99-B7E6-D2785DA2F8C5}" destId="{3AAEA091-8E51-4440-B5A5-E02339014AA1}" srcOrd="5" destOrd="0" presId="urn:microsoft.com/office/officeart/2008/layout/VerticalCurvedList"/>
    <dgm:cxn modelId="{83C5551F-96D5-4428-B37F-6B2545BF093B}" type="presParOf" srcId="{30E5EA73-69FE-4C99-B7E6-D2785DA2F8C5}" destId="{7CAF87A7-51F7-4DE5-93DE-C5A17857E415}" srcOrd="6" destOrd="0" presId="urn:microsoft.com/office/officeart/2008/layout/VerticalCurvedList"/>
    <dgm:cxn modelId="{CAEB83A4-FC7E-442D-82FF-45F6BD2FAF7D}" type="presParOf" srcId="{7CAF87A7-51F7-4DE5-93DE-C5A17857E415}" destId="{1D9B0BA2-0AB2-4427-AE28-98650EADD147}" srcOrd="0" destOrd="0" presId="urn:microsoft.com/office/officeart/2008/layout/VerticalCurvedList"/>
    <dgm:cxn modelId="{4EDA4700-55E0-4943-8F01-8A0F5FB4664A}" type="presParOf" srcId="{30E5EA73-69FE-4C99-B7E6-D2785DA2F8C5}" destId="{16AB78CE-CFD7-4548-B577-98CD07B21E48}" srcOrd="7" destOrd="0" presId="urn:microsoft.com/office/officeart/2008/layout/VerticalCurvedList"/>
    <dgm:cxn modelId="{06B6C658-42DC-44F2-A677-7FCC80256D57}" type="presParOf" srcId="{30E5EA73-69FE-4C99-B7E6-D2785DA2F8C5}" destId="{2AB1A72F-2963-4F96-B564-9FBF28FFDF9D}" srcOrd="8" destOrd="0" presId="urn:microsoft.com/office/officeart/2008/layout/VerticalCurvedList"/>
    <dgm:cxn modelId="{BAC84CEA-E6C1-40AB-B3C5-2172BB00E529}" type="presParOf" srcId="{2AB1A72F-2963-4F96-B564-9FBF28FFDF9D}" destId="{58A99791-976C-4270-ABCC-A15CE6943D6C}" srcOrd="0" destOrd="0" presId="urn:microsoft.com/office/officeart/2008/layout/VerticalCurvedList"/>
    <dgm:cxn modelId="{DA9A08E3-532D-4C32-B666-7A609B76D32E}" type="presParOf" srcId="{30E5EA73-69FE-4C99-B7E6-D2785DA2F8C5}" destId="{285D3219-7B13-4924-816A-7FCD2BF3B9D8}" srcOrd="9" destOrd="0" presId="urn:microsoft.com/office/officeart/2008/layout/VerticalCurvedList"/>
    <dgm:cxn modelId="{02816A50-9BAE-4225-A76E-5A6282474401}" type="presParOf" srcId="{30E5EA73-69FE-4C99-B7E6-D2785DA2F8C5}" destId="{65A18012-55A6-4997-AF1D-B9E27FE276C4}" srcOrd="10" destOrd="0" presId="urn:microsoft.com/office/officeart/2008/layout/VerticalCurvedList"/>
    <dgm:cxn modelId="{0577479F-5F91-4D96-9CBD-C58F0E851A0A}" type="presParOf" srcId="{65A18012-55A6-4997-AF1D-B9E27FE276C4}" destId="{485F26A9-AA94-4ADA-AC54-FB58E0E0ED28}" srcOrd="0" destOrd="0" presId="urn:microsoft.com/office/officeart/2008/layout/VerticalCurvedList"/>
    <dgm:cxn modelId="{BFD14A00-D34E-4589-B5D4-CF018EFE6143}" type="presParOf" srcId="{30E5EA73-69FE-4C99-B7E6-D2785DA2F8C5}" destId="{74531BE3-D1A0-4218-823F-6B8B42888AB8}" srcOrd="11" destOrd="0" presId="urn:microsoft.com/office/officeart/2008/layout/VerticalCurvedList"/>
    <dgm:cxn modelId="{B0F9C511-25DE-41D5-93CE-C1D0031E7047}" type="presParOf" srcId="{30E5EA73-69FE-4C99-B7E6-D2785DA2F8C5}" destId="{60EA3967-202E-4F98-B4FC-7F560A15744F}" srcOrd="12" destOrd="0" presId="urn:microsoft.com/office/officeart/2008/layout/VerticalCurvedList"/>
    <dgm:cxn modelId="{CA895777-3A1C-4DB8-95ED-67E4F7BD1251}" type="presParOf" srcId="{60EA3967-202E-4F98-B4FC-7F560A15744F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General External Merge Sorting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 Simple 2-Way External Merge Sorting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Optimizations: Replacement Sorting, Blocked I/O and Double Buffering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Why Sorting?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In-Memory vs. External Sorting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AA56095E-17EA-4DC1-A4F9-7534E1841256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Linear Hashing</a:t>
          </a:r>
        </a:p>
      </dgm:t>
    </dgm:pt>
    <dgm:pt modelId="{ECA08959-5D3C-4DFE-9E62-2BC4E3A174E3}" type="parTrans" cxnId="{95FB1585-34FC-4A4F-9DEB-06745114833A}">
      <dgm:prSet/>
      <dgm:spPr/>
      <dgm:t>
        <a:bodyPr/>
        <a:lstStyle/>
        <a:p>
          <a:endParaRPr lang="en-US"/>
        </a:p>
      </dgm:t>
    </dgm:pt>
    <dgm:pt modelId="{AA42DE05-6490-401A-BD66-0A89C7CADE75}" type="sibTrans" cxnId="{95FB1585-34FC-4A4F-9DEB-06745114833A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2E6D5A96-A52E-49CB-8D66-8214A24A063F}" type="pres">
      <dgm:prSet presAssocID="{AA56095E-17EA-4DC1-A4F9-7534E1841256}" presName="text_1" presStyleLbl="node1" presStyleIdx="0" presStyleCnt="6">
        <dgm:presLayoutVars>
          <dgm:bulletEnabled val="1"/>
        </dgm:presLayoutVars>
      </dgm:prSet>
      <dgm:spPr/>
    </dgm:pt>
    <dgm:pt modelId="{3BDF740D-E70F-4667-9D5E-B893A33BDF5D}" type="pres">
      <dgm:prSet presAssocID="{AA56095E-17EA-4DC1-A4F9-7534E1841256}" presName="accent_1" presStyleCnt="0"/>
      <dgm:spPr/>
    </dgm:pt>
    <dgm:pt modelId="{A0D53F8D-5A57-48D3-B589-B8459855BEDA}" type="pres">
      <dgm:prSet presAssocID="{AA56095E-17EA-4DC1-A4F9-7534E1841256}" presName="accentRepeatNode" presStyleLbl="solidFgAcc1" presStyleIdx="0" presStyleCnt="6"/>
      <dgm:spPr>
        <a:solidFill>
          <a:srgbClr val="FFFF00"/>
        </a:solidFill>
        <a:ln>
          <a:solidFill>
            <a:schemeClr val="tx1"/>
          </a:solidFill>
        </a:ln>
      </dgm:spPr>
    </dgm:pt>
    <dgm:pt modelId="{5161AE46-79E8-4C2B-B3B3-77FA8A2EC0B9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E9FA1520-0194-4A1F-9E92-66D9D66F4569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E68DD5AF-2210-42B7-9265-663E63ACE524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D6BDD615-AB29-4EEE-ACFF-89942B013945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D8624C56-8194-475E-BFE4-1EB33E8B64D4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1C38230C-C95C-4568-8700-4C6255570EE2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DFB5543C-B79B-4A96-ACBF-F66232EB4038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F51E86F9-784A-4346-9414-F69F8DDFC75D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33CB0AAA-9503-40FC-8E6D-10A914B7083E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03DEBF9F-24DE-4A2A-BBCA-5E56F22479E7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53DAFC35-3505-44CE-9949-A31CA3350917}" type="presOf" srcId="{BE1645D6-1611-4DF4-8DF3-EEC32D8C4F8A}" destId="{8D4BB782-D1CB-4178-BD6C-378E667E109F}" srcOrd="0" destOrd="0" presId="urn:microsoft.com/office/officeart/2008/layout/VerticalCurvedList"/>
    <dgm:cxn modelId="{6B114C4E-6A09-4E2C-B611-6E97D07863DB}" type="presOf" srcId="{26894F22-714D-4787-870C-2571D04C9DF2}" destId="{33CB0AAA-9503-40FC-8E6D-10A914B7083E}" srcOrd="0" destOrd="0" presId="urn:microsoft.com/office/officeart/2008/layout/VerticalCurvedList"/>
    <dgm:cxn modelId="{7568DF69-8DCF-4768-829E-44834BDF7B81}" type="presOf" srcId="{AA42DE05-6490-401A-BD66-0A89C7CADE75}" destId="{C56633DC-E658-46D8-BE63-7CB1CCD3C8DC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0E79C173-8EE3-4AF9-A1E8-5343A4918F64}" type="presOf" srcId="{594BF85D-E9BC-439A-80D6-0EB4896FAE66}" destId="{D8624C56-8194-475E-BFE4-1EB33E8B64D4}" srcOrd="0" destOrd="0" presId="urn:microsoft.com/office/officeart/2008/layout/VerticalCurvedList"/>
    <dgm:cxn modelId="{6AD7D67F-4069-47A6-9E39-2A3F185BB462}" type="presOf" srcId="{B490C752-C9CA-4075-9727-BE4AA742E7F5}" destId="{5161AE46-79E8-4C2B-B3B3-77FA8A2EC0B9}" srcOrd="0" destOrd="0" presId="urn:microsoft.com/office/officeart/2008/layout/VerticalCurvedList"/>
    <dgm:cxn modelId="{95FB1585-34FC-4A4F-9DEB-06745114833A}" srcId="{BE1645D6-1611-4DF4-8DF3-EEC32D8C4F8A}" destId="{AA56095E-17EA-4DC1-A4F9-7534E1841256}" srcOrd="0" destOrd="0" parTransId="{ECA08959-5D3C-4DFE-9E62-2BC4E3A174E3}" sibTransId="{AA42DE05-6490-401A-BD66-0A89C7CADE75}"/>
    <dgm:cxn modelId="{81F6C98E-1AFE-49A3-A31F-EF1356A4711D}" type="presOf" srcId="{C4797427-72CE-41EC-9F4E-A308E1F1C0A5}" destId="{E68DD5AF-2210-42B7-9265-663E63ACE524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FBEDC6C3-32C6-405B-A574-043AAEDAB10F}" type="presOf" srcId="{1639CA94-34C3-4B9C-92E1-C13864A4BA19}" destId="{DFB5543C-B79B-4A96-ACBF-F66232EB4038}" srcOrd="0" destOrd="0" presId="urn:microsoft.com/office/officeart/2008/layout/VerticalCurvedList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A636ABEA-21AE-42E0-A883-7CDB8AEEB434}" type="presOf" srcId="{AA56095E-17EA-4DC1-A4F9-7534E1841256}" destId="{2E6D5A96-A52E-49CB-8D66-8214A24A063F}" srcOrd="0" destOrd="0" presId="urn:microsoft.com/office/officeart/2008/layout/VerticalCurvedList"/>
    <dgm:cxn modelId="{4F53A472-4CB6-4758-A8B2-15AF342351C6}" type="presParOf" srcId="{8D4BB782-D1CB-4178-BD6C-378E667E109F}" destId="{30E5EA73-69FE-4C99-B7E6-D2785DA2F8C5}" srcOrd="0" destOrd="0" presId="urn:microsoft.com/office/officeart/2008/layout/VerticalCurvedList"/>
    <dgm:cxn modelId="{0B673EA3-B52F-4C85-B739-CEC72B612617}" type="presParOf" srcId="{30E5EA73-69FE-4C99-B7E6-D2785DA2F8C5}" destId="{147482D8-F793-4B63-AC92-2D2E108DBAA0}" srcOrd="0" destOrd="0" presId="urn:microsoft.com/office/officeart/2008/layout/VerticalCurvedList"/>
    <dgm:cxn modelId="{4FB42030-5157-4EBE-B257-B2A132B72522}" type="presParOf" srcId="{147482D8-F793-4B63-AC92-2D2E108DBAA0}" destId="{F2410933-DB5E-4543-A714-4AF5A203C95C}" srcOrd="0" destOrd="0" presId="urn:microsoft.com/office/officeart/2008/layout/VerticalCurvedList"/>
    <dgm:cxn modelId="{3EE65F68-FE3F-417F-A454-8FB15D54C831}" type="presParOf" srcId="{147482D8-F793-4B63-AC92-2D2E108DBAA0}" destId="{C56633DC-E658-46D8-BE63-7CB1CCD3C8DC}" srcOrd="1" destOrd="0" presId="urn:microsoft.com/office/officeart/2008/layout/VerticalCurvedList"/>
    <dgm:cxn modelId="{F4CA4C80-7613-4FCB-A435-A1CF59FD2AE9}" type="presParOf" srcId="{147482D8-F793-4B63-AC92-2D2E108DBAA0}" destId="{82F03708-A2AD-459B-AB59-7BBD9EB44E67}" srcOrd="2" destOrd="0" presId="urn:microsoft.com/office/officeart/2008/layout/VerticalCurvedList"/>
    <dgm:cxn modelId="{8281FD89-301C-491C-9524-12ACA743A74F}" type="presParOf" srcId="{147482D8-F793-4B63-AC92-2D2E108DBAA0}" destId="{9C6C1869-E7B2-4FB9-A22B-16BADC04A189}" srcOrd="3" destOrd="0" presId="urn:microsoft.com/office/officeart/2008/layout/VerticalCurvedList"/>
    <dgm:cxn modelId="{5CD50A8C-425E-48F0-AE13-742B63AC67D5}" type="presParOf" srcId="{30E5EA73-69FE-4C99-B7E6-D2785DA2F8C5}" destId="{2E6D5A96-A52E-49CB-8D66-8214A24A063F}" srcOrd="1" destOrd="0" presId="urn:microsoft.com/office/officeart/2008/layout/VerticalCurvedList"/>
    <dgm:cxn modelId="{BCA2AE20-E6D2-4912-9874-6573E4221B5C}" type="presParOf" srcId="{30E5EA73-69FE-4C99-B7E6-D2785DA2F8C5}" destId="{3BDF740D-E70F-4667-9D5E-B893A33BDF5D}" srcOrd="2" destOrd="0" presId="urn:microsoft.com/office/officeart/2008/layout/VerticalCurvedList"/>
    <dgm:cxn modelId="{1A69C50E-659A-4CE3-9377-EA6DF56E9664}" type="presParOf" srcId="{3BDF740D-E70F-4667-9D5E-B893A33BDF5D}" destId="{A0D53F8D-5A57-48D3-B589-B8459855BEDA}" srcOrd="0" destOrd="0" presId="urn:microsoft.com/office/officeart/2008/layout/VerticalCurvedList"/>
    <dgm:cxn modelId="{14C12E6E-0277-4B66-917D-93A29AA06334}" type="presParOf" srcId="{30E5EA73-69FE-4C99-B7E6-D2785DA2F8C5}" destId="{5161AE46-79E8-4C2B-B3B3-77FA8A2EC0B9}" srcOrd="3" destOrd="0" presId="urn:microsoft.com/office/officeart/2008/layout/VerticalCurvedList"/>
    <dgm:cxn modelId="{FB9AC5FA-DCAD-492B-B1B0-5FB70E62DBAF}" type="presParOf" srcId="{30E5EA73-69FE-4C99-B7E6-D2785DA2F8C5}" destId="{E9FA1520-0194-4A1F-9E92-66D9D66F4569}" srcOrd="4" destOrd="0" presId="urn:microsoft.com/office/officeart/2008/layout/VerticalCurvedList"/>
    <dgm:cxn modelId="{4B7FB774-8F23-4F01-801D-98369BD09EE5}" type="presParOf" srcId="{E9FA1520-0194-4A1F-9E92-66D9D66F4569}" destId="{5A5545A9-4864-4CB0-B4C5-F499246CB525}" srcOrd="0" destOrd="0" presId="urn:microsoft.com/office/officeart/2008/layout/VerticalCurvedList"/>
    <dgm:cxn modelId="{59D74ED3-A1AD-4717-87BF-52EE045566D1}" type="presParOf" srcId="{30E5EA73-69FE-4C99-B7E6-D2785DA2F8C5}" destId="{E68DD5AF-2210-42B7-9265-663E63ACE524}" srcOrd="5" destOrd="0" presId="urn:microsoft.com/office/officeart/2008/layout/VerticalCurvedList"/>
    <dgm:cxn modelId="{BDFC6702-10BB-48D2-A3CC-E64A8AD5504D}" type="presParOf" srcId="{30E5EA73-69FE-4C99-B7E6-D2785DA2F8C5}" destId="{D6BDD615-AB29-4EEE-ACFF-89942B013945}" srcOrd="6" destOrd="0" presId="urn:microsoft.com/office/officeart/2008/layout/VerticalCurvedList"/>
    <dgm:cxn modelId="{26BF96AB-2054-4589-A50F-AEF06AC97F59}" type="presParOf" srcId="{D6BDD615-AB29-4EEE-ACFF-89942B013945}" destId="{1D9B0BA2-0AB2-4427-AE28-98650EADD147}" srcOrd="0" destOrd="0" presId="urn:microsoft.com/office/officeart/2008/layout/VerticalCurvedList"/>
    <dgm:cxn modelId="{75A43BF1-ECDC-4CDF-938A-9B86880A6C60}" type="presParOf" srcId="{30E5EA73-69FE-4C99-B7E6-D2785DA2F8C5}" destId="{D8624C56-8194-475E-BFE4-1EB33E8B64D4}" srcOrd="7" destOrd="0" presId="urn:microsoft.com/office/officeart/2008/layout/VerticalCurvedList"/>
    <dgm:cxn modelId="{CB88600C-8EFF-4CBD-9783-6D5E8FDED472}" type="presParOf" srcId="{30E5EA73-69FE-4C99-B7E6-D2785DA2F8C5}" destId="{1C38230C-C95C-4568-8700-4C6255570EE2}" srcOrd="8" destOrd="0" presId="urn:microsoft.com/office/officeart/2008/layout/VerticalCurvedList"/>
    <dgm:cxn modelId="{8A70B9B7-0D1A-42C0-9D11-02841078650A}" type="presParOf" srcId="{1C38230C-C95C-4568-8700-4C6255570EE2}" destId="{58A99791-976C-4270-ABCC-A15CE6943D6C}" srcOrd="0" destOrd="0" presId="urn:microsoft.com/office/officeart/2008/layout/VerticalCurvedList"/>
    <dgm:cxn modelId="{1D440E01-62F8-4ED4-85FF-43FD0D381224}" type="presParOf" srcId="{30E5EA73-69FE-4C99-B7E6-D2785DA2F8C5}" destId="{DFB5543C-B79B-4A96-ACBF-F66232EB4038}" srcOrd="9" destOrd="0" presId="urn:microsoft.com/office/officeart/2008/layout/VerticalCurvedList"/>
    <dgm:cxn modelId="{0E9FAD91-8D14-4767-84FE-8C154DA630DA}" type="presParOf" srcId="{30E5EA73-69FE-4C99-B7E6-D2785DA2F8C5}" destId="{F51E86F9-784A-4346-9414-F69F8DDFC75D}" srcOrd="10" destOrd="0" presId="urn:microsoft.com/office/officeart/2008/layout/VerticalCurvedList"/>
    <dgm:cxn modelId="{38232A1B-D883-4059-9AD1-ED226DEE092E}" type="presParOf" srcId="{F51E86F9-784A-4346-9414-F69F8DDFC75D}" destId="{485F26A9-AA94-4ADA-AC54-FB58E0E0ED28}" srcOrd="0" destOrd="0" presId="urn:microsoft.com/office/officeart/2008/layout/VerticalCurvedList"/>
    <dgm:cxn modelId="{96DEB3C3-423C-40A2-BDC4-58DB44977001}" type="presParOf" srcId="{30E5EA73-69FE-4C99-B7E6-D2785DA2F8C5}" destId="{33CB0AAA-9503-40FC-8E6D-10A914B7083E}" srcOrd="11" destOrd="0" presId="urn:microsoft.com/office/officeart/2008/layout/VerticalCurvedList"/>
    <dgm:cxn modelId="{90B334CB-4049-4907-9192-3C8995C5DF5B}" type="presParOf" srcId="{30E5EA73-69FE-4C99-B7E6-D2785DA2F8C5}" destId="{03DEBF9F-24DE-4A2A-BBCA-5E56F22479E7}" srcOrd="12" destOrd="0" presId="urn:microsoft.com/office/officeart/2008/layout/VerticalCurvedList"/>
    <dgm:cxn modelId="{ED24BB63-FAC1-4EEC-BA0D-D8BF73C32DB8}" type="presParOf" srcId="{03DEBF9F-24DE-4A2A-BBCA-5E56F22479E7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General External Merge Sorting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 Simple 2-Way External Merge Sorting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Optimizations: Replacement Sorting, Blocked I/O and Double Buffering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Why Sorting?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In-Memory vs. External Sorting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AA56095E-17EA-4DC1-A4F9-7534E1841256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Linear Hashing</a:t>
          </a:r>
        </a:p>
      </dgm:t>
    </dgm:pt>
    <dgm:pt modelId="{ECA08959-5D3C-4DFE-9E62-2BC4E3A174E3}" type="parTrans" cxnId="{95FB1585-34FC-4A4F-9DEB-06745114833A}">
      <dgm:prSet/>
      <dgm:spPr/>
      <dgm:t>
        <a:bodyPr/>
        <a:lstStyle/>
        <a:p>
          <a:endParaRPr lang="en-US"/>
        </a:p>
      </dgm:t>
    </dgm:pt>
    <dgm:pt modelId="{AA42DE05-6490-401A-BD66-0A89C7CADE75}" type="sibTrans" cxnId="{95FB1585-34FC-4A4F-9DEB-06745114833A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AA8A7D5F-224C-44CA-BA9B-231A8050B5BA}" type="pres">
      <dgm:prSet presAssocID="{AA56095E-17EA-4DC1-A4F9-7534E1841256}" presName="text_1" presStyleLbl="node1" presStyleIdx="0" presStyleCnt="6">
        <dgm:presLayoutVars>
          <dgm:bulletEnabled val="1"/>
        </dgm:presLayoutVars>
      </dgm:prSet>
      <dgm:spPr/>
    </dgm:pt>
    <dgm:pt modelId="{40CEBFE9-5050-4C3B-8593-FFC88AF625CE}" type="pres">
      <dgm:prSet presAssocID="{AA56095E-17EA-4DC1-A4F9-7534E1841256}" presName="accent_1" presStyleCnt="0"/>
      <dgm:spPr/>
    </dgm:pt>
    <dgm:pt modelId="{A0D53F8D-5A57-48D3-B589-B8459855BEDA}" type="pres">
      <dgm:prSet presAssocID="{AA56095E-17EA-4DC1-A4F9-7534E1841256}" presName="accentRepeatNode" presStyleLbl="solidFgAcc1" presStyleIdx="0" presStyleCnt="6"/>
      <dgm:spPr>
        <a:solidFill>
          <a:srgbClr val="FFFF00"/>
        </a:solidFill>
        <a:ln>
          <a:solidFill>
            <a:schemeClr val="tx1"/>
          </a:solidFill>
        </a:ln>
      </dgm:spPr>
    </dgm:pt>
    <dgm:pt modelId="{72D7E51B-E051-4E0B-B15A-62B77C2AA10D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7572F137-0F19-4CA6-BE8A-A608B9BB96DF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B0B9E5BB-18C1-4D5C-BB78-6AED43F0AF81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CDB092B7-1DDD-485B-BE1E-4C87ACC336C3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9BFD70C2-BFC5-4B8A-A222-6E1BE8C8308D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85324A68-035B-41B4-8522-8D902873B1D3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7397380B-FF32-4C85-8491-34A691497FA8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185F705E-983B-4F80-A771-8AD8C6DE20D2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A12BA256-42F6-4BE0-8F3F-157C6E2C8F84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31AB07A8-948C-42AD-9DB4-049A676D6E2F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68166107-C40E-4FEB-BEDD-092D11AE4D8F}" type="presOf" srcId="{26894F22-714D-4787-870C-2571D04C9DF2}" destId="{A12BA256-42F6-4BE0-8F3F-157C6E2C8F84}" srcOrd="0" destOrd="0" presId="urn:microsoft.com/office/officeart/2008/layout/VerticalCurvedList"/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A15D4C18-36D2-4F88-8BA0-8C05C0843719}" type="presOf" srcId="{C4797427-72CE-41EC-9F4E-A308E1F1C0A5}" destId="{B0B9E5BB-18C1-4D5C-BB78-6AED43F0AF81}" srcOrd="0" destOrd="0" presId="urn:microsoft.com/office/officeart/2008/layout/VerticalCurvedList"/>
    <dgm:cxn modelId="{6004C864-5AAC-495B-8DBD-62DFB400BD37}" type="presOf" srcId="{BE1645D6-1611-4DF4-8DF3-EEC32D8C4F8A}" destId="{8D4BB782-D1CB-4178-BD6C-378E667E109F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242BBF7B-886C-4AA7-BADD-219E101140EF}" type="presOf" srcId="{AA42DE05-6490-401A-BD66-0A89C7CADE75}" destId="{C56633DC-E658-46D8-BE63-7CB1CCD3C8DC}" srcOrd="0" destOrd="0" presId="urn:microsoft.com/office/officeart/2008/layout/VerticalCurvedList"/>
    <dgm:cxn modelId="{95FB1585-34FC-4A4F-9DEB-06745114833A}" srcId="{BE1645D6-1611-4DF4-8DF3-EEC32D8C4F8A}" destId="{AA56095E-17EA-4DC1-A4F9-7534E1841256}" srcOrd="0" destOrd="0" parTransId="{ECA08959-5D3C-4DFE-9E62-2BC4E3A174E3}" sibTransId="{AA42DE05-6490-401A-BD66-0A89C7CADE75}"/>
    <dgm:cxn modelId="{6831BF8E-8A5C-4B6B-A7F1-8EC55C9DB721}" type="presOf" srcId="{AA56095E-17EA-4DC1-A4F9-7534E1841256}" destId="{AA8A7D5F-224C-44CA-BA9B-231A8050B5BA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48A91CBD-D56D-4E50-88ED-DBC207D94B1A}" type="presOf" srcId="{594BF85D-E9BC-439A-80D6-0EB4896FAE66}" destId="{9BFD70C2-BFC5-4B8A-A222-6E1BE8C8308D}" srcOrd="0" destOrd="0" presId="urn:microsoft.com/office/officeart/2008/layout/VerticalCurvedList"/>
    <dgm:cxn modelId="{6026BECE-6B1B-4137-A0B5-85388B907B2C}" type="presOf" srcId="{B490C752-C9CA-4075-9727-BE4AA742E7F5}" destId="{72D7E51B-E051-4E0B-B15A-62B77C2AA10D}" srcOrd="0" destOrd="0" presId="urn:microsoft.com/office/officeart/2008/layout/VerticalCurvedList"/>
    <dgm:cxn modelId="{A83AF8D9-34D3-4979-9947-47789C18B1E4}" type="presOf" srcId="{1639CA94-34C3-4B9C-92E1-C13864A4BA19}" destId="{7397380B-FF32-4C85-8491-34A691497FA8}" srcOrd="0" destOrd="0" presId="urn:microsoft.com/office/officeart/2008/layout/VerticalCurvedList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962E5EB7-62D6-4B25-8245-552E009EC44F}" type="presParOf" srcId="{8D4BB782-D1CB-4178-BD6C-378E667E109F}" destId="{30E5EA73-69FE-4C99-B7E6-D2785DA2F8C5}" srcOrd="0" destOrd="0" presId="urn:microsoft.com/office/officeart/2008/layout/VerticalCurvedList"/>
    <dgm:cxn modelId="{303BEE64-B4FC-4D2A-AA09-4AD3D6C4C262}" type="presParOf" srcId="{30E5EA73-69FE-4C99-B7E6-D2785DA2F8C5}" destId="{147482D8-F793-4B63-AC92-2D2E108DBAA0}" srcOrd="0" destOrd="0" presId="urn:microsoft.com/office/officeart/2008/layout/VerticalCurvedList"/>
    <dgm:cxn modelId="{B9829B8B-A804-4268-B810-5C2943B45A64}" type="presParOf" srcId="{147482D8-F793-4B63-AC92-2D2E108DBAA0}" destId="{F2410933-DB5E-4543-A714-4AF5A203C95C}" srcOrd="0" destOrd="0" presId="urn:microsoft.com/office/officeart/2008/layout/VerticalCurvedList"/>
    <dgm:cxn modelId="{8262C913-AFFD-4CA9-B1CA-02DAE38053C0}" type="presParOf" srcId="{147482D8-F793-4B63-AC92-2D2E108DBAA0}" destId="{C56633DC-E658-46D8-BE63-7CB1CCD3C8DC}" srcOrd="1" destOrd="0" presId="urn:microsoft.com/office/officeart/2008/layout/VerticalCurvedList"/>
    <dgm:cxn modelId="{9D77C1CD-0877-4485-B241-7E8BC5E8BD43}" type="presParOf" srcId="{147482D8-F793-4B63-AC92-2D2E108DBAA0}" destId="{82F03708-A2AD-459B-AB59-7BBD9EB44E67}" srcOrd="2" destOrd="0" presId="urn:microsoft.com/office/officeart/2008/layout/VerticalCurvedList"/>
    <dgm:cxn modelId="{99D0FB90-F6A1-4B2B-A983-5FAEAA1C693F}" type="presParOf" srcId="{147482D8-F793-4B63-AC92-2D2E108DBAA0}" destId="{9C6C1869-E7B2-4FB9-A22B-16BADC04A189}" srcOrd="3" destOrd="0" presId="urn:microsoft.com/office/officeart/2008/layout/VerticalCurvedList"/>
    <dgm:cxn modelId="{EEFBEE9F-E047-4431-9A72-3BDED4DE7B61}" type="presParOf" srcId="{30E5EA73-69FE-4C99-B7E6-D2785DA2F8C5}" destId="{AA8A7D5F-224C-44CA-BA9B-231A8050B5BA}" srcOrd="1" destOrd="0" presId="urn:microsoft.com/office/officeart/2008/layout/VerticalCurvedList"/>
    <dgm:cxn modelId="{683A4839-86BD-4986-B75C-6F625EF8BB73}" type="presParOf" srcId="{30E5EA73-69FE-4C99-B7E6-D2785DA2F8C5}" destId="{40CEBFE9-5050-4C3B-8593-FFC88AF625CE}" srcOrd="2" destOrd="0" presId="urn:microsoft.com/office/officeart/2008/layout/VerticalCurvedList"/>
    <dgm:cxn modelId="{343C533E-409D-43F2-B875-EB27A2C5B588}" type="presParOf" srcId="{40CEBFE9-5050-4C3B-8593-FFC88AF625CE}" destId="{A0D53F8D-5A57-48D3-B589-B8459855BEDA}" srcOrd="0" destOrd="0" presId="urn:microsoft.com/office/officeart/2008/layout/VerticalCurvedList"/>
    <dgm:cxn modelId="{63954C19-E48D-4432-8593-ABDFB5664358}" type="presParOf" srcId="{30E5EA73-69FE-4C99-B7E6-D2785DA2F8C5}" destId="{72D7E51B-E051-4E0B-B15A-62B77C2AA10D}" srcOrd="3" destOrd="0" presId="urn:microsoft.com/office/officeart/2008/layout/VerticalCurvedList"/>
    <dgm:cxn modelId="{A52B9E30-6774-4F75-9B93-B634A1D5405B}" type="presParOf" srcId="{30E5EA73-69FE-4C99-B7E6-D2785DA2F8C5}" destId="{7572F137-0F19-4CA6-BE8A-A608B9BB96DF}" srcOrd="4" destOrd="0" presId="urn:microsoft.com/office/officeart/2008/layout/VerticalCurvedList"/>
    <dgm:cxn modelId="{E461A53F-9446-4207-A432-5C2E48DCFF21}" type="presParOf" srcId="{7572F137-0F19-4CA6-BE8A-A608B9BB96DF}" destId="{5A5545A9-4864-4CB0-B4C5-F499246CB525}" srcOrd="0" destOrd="0" presId="urn:microsoft.com/office/officeart/2008/layout/VerticalCurvedList"/>
    <dgm:cxn modelId="{407BD3DB-E209-4313-A23D-55E52D488C37}" type="presParOf" srcId="{30E5EA73-69FE-4C99-B7E6-D2785DA2F8C5}" destId="{B0B9E5BB-18C1-4D5C-BB78-6AED43F0AF81}" srcOrd="5" destOrd="0" presId="urn:microsoft.com/office/officeart/2008/layout/VerticalCurvedList"/>
    <dgm:cxn modelId="{C22B3492-18DF-4F11-A63D-1E2EE3EA8E9F}" type="presParOf" srcId="{30E5EA73-69FE-4C99-B7E6-D2785DA2F8C5}" destId="{CDB092B7-1DDD-485B-BE1E-4C87ACC336C3}" srcOrd="6" destOrd="0" presId="urn:microsoft.com/office/officeart/2008/layout/VerticalCurvedList"/>
    <dgm:cxn modelId="{2A5D59B8-4BCC-4115-93B8-ADDB7B244166}" type="presParOf" srcId="{CDB092B7-1DDD-485B-BE1E-4C87ACC336C3}" destId="{1D9B0BA2-0AB2-4427-AE28-98650EADD147}" srcOrd="0" destOrd="0" presId="urn:microsoft.com/office/officeart/2008/layout/VerticalCurvedList"/>
    <dgm:cxn modelId="{4B23962A-2150-4DAC-98A5-CF3BA4585B6E}" type="presParOf" srcId="{30E5EA73-69FE-4C99-B7E6-D2785DA2F8C5}" destId="{9BFD70C2-BFC5-4B8A-A222-6E1BE8C8308D}" srcOrd="7" destOrd="0" presId="urn:microsoft.com/office/officeart/2008/layout/VerticalCurvedList"/>
    <dgm:cxn modelId="{735A77D9-9EBB-4F26-AAE7-D0C49D4E060E}" type="presParOf" srcId="{30E5EA73-69FE-4C99-B7E6-D2785DA2F8C5}" destId="{85324A68-035B-41B4-8522-8D902873B1D3}" srcOrd="8" destOrd="0" presId="urn:microsoft.com/office/officeart/2008/layout/VerticalCurvedList"/>
    <dgm:cxn modelId="{AF029FAE-836B-4FDC-A75B-2EF17686AAE7}" type="presParOf" srcId="{85324A68-035B-41B4-8522-8D902873B1D3}" destId="{58A99791-976C-4270-ABCC-A15CE6943D6C}" srcOrd="0" destOrd="0" presId="urn:microsoft.com/office/officeart/2008/layout/VerticalCurvedList"/>
    <dgm:cxn modelId="{87E94F33-4D41-4B15-B390-A52331628944}" type="presParOf" srcId="{30E5EA73-69FE-4C99-B7E6-D2785DA2F8C5}" destId="{7397380B-FF32-4C85-8491-34A691497FA8}" srcOrd="9" destOrd="0" presId="urn:microsoft.com/office/officeart/2008/layout/VerticalCurvedList"/>
    <dgm:cxn modelId="{BD2F520C-BCDC-4BD5-B5DF-D9FBA8828925}" type="presParOf" srcId="{30E5EA73-69FE-4C99-B7E6-D2785DA2F8C5}" destId="{185F705E-983B-4F80-A771-8AD8C6DE20D2}" srcOrd="10" destOrd="0" presId="urn:microsoft.com/office/officeart/2008/layout/VerticalCurvedList"/>
    <dgm:cxn modelId="{B05DA26B-B6C2-4144-A944-A7FBE4B9153B}" type="presParOf" srcId="{185F705E-983B-4F80-A771-8AD8C6DE20D2}" destId="{485F26A9-AA94-4ADA-AC54-FB58E0E0ED28}" srcOrd="0" destOrd="0" presId="urn:microsoft.com/office/officeart/2008/layout/VerticalCurvedList"/>
    <dgm:cxn modelId="{88E91B32-C82F-4C16-903B-5DCBEE9BC564}" type="presParOf" srcId="{30E5EA73-69FE-4C99-B7E6-D2785DA2F8C5}" destId="{A12BA256-42F6-4BE0-8F3F-157C6E2C8F84}" srcOrd="11" destOrd="0" presId="urn:microsoft.com/office/officeart/2008/layout/VerticalCurvedList"/>
    <dgm:cxn modelId="{CD05BE8C-DA73-463C-9DC7-48314F608987}" type="presParOf" srcId="{30E5EA73-69FE-4C99-B7E6-D2785DA2F8C5}" destId="{31AB07A8-948C-42AD-9DB4-049A676D6E2F}" srcOrd="12" destOrd="0" presId="urn:microsoft.com/office/officeart/2008/layout/VerticalCurvedList"/>
    <dgm:cxn modelId="{53ACD427-47FB-4CAF-921B-A84D289C8F16}" type="presParOf" srcId="{31AB07A8-948C-42AD-9DB4-049A676D6E2F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General External Merge Sorting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 Simple 2-Way External Merge Sorting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Optimizations: Replacement Sorting, Blocked I/O and Double Buffering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Why Sorting?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In-Memory vs. External Sorting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AA56095E-17EA-4DC1-A4F9-7534E1841256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Linear Hashing</a:t>
          </a:r>
        </a:p>
      </dgm:t>
    </dgm:pt>
    <dgm:pt modelId="{ECA08959-5D3C-4DFE-9E62-2BC4E3A174E3}" type="parTrans" cxnId="{95FB1585-34FC-4A4F-9DEB-06745114833A}">
      <dgm:prSet/>
      <dgm:spPr/>
      <dgm:t>
        <a:bodyPr/>
        <a:lstStyle/>
        <a:p>
          <a:endParaRPr lang="en-US"/>
        </a:p>
      </dgm:t>
    </dgm:pt>
    <dgm:pt modelId="{AA42DE05-6490-401A-BD66-0A89C7CADE75}" type="sibTrans" cxnId="{95FB1585-34FC-4A4F-9DEB-06745114833A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348F5EBF-099D-476C-944C-78E4AF6F9A80}" type="pres">
      <dgm:prSet presAssocID="{AA56095E-17EA-4DC1-A4F9-7534E1841256}" presName="text_1" presStyleLbl="node1" presStyleIdx="0" presStyleCnt="6">
        <dgm:presLayoutVars>
          <dgm:bulletEnabled val="1"/>
        </dgm:presLayoutVars>
      </dgm:prSet>
      <dgm:spPr/>
    </dgm:pt>
    <dgm:pt modelId="{C8AF3B32-4C81-40C6-AD4B-CD257213991A}" type="pres">
      <dgm:prSet presAssocID="{AA56095E-17EA-4DC1-A4F9-7534E1841256}" presName="accent_1" presStyleCnt="0"/>
      <dgm:spPr/>
    </dgm:pt>
    <dgm:pt modelId="{A0D53F8D-5A57-48D3-B589-B8459855BEDA}" type="pres">
      <dgm:prSet presAssocID="{AA56095E-17EA-4DC1-A4F9-7534E1841256}" presName="accentRepeatNode" presStyleLbl="solidFgAcc1" presStyleIdx="0" presStyleCnt="6"/>
      <dgm:spPr>
        <a:solidFill>
          <a:srgbClr val="FFFF00"/>
        </a:solidFill>
        <a:ln>
          <a:solidFill>
            <a:schemeClr val="tx1"/>
          </a:solidFill>
        </a:ln>
      </dgm:spPr>
    </dgm:pt>
    <dgm:pt modelId="{EB362C8E-49DA-4231-A7D0-63DCEDBF3B48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01A4D9EC-F41F-4EC8-A551-AF8B0FE64F56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20615A73-FCBF-433F-92CF-32BD30742BA9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301CC175-89A2-4B07-8EA6-923665906A42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361F007E-A3C2-4FC7-8574-0640894EF3E2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CEF84B25-D15A-41A0-A4F5-9CC8C3C9F894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87BABBAC-7A6D-4571-A0C5-EA9F404EAE5F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9A1D7A9E-9D7D-4E81-9C16-0ACBBA2C6548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008D0436-F3E9-4853-B536-E92455861BC4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FD5C5C60-E35C-4073-8A8D-049D58C360E0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9762195E-FED4-4F4D-9F54-0D68FC04BD4F}" type="presOf" srcId="{594BF85D-E9BC-439A-80D6-0EB4896FAE66}" destId="{361F007E-A3C2-4FC7-8574-0640894EF3E2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E90AE276-D9DC-4CDD-BD4F-2A5FCB05E72C}" type="presOf" srcId="{B490C752-C9CA-4075-9727-BE4AA742E7F5}" destId="{EB362C8E-49DA-4231-A7D0-63DCEDBF3B48}" srcOrd="0" destOrd="0" presId="urn:microsoft.com/office/officeart/2008/layout/VerticalCurvedList"/>
    <dgm:cxn modelId="{95FB1585-34FC-4A4F-9DEB-06745114833A}" srcId="{BE1645D6-1611-4DF4-8DF3-EEC32D8C4F8A}" destId="{AA56095E-17EA-4DC1-A4F9-7534E1841256}" srcOrd="0" destOrd="0" parTransId="{ECA08959-5D3C-4DFE-9E62-2BC4E3A174E3}" sibTransId="{AA42DE05-6490-401A-BD66-0A89C7CADE75}"/>
    <dgm:cxn modelId="{11C91E9A-F57E-4A46-98DB-26A1786396BD}" type="presOf" srcId="{26894F22-714D-4787-870C-2571D04C9DF2}" destId="{008D0436-F3E9-4853-B536-E92455861BC4}" srcOrd="0" destOrd="0" presId="urn:microsoft.com/office/officeart/2008/layout/VerticalCurvedList"/>
    <dgm:cxn modelId="{B5AA8BA5-C8F9-42CC-AC3C-365580FBCBC2}" type="presOf" srcId="{AA56095E-17EA-4DC1-A4F9-7534E1841256}" destId="{348F5EBF-099D-476C-944C-78E4AF6F9A80}" srcOrd="0" destOrd="0" presId="urn:microsoft.com/office/officeart/2008/layout/VerticalCurvedList"/>
    <dgm:cxn modelId="{B4CD5FAB-B026-4C87-A5E8-6C98D53734F3}" type="presOf" srcId="{C4797427-72CE-41EC-9F4E-A308E1F1C0A5}" destId="{20615A73-FCBF-433F-92CF-32BD30742BA9}" srcOrd="0" destOrd="0" presId="urn:microsoft.com/office/officeart/2008/layout/VerticalCurvedList"/>
    <dgm:cxn modelId="{805276B0-1B72-4509-ADEC-CDC837719B45}" type="presOf" srcId="{1639CA94-34C3-4B9C-92E1-C13864A4BA19}" destId="{87BABBAC-7A6D-4571-A0C5-EA9F404EAE5F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5985D3CC-0806-4283-A9FD-68245E78B685}" type="presOf" srcId="{BE1645D6-1611-4DF4-8DF3-EEC32D8C4F8A}" destId="{8D4BB782-D1CB-4178-BD6C-378E667E109F}" srcOrd="0" destOrd="0" presId="urn:microsoft.com/office/officeart/2008/layout/VerticalCurvedList"/>
    <dgm:cxn modelId="{34996ACE-7FAC-468A-887E-0894ECB16BBF}" type="presOf" srcId="{AA42DE05-6490-401A-BD66-0A89C7CADE75}" destId="{C56633DC-E658-46D8-BE63-7CB1CCD3C8DC}" srcOrd="0" destOrd="0" presId="urn:microsoft.com/office/officeart/2008/layout/VerticalCurvedList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D21D97C4-9129-4C27-8E78-B1137714DA44}" type="presParOf" srcId="{8D4BB782-D1CB-4178-BD6C-378E667E109F}" destId="{30E5EA73-69FE-4C99-B7E6-D2785DA2F8C5}" srcOrd="0" destOrd="0" presId="urn:microsoft.com/office/officeart/2008/layout/VerticalCurvedList"/>
    <dgm:cxn modelId="{DEB57695-4226-489D-96A9-F5C419FD2A75}" type="presParOf" srcId="{30E5EA73-69FE-4C99-B7E6-D2785DA2F8C5}" destId="{147482D8-F793-4B63-AC92-2D2E108DBAA0}" srcOrd="0" destOrd="0" presId="urn:microsoft.com/office/officeart/2008/layout/VerticalCurvedList"/>
    <dgm:cxn modelId="{50C0DA64-4129-4E99-A360-F176DE0EBA39}" type="presParOf" srcId="{147482D8-F793-4B63-AC92-2D2E108DBAA0}" destId="{F2410933-DB5E-4543-A714-4AF5A203C95C}" srcOrd="0" destOrd="0" presId="urn:microsoft.com/office/officeart/2008/layout/VerticalCurvedList"/>
    <dgm:cxn modelId="{5810DFD0-1A31-4FEE-87C1-48281A145BED}" type="presParOf" srcId="{147482D8-F793-4B63-AC92-2D2E108DBAA0}" destId="{C56633DC-E658-46D8-BE63-7CB1CCD3C8DC}" srcOrd="1" destOrd="0" presId="urn:microsoft.com/office/officeart/2008/layout/VerticalCurvedList"/>
    <dgm:cxn modelId="{0D5D8A6D-D8C9-4749-8B89-FFE819AA0E60}" type="presParOf" srcId="{147482D8-F793-4B63-AC92-2D2E108DBAA0}" destId="{82F03708-A2AD-459B-AB59-7BBD9EB44E67}" srcOrd="2" destOrd="0" presId="urn:microsoft.com/office/officeart/2008/layout/VerticalCurvedList"/>
    <dgm:cxn modelId="{B13310C3-DC9C-4B55-9129-4D03B948F84A}" type="presParOf" srcId="{147482D8-F793-4B63-AC92-2D2E108DBAA0}" destId="{9C6C1869-E7B2-4FB9-A22B-16BADC04A189}" srcOrd="3" destOrd="0" presId="urn:microsoft.com/office/officeart/2008/layout/VerticalCurvedList"/>
    <dgm:cxn modelId="{6E34ACAD-30BC-4AC9-A7EB-477B45F60D3A}" type="presParOf" srcId="{30E5EA73-69FE-4C99-B7E6-D2785DA2F8C5}" destId="{348F5EBF-099D-476C-944C-78E4AF6F9A80}" srcOrd="1" destOrd="0" presId="urn:microsoft.com/office/officeart/2008/layout/VerticalCurvedList"/>
    <dgm:cxn modelId="{01D81BDD-9024-4E53-A5A8-8B1E903B4F25}" type="presParOf" srcId="{30E5EA73-69FE-4C99-B7E6-D2785DA2F8C5}" destId="{C8AF3B32-4C81-40C6-AD4B-CD257213991A}" srcOrd="2" destOrd="0" presId="urn:microsoft.com/office/officeart/2008/layout/VerticalCurvedList"/>
    <dgm:cxn modelId="{84A95CFD-5B99-455B-BCB7-05182CEAC56A}" type="presParOf" srcId="{C8AF3B32-4C81-40C6-AD4B-CD257213991A}" destId="{A0D53F8D-5A57-48D3-B589-B8459855BEDA}" srcOrd="0" destOrd="0" presId="urn:microsoft.com/office/officeart/2008/layout/VerticalCurvedList"/>
    <dgm:cxn modelId="{1BA31B5E-9679-4845-AC77-8CBC80174B67}" type="presParOf" srcId="{30E5EA73-69FE-4C99-B7E6-D2785DA2F8C5}" destId="{EB362C8E-49DA-4231-A7D0-63DCEDBF3B48}" srcOrd="3" destOrd="0" presId="urn:microsoft.com/office/officeart/2008/layout/VerticalCurvedList"/>
    <dgm:cxn modelId="{03E1EC11-B35D-48F4-B305-0B886A505EEF}" type="presParOf" srcId="{30E5EA73-69FE-4C99-B7E6-D2785DA2F8C5}" destId="{01A4D9EC-F41F-4EC8-A551-AF8B0FE64F56}" srcOrd="4" destOrd="0" presId="urn:microsoft.com/office/officeart/2008/layout/VerticalCurvedList"/>
    <dgm:cxn modelId="{5101BBC7-D9C8-41C6-9346-CD545CAD4D12}" type="presParOf" srcId="{01A4D9EC-F41F-4EC8-A551-AF8B0FE64F56}" destId="{5A5545A9-4864-4CB0-B4C5-F499246CB525}" srcOrd="0" destOrd="0" presId="urn:microsoft.com/office/officeart/2008/layout/VerticalCurvedList"/>
    <dgm:cxn modelId="{83C7D6CE-EC5D-48F0-A1B8-30CCFAD3B1B2}" type="presParOf" srcId="{30E5EA73-69FE-4C99-B7E6-D2785DA2F8C5}" destId="{20615A73-FCBF-433F-92CF-32BD30742BA9}" srcOrd="5" destOrd="0" presId="urn:microsoft.com/office/officeart/2008/layout/VerticalCurvedList"/>
    <dgm:cxn modelId="{B243BD5B-C07D-4086-9A44-53793428018B}" type="presParOf" srcId="{30E5EA73-69FE-4C99-B7E6-D2785DA2F8C5}" destId="{301CC175-89A2-4B07-8EA6-923665906A42}" srcOrd="6" destOrd="0" presId="urn:microsoft.com/office/officeart/2008/layout/VerticalCurvedList"/>
    <dgm:cxn modelId="{679AD599-8541-4E48-B69D-2F62F9FF85D3}" type="presParOf" srcId="{301CC175-89A2-4B07-8EA6-923665906A42}" destId="{1D9B0BA2-0AB2-4427-AE28-98650EADD147}" srcOrd="0" destOrd="0" presId="urn:microsoft.com/office/officeart/2008/layout/VerticalCurvedList"/>
    <dgm:cxn modelId="{DF8018BA-7ED2-400D-9245-24817F963CBF}" type="presParOf" srcId="{30E5EA73-69FE-4C99-B7E6-D2785DA2F8C5}" destId="{361F007E-A3C2-4FC7-8574-0640894EF3E2}" srcOrd="7" destOrd="0" presId="urn:microsoft.com/office/officeart/2008/layout/VerticalCurvedList"/>
    <dgm:cxn modelId="{0F2FDBF5-AB0D-4641-A9E3-DC297C7FF0F1}" type="presParOf" srcId="{30E5EA73-69FE-4C99-B7E6-D2785DA2F8C5}" destId="{CEF84B25-D15A-41A0-A4F5-9CC8C3C9F894}" srcOrd="8" destOrd="0" presId="urn:microsoft.com/office/officeart/2008/layout/VerticalCurvedList"/>
    <dgm:cxn modelId="{185173AA-49F4-4C40-8F58-4F4CAFE59BC6}" type="presParOf" srcId="{CEF84B25-D15A-41A0-A4F5-9CC8C3C9F894}" destId="{58A99791-976C-4270-ABCC-A15CE6943D6C}" srcOrd="0" destOrd="0" presId="urn:microsoft.com/office/officeart/2008/layout/VerticalCurvedList"/>
    <dgm:cxn modelId="{C4F32E57-669B-44EB-83DF-8ECF1A53A22E}" type="presParOf" srcId="{30E5EA73-69FE-4C99-B7E6-D2785DA2F8C5}" destId="{87BABBAC-7A6D-4571-A0C5-EA9F404EAE5F}" srcOrd="9" destOrd="0" presId="urn:microsoft.com/office/officeart/2008/layout/VerticalCurvedList"/>
    <dgm:cxn modelId="{8181F656-C0B2-4B1D-8FA8-669B5B14549C}" type="presParOf" srcId="{30E5EA73-69FE-4C99-B7E6-D2785DA2F8C5}" destId="{9A1D7A9E-9D7D-4E81-9C16-0ACBBA2C6548}" srcOrd="10" destOrd="0" presId="urn:microsoft.com/office/officeart/2008/layout/VerticalCurvedList"/>
    <dgm:cxn modelId="{01045C6D-C5B1-4392-8E25-2A7542FD1A61}" type="presParOf" srcId="{9A1D7A9E-9D7D-4E81-9C16-0ACBBA2C6548}" destId="{485F26A9-AA94-4ADA-AC54-FB58E0E0ED28}" srcOrd="0" destOrd="0" presId="urn:microsoft.com/office/officeart/2008/layout/VerticalCurvedList"/>
    <dgm:cxn modelId="{909052C0-09AE-459D-A199-D00A346222DA}" type="presParOf" srcId="{30E5EA73-69FE-4C99-B7E6-D2785DA2F8C5}" destId="{008D0436-F3E9-4853-B536-E92455861BC4}" srcOrd="11" destOrd="0" presId="urn:microsoft.com/office/officeart/2008/layout/VerticalCurvedList"/>
    <dgm:cxn modelId="{D9ACF746-1D68-41BA-97A5-5B184D7A86C5}" type="presParOf" srcId="{30E5EA73-69FE-4C99-B7E6-D2785DA2F8C5}" destId="{FD5C5C60-E35C-4073-8A8D-049D58C360E0}" srcOrd="12" destOrd="0" presId="urn:microsoft.com/office/officeart/2008/layout/VerticalCurvedList"/>
    <dgm:cxn modelId="{0A4EE272-B405-46D3-8895-890C4C2DB1B2}" type="presParOf" srcId="{FD5C5C60-E35C-4073-8A8D-049D58C360E0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General External Merge Sorting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 Simple 2-Way External Merge Sorting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Optimizations: Replacement Sorting, Blocked I/O and Double Buffering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Why Sorting?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In-Memory vs. External Sorting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AA56095E-17EA-4DC1-A4F9-7534E1841256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Linear Hashing</a:t>
          </a:r>
        </a:p>
      </dgm:t>
    </dgm:pt>
    <dgm:pt modelId="{ECA08959-5D3C-4DFE-9E62-2BC4E3A174E3}" type="parTrans" cxnId="{95FB1585-34FC-4A4F-9DEB-06745114833A}">
      <dgm:prSet/>
      <dgm:spPr/>
      <dgm:t>
        <a:bodyPr/>
        <a:lstStyle/>
        <a:p>
          <a:endParaRPr lang="en-US"/>
        </a:p>
      </dgm:t>
    </dgm:pt>
    <dgm:pt modelId="{AA42DE05-6490-401A-BD66-0A89C7CADE75}" type="sibTrans" cxnId="{95FB1585-34FC-4A4F-9DEB-06745114833A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4B3FA494-6C76-4AD8-B39B-5563DF55E0EB}" type="pres">
      <dgm:prSet presAssocID="{AA56095E-17EA-4DC1-A4F9-7534E1841256}" presName="text_1" presStyleLbl="node1" presStyleIdx="0" presStyleCnt="6">
        <dgm:presLayoutVars>
          <dgm:bulletEnabled val="1"/>
        </dgm:presLayoutVars>
      </dgm:prSet>
      <dgm:spPr/>
    </dgm:pt>
    <dgm:pt modelId="{C59754F8-AFC8-409B-A0BB-8A9A961D1761}" type="pres">
      <dgm:prSet presAssocID="{AA56095E-17EA-4DC1-A4F9-7534E1841256}" presName="accent_1" presStyleCnt="0"/>
      <dgm:spPr/>
    </dgm:pt>
    <dgm:pt modelId="{A0D53F8D-5A57-48D3-B589-B8459855BEDA}" type="pres">
      <dgm:prSet presAssocID="{AA56095E-17EA-4DC1-A4F9-7534E1841256}" presName="accentRepeatNode" presStyleLbl="solidFgAcc1" presStyleIdx="0" presStyleCnt="6"/>
      <dgm:spPr>
        <a:solidFill>
          <a:srgbClr val="FFFF00"/>
        </a:solidFill>
        <a:ln>
          <a:solidFill>
            <a:schemeClr val="tx1"/>
          </a:solidFill>
        </a:ln>
      </dgm:spPr>
    </dgm:pt>
    <dgm:pt modelId="{016D1E98-C60B-4D40-B57F-611DB4E39B3E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06C50BD6-401F-4159-AF46-426B61559629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A2AF1BB8-E5EF-42AB-B28C-ACF081A2C0C6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66F761DF-5891-4BDE-A6F2-644B4CB3D2B7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58F1A37B-369F-4CE5-B12E-330755A1E102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D7AF886D-7045-4724-85A9-9D02ABBA10C5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AE0CF393-424F-4196-9931-32C859877EFA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F42A9E0D-C2A5-4F9A-B8A8-A3FE96613C04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A2A13E18-0D34-46E1-AC39-857883A433D5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D0BDCD28-8D6B-46BD-9898-34C86A9D8E1F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113A1612-F232-4246-80E5-95DE107AAD6C}" type="presOf" srcId="{AA56095E-17EA-4DC1-A4F9-7534E1841256}" destId="{4B3FA494-6C76-4AD8-B39B-5563DF55E0EB}" srcOrd="0" destOrd="0" presId="urn:microsoft.com/office/officeart/2008/layout/VerticalCurvedList"/>
    <dgm:cxn modelId="{6B5C621B-B31C-4CD6-82EE-F0B175E258A4}" type="presOf" srcId="{1639CA94-34C3-4B9C-92E1-C13864A4BA19}" destId="{AE0CF393-424F-4196-9931-32C859877EFA}" srcOrd="0" destOrd="0" presId="urn:microsoft.com/office/officeart/2008/layout/VerticalCurvedList"/>
    <dgm:cxn modelId="{FE3C2D26-B988-409C-B389-1A431BF80AC7}" type="presOf" srcId="{AA42DE05-6490-401A-BD66-0A89C7CADE75}" destId="{C56633DC-E658-46D8-BE63-7CB1CCD3C8DC}" srcOrd="0" destOrd="0" presId="urn:microsoft.com/office/officeart/2008/layout/VerticalCurvedList"/>
    <dgm:cxn modelId="{D86AE057-A049-4046-91FE-04D75FDA08B7}" type="presOf" srcId="{594BF85D-E9BC-439A-80D6-0EB4896FAE66}" destId="{58F1A37B-369F-4CE5-B12E-330755A1E102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95FB1585-34FC-4A4F-9DEB-06745114833A}" srcId="{BE1645D6-1611-4DF4-8DF3-EEC32D8C4F8A}" destId="{AA56095E-17EA-4DC1-A4F9-7534E1841256}" srcOrd="0" destOrd="0" parTransId="{ECA08959-5D3C-4DFE-9E62-2BC4E3A174E3}" sibTransId="{AA42DE05-6490-401A-BD66-0A89C7CADE75}"/>
    <dgm:cxn modelId="{92CB7AB3-97D8-4A0E-89B9-399600177404}" type="presOf" srcId="{26894F22-714D-4787-870C-2571D04C9DF2}" destId="{A2A13E18-0D34-46E1-AC39-857883A433D5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58615BBE-3F84-4214-8490-63132E92AAC7}" type="presOf" srcId="{C4797427-72CE-41EC-9F4E-A308E1F1C0A5}" destId="{A2AF1BB8-E5EF-42AB-B28C-ACF081A2C0C6}" srcOrd="0" destOrd="0" presId="urn:microsoft.com/office/officeart/2008/layout/VerticalCurvedList"/>
    <dgm:cxn modelId="{6FA26DC8-732D-406C-88E3-135F3F0C9537}" type="presOf" srcId="{B490C752-C9CA-4075-9727-BE4AA742E7F5}" destId="{016D1E98-C60B-4D40-B57F-611DB4E39B3E}" srcOrd="0" destOrd="0" presId="urn:microsoft.com/office/officeart/2008/layout/VerticalCurvedList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FA34B4DE-AFD7-47D2-AEF8-4460148F8CF4}" type="presOf" srcId="{BE1645D6-1611-4DF4-8DF3-EEC32D8C4F8A}" destId="{8D4BB782-D1CB-4178-BD6C-378E667E109F}" srcOrd="0" destOrd="0" presId="urn:microsoft.com/office/officeart/2008/layout/VerticalCurvedList"/>
    <dgm:cxn modelId="{2432C56B-5014-46CF-BE42-A9037ABDEBAB}" type="presParOf" srcId="{8D4BB782-D1CB-4178-BD6C-378E667E109F}" destId="{30E5EA73-69FE-4C99-B7E6-D2785DA2F8C5}" srcOrd="0" destOrd="0" presId="urn:microsoft.com/office/officeart/2008/layout/VerticalCurvedList"/>
    <dgm:cxn modelId="{F9B90CA4-EC24-47D3-A7A4-D17AA3A4287D}" type="presParOf" srcId="{30E5EA73-69FE-4C99-B7E6-D2785DA2F8C5}" destId="{147482D8-F793-4B63-AC92-2D2E108DBAA0}" srcOrd="0" destOrd="0" presId="urn:microsoft.com/office/officeart/2008/layout/VerticalCurvedList"/>
    <dgm:cxn modelId="{02A11EA1-6BE1-4E7F-84CC-681B7B5D1EA4}" type="presParOf" srcId="{147482D8-F793-4B63-AC92-2D2E108DBAA0}" destId="{F2410933-DB5E-4543-A714-4AF5A203C95C}" srcOrd="0" destOrd="0" presId="urn:microsoft.com/office/officeart/2008/layout/VerticalCurvedList"/>
    <dgm:cxn modelId="{8118D234-4386-4B8A-92D2-3976E411553A}" type="presParOf" srcId="{147482D8-F793-4B63-AC92-2D2E108DBAA0}" destId="{C56633DC-E658-46D8-BE63-7CB1CCD3C8DC}" srcOrd="1" destOrd="0" presId="urn:microsoft.com/office/officeart/2008/layout/VerticalCurvedList"/>
    <dgm:cxn modelId="{276109A3-D621-444A-9905-F63280FB7BE9}" type="presParOf" srcId="{147482D8-F793-4B63-AC92-2D2E108DBAA0}" destId="{82F03708-A2AD-459B-AB59-7BBD9EB44E67}" srcOrd="2" destOrd="0" presId="urn:microsoft.com/office/officeart/2008/layout/VerticalCurvedList"/>
    <dgm:cxn modelId="{304350AF-6E63-4261-BE6C-4B6090161D9C}" type="presParOf" srcId="{147482D8-F793-4B63-AC92-2D2E108DBAA0}" destId="{9C6C1869-E7B2-4FB9-A22B-16BADC04A189}" srcOrd="3" destOrd="0" presId="urn:microsoft.com/office/officeart/2008/layout/VerticalCurvedList"/>
    <dgm:cxn modelId="{9C2D14E6-54F9-4614-9C78-60339D94A29E}" type="presParOf" srcId="{30E5EA73-69FE-4C99-B7E6-D2785DA2F8C5}" destId="{4B3FA494-6C76-4AD8-B39B-5563DF55E0EB}" srcOrd="1" destOrd="0" presId="urn:microsoft.com/office/officeart/2008/layout/VerticalCurvedList"/>
    <dgm:cxn modelId="{878D733E-7347-48EE-A290-1FF39CD311A0}" type="presParOf" srcId="{30E5EA73-69FE-4C99-B7E6-D2785DA2F8C5}" destId="{C59754F8-AFC8-409B-A0BB-8A9A961D1761}" srcOrd="2" destOrd="0" presId="urn:microsoft.com/office/officeart/2008/layout/VerticalCurvedList"/>
    <dgm:cxn modelId="{20E5F079-C73D-4CE0-AFBB-F2B6C6841AF9}" type="presParOf" srcId="{C59754F8-AFC8-409B-A0BB-8A9A961D1761}" destId="{A0D53F8D-5A57-48D3-B589-B8459855BEDA}" srcOrd="0" destOrd="0" presId="urn:microsoft.com/office/officeart/2008/layout/VerticalCurvedList"/>
    <dgm:cxn modelId="{A5A4E654-148D-4900-9854-1A910235E70F}" type="presParOf" srcId="{30E5EA73-69FE-4C99-B7E6-D2785DA2F8C5}" destId="{016D1E98-C60B-4D40-B57F-611DB4E39B3E}" srcOrd="3" destOrd="0" presId="urn:microsoft.com/office/officeart/2008/layout/VerticalCurvedList"/>
    <dgm:cxn modelId="{E81BA6FA-3BE1-4D7E-BE97-3ED9DF534CD4}" type="presParOf" srcId="{30E5EA73-69FE-4C99-B7E6-D2785DA2F8C5}" destId="{06C50BD6-401F-4159-AF46-426B61559629}" srcOrd="4" destOrd="0" presId="urn:microsoft.com/office/officeart/2008/layout/VerticalCurvedList"/>
    <dgm:cxn modelId="{22BE6643-4A39-43EA-974B-56F1D9322DDF}" type="presParOf" srcId="{06C50BD6-401F-4159-AF46-426B61559629}" destId="{5A5545A9-4864-4CB0-B4C5-F499246CB525}" srcOrd="0" destOrd="0" presId="urn:microsoft.com/office/officeart/2008/layout/VerticalCurvedList"/>
    <dgm:cxn modelId="{55C16DD2-6803-41C6-8637-DB315778F407}" type="presParOf" srcId="{30E5EA73-69FE-4C99-B7E6-D2785DA2F8C5}" destId="{A2AF1BB8-E5EF-42AB-B28C-ACF081A2C0C6}" srcOrd="5" destOrd="0" presId="urn:microsoft.com/office/officeart/2008/layout/VerticalCurvedList"/>
    <dgm:cxn modelId="{5F72A43B-9C88-4AC1-9F0C-61B0C8DB77E1}" type="presParOf" srcId="{30E5EA73-69FE-4C99-B7E6-D2785DA2F8C5}" destId="{66F761DF-5891-4BDE-A6F2-644B4CB3D2B7}" srcOrd="6" destOrd="0" presId="urn:microsoft.com/office/officeart/2008/layout/VerticalCurvedList"/>
    <dgm:cxn modelId="{8EEA4DC5-B225-43C7-945C-3120F9FAC507}" type="presParOf" srcId="{66F761DF-5891-4BDE-A6F2-644B4CB3D2B7}" destId="{1D9B0BA2-0AB2-4427-AE28-98650EADD147}" srcOrd="0" destOrd="0" presId="urn:microsoft.com/office/officeart/2008/layout/VerticalCurvedList"/>
    <dgm:cxn modelId="{F3682B27-485F-4165-A66B-BE4589C5AF37}" type="presParOf" srcId="{30E5EA73-69FE-4C99-B7E6-D2785DA2F8C5}" destId="{58F1A37B-369F-4CE5-B12E-330755A1E102}" srcOrd="7" destOrd="0" presId="urn:microsoft.com/office/officeart/2008/layout/VerticalCurvedList"/>
    <dgm:cxn modelId="{0C0052DB-0560-4E63-92C3-2C62418A5AAA}" type="presParOf" srcId="{30E5EA73-69FE-4C99-B7E6-D2785DA2F8C5}" destId="{D7AF886D-7045-4724-85A9-9D02ABBA10C5}" srcOrd="8" destOrd="0" presId="urn:microsoft.com/office/officeart/2008/layout/VerticalCurvedList"/>
    <dgm:cxn modelId="{0A93DBCD-00EC-4BBB-9453-BF236953E6E1}" type="presParOf" srcId="{D7AF886D-7045-4724-85A9-9D02ABBA10C5}" destId="{58A99791-976C-4270-ABCC-A15CE6943D6C}" srcOrd="0" destOrd="0" presId="urn:microsoft.com/office/officeart/2008/layout/VerticalCurvedList"/>
    <dgm:cxn modelId="{BA8790BA-37FD-4B6C-B7AC-CF550FDD357A}" type="presParOf" srcId="{30E5EA73-69FE-4C99-B7E6-D2785DA2F8C5}" destId="{AE0CF393-424F-4196-9931-32C859877EFA}" srcOrd="9" destOrd="0" presId="urn:microsoft.com/office/officeart/2008/layout/VerticalCurvedList"/>
    <dgm:cxn modelId="{2D7F756E-1167-4560-A72E-E2AE9BA85C6E}" type="presParOf" srcId="{30E5EA73-69FE-4C99-B7E6-D2785DA2F8C5}" destId="{F42A9E0D-C2A5-4F9A-B8A8-A3FE96613C04}" srcOrd="10" destOrd="0" presId="urn:microsoft.com/office/officeart/2008/layout/VerticalCurvedList"/>
    <dgm:cxn modelId="{60F4C1FE-A6A3-4B40-B7FB-5FA9D6FA16F5}" type="presParOf" srcId="{F42A9E0D-C2A5-4F9A-B8A8-A3FE96613C04}" destId="{485F26A9-AA94-4ADA-AC54-FB58E0E0ED28}" srcOrd="0" destOrd="0" presId="urn:microsoft.com/office/officeart/2008/layout/VerticalCurvedList"/>
    <dgm:cxn modelId="{B71D539D-6CC7-4C78-AC41-374FF767CC5B}" type="presParOf" srcId="{30E5EA73-69FE-4C99-B7E6-D2785DA2F8C5}" destId="{A2A13E18-0D34-46E1-AC39-857883A433D5}" srcOrd="11" destOrd="0" presId="urn:microsoft.com/office/officeart/2008/layout/VerticalCurvedList"/>
    <dgm:cxn modelId="{A43C0472-4708-400F-81B6-25FA04E303DF}" type="presParOf" srcId="{30E5EA73-69FE-4C99-B7E6-D2785DA2F8C5}" destId="{D0BDCD28-8D6B-46BD-9898-34C86A9D8E1F}" srcOrd="12" destOrd="0" presId="urn:microsoft.com/office/officeart/2008/layout/VerticalCurvedList"/>
    <dgm:cxn modelId="{B2CD7ABA-59A7-4F33-ADC1-2FC87E461E61}" type="presParOf" srcId="{D0BDCD28-8D6B-46BD-9898-34C86A9D8E1F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 custT="1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General External Merge Sorting</a:t>
          </a:r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 Simple 2-Way External Merge Sorting</a:t>
          </a: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/>
        </a:p>
      </dgm:t>
    </dgm:pt>
    <dgm:pt modelId="{26894F22-714D-4787-870C-2571D04C9DF2}">
      <dgm:prSet phldrT="[Text]"/>
      <dgm:spPr>
        <a:solidFill>
          <a:srgbClr val="2906FA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Optimizations: Replacement Sorting, Blocked I/O and Double Buffering</a:t>
          </a:r>
        </a:p>
      </dgm:t>
    </dgm:pt>
    <dgm:pt modelId="{8C9193DF-9FAC-4B2C-855F-E9309EC6EF40}" type="parTrans" cxnId="{7808C1DB-3EC8-41C0-B06B-634A492BF561}">
      <dgm:prSet/>
      <dgm:spPr/>
      <dgm:t>
        <a:bodyPr/>
        <a:lstStyle/>
        <a:p>
          <a:endParaRPr lang="en-US"/>
        </a:p>
      </dgm:t>
    </dgm:pt>
    <dgm:pt modelId="{E9013D65-CB84-4A9F-94E0-BB8FCCE50264}" type="sibTrans" cxnId="{7808C1DB-3EC8-41C0-B06B-634A492BF561}">
      <dgm:prSet/>
      <dgm:spPr/>
      <dgm:t>
        <a:bodyPr/>
        <a:lstStyle/>
        <a:p>
          <a:endParaRPr lang="en-US"/>
        </a:p>
      </dgm:t>
    </dgm:pt>
    <dgm:pt modelId="{B490C752-C9CA-4075-9727-BE4AA742E7F5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Why Sorting?</a:t>
          </a:r>
        </a:p>
      </dgm:t>
    </dgm:pt>
    <dgm:pt modelId="{18E9C660-ABE3-4A0C-B325-8B7B70E64BBD}" type="parTrans" cxnId="{A5517110-06A5-4EF7-B66B-46C367932BF4}">
      <dgm:prSet/>
      <dgm:spPr/>
      <dgm:t>
        <a:bodyPr/>
        <a:lstStyle/>
        <a:p>
          <a:endParaRPr lang="en-US"/>
        </a:p>
      </dgm:t>
    </dgm:pt>
    <dgm:pt modelId="{6E9F6ACD-2889-478B-AD14-C0C044F1ACFC}" type="sibTrans" cxnId="{A5517110-06A5-4EF7-B66B-46C367932BF4}">
      <dgm:prSet/>
      <dgm:spPr/>
      <dgm:t>
        <a:bodyPr/>
        <a:lstStyle/>
        <a:p>
          <a:endParaRPr lang="en-US"/>
        </a:p>
      </dgm:t>
    </dgm:pt>
    <dgm:pt modelId="{C4797427-72CE-41EC-9F4E-A308E1F1C0A5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In-Memory vs. External Sorting</a:t>
          </a:r>
        </a:p>
      </dgm:t>
    </dgm:pt>
    <dgm:pt modelId="{DE1632A6-6E93-43B3-A705-C4408049176E}" type="parTrans" cxnId="{9850D0BC-3210-4D60-B857-EAAD675AAF0B}">
      <dgm:prSet/>
      <dgm:spPr/>
      <dgm:t>
        <a:bodyPr/>
        <a:lstStyle/>
        <a:p>
          <a:endParaRPr lang="en-US"/>
        </a:p>
      </dgm:t>
    </dgm:pt>
    <dgm:pt modelId="{F697B42C-0438-4219-9447-F99531A21CCC}" type="sibTrans" cxnId="{9850D0BC-3210-4D60-B857-EAAD675AAF0B}">
      <dgm:prSet/>
      <dgm:spPr/>
      <dgm:t>
        <a:bodyPr/>
        <a:lstStyle/>
        <a:p>
          <a:endParaRPr lang="en-US"/>
        </a:p>
      </dgm:t>
    </dgm:pt>
    <dgm:pt modelId="{AA56095E-17EA-4DC1-A4F9-7534E1841256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Linear Hashing</a:t>
          </a:r>
        </a:p>
      </dgm:t>
    </dgm:pt>
    <dgm:pt modelId="{ECA08959-5D3C-4DFE-9E62-2BC4E3A174E3}" type="parTrans" cxnId="{95FB1585-34FC-4A4F-9DEB-06745114833A}">
      <dgm:prSet/>
      <dgm:spPr/>
      <dgm:t>
        <a:bodyPr/>
        <a:lstStyle/>
        <a:p>
          <a:endParaRPr lang="en-US"/>
        </a:p>
      </dgm:t>
    </dgm:pt>
    <dgm:pt modelId="{AA42DE05-6490-401A-BD66-0A89C7CADE75}" type="sibTrans" cxnId="{95FB1585-34FC-4A4F-9DEB-06745114833A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72F17EAF-20CA-4523-85A4-BCAB578E4167}" type="pres">
      <dgm:prSet presAssocID="{AA56095E-17EA-4DC1-A4F9-7534E1841256}" presName="text_1" presStyleLbl="node1" presStyleIdx="0" presStyleCnt="6">
        <dgm:presLayoutVars>
          <dgm:bulletEnabled val="1"/>
        </dgm:presLayoutVars>
      </dgm:prSet>
      <dgm:spPr/>
    </dgm:pt>
    <dgm:pt modelId="{BA82A4E7-8372-4649-B8AD-39E84D60DDC9}" type="pres">
      <dgm:prSet presAssocID="{AA56095E-17EA-4DC1-A4F9-7534E1841256}" presName="accent_1" presStyleCnt="0"/>
      <dgm:spPr/>
    </dgm:pt>
    <dgm:pt modelId="{A0D53F8D-5A57-48D3-B589-B8459855BEDA}" type="pres">
      <dgm:prSet presAssocID="{AA56095E-17EA-4DC1-A4F9-7534E1841256}" presName="accentRepeatNode" presStyleLbl="solidFgAcc1" presStyleIdx="0" presStyleCnt="6"/>
      <dgm:spPr>
        <a:solidFill>
          <a:srgbClr val="FFFF00"/>
        </a:solidFill>
        <a:ln>
          <a:solidFill>
            <a:schemeClr val="tx1"/>
          </a:solidFill>
        </a:ln>
      </dgm:spPr>
    </dgm:pt>
    <dgm:pt modelId="{31A07275-8FE2-4F95-99E9-B69E78543907}" type="pres">
      <dgm:prSet presAssocID="{B490C752-C9CA-4075-9727-BE4AA742E7F5}" presName="text_2" presStyleLbl="node1" presStyleIdx="1" presStyleCnt="6">
        <dgm:presLayoutVars>
          <dgm:bulletEnabled val="1"/>
        </dgm:presLayoutVars>
      </dgm:prSet>
      <dgm:spPr/>
    </dgm:pt>
    <dgm:pt modelId="{C39023CA-BD98-443C-860F-DC3EF56D0866}" type="pres">
      <dgm:prSet presAssocID="{B490C752-C9CA-4075-9727-BE4AA742E7F5}" presName="accent_2" presStyleCnt="0"/>
      <dgm:spPr/>
    </dgm:pt>
    <dgm:pt modelId="{5A5545A9-4864-4CB0-B4C5-F499246CB525}" type="pres">
      <dgm:prSet presAssocID="{B490C752-C9CA-4075-9727-BE4AA742E7F5}" presName="accentRepeatNode" presStyleLbl="solidFgAcc1" presStyleIdx="1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2CBBA120-6C8C-4064-AFD4-A844052F14F9}" type="pres">
      <dgm:prSet presAssocID="{C4797427-72CE-41EC-9F4E-A308E1F1C0A5}" presName="text_3" presStyleLbl="node1" presStyleIdx="2" presStyleCnt="6">
        <dgm:presLayoutVars>
          <dgm:bulletEnabled val="1"/>
        </dgm:presLayoutVars>
      </dgm:prSet>
      <dgm:spPr/>
    </dgm:pt>
    <dgm:pt modelId="{EC9AF6F2-80EE-475B-8A67-CDBADA38B5DA}" type="pres">
      <dgm:prSet presAssocID="{C4797427-72CE-41EC-9F4E-A308E1F1C0A5}" presName="accent_3" presStyleCnt="0"/>
      <dgm:spPr/>
    </dgm:pt>
    <dgm:pt modelId="{1D9B0BA2-0AB2-4427-AE28-98650EADD147}" type="pres">
      <dgm:prSet presAssocID="{C4797427-72CE-41EC-9F4E-A308E1F1C0A5}" presName="accentRepeatNode" presStyleLbl="solidFgAcc1" presStyleIdx="2" presStyleCnt="6"/>
      <dgm:spPr>
        <a:solidFill>
          <a:srgbClr val="0070C0"/>
        </a:solidFill>
        <a:ln>
          <a:solidFill>
            <a:schemeClr val="tx1"/>
          </a:solidFill>
        </a:ln>
      </dgm:spPr>
    </dgm:pt>
    <dgm:pt modelId="{08509C0A-65C3-44A7-9D73-C4AAA8E6A0DC}" type="pres">
      <dgm:prSet presAssocID="{594BF85D-E9BC-439A-80D6-0EB4896FAE66}" presName="text_4" presStyleLbl="node1" presStyleIdx="3" presStyleCnt="6">
        <dgm:presLayoutVars>
          <dgm:bulletEnabled val="1"/>
        </dgm:presLayoutVars>
      </dgm:prSet>
      <dgm:spPr/>
    </dgm:pt>
    <dgm:pt modelId="{D36CFCF2-354B-4856-AB62-A95B2E10A843}" type="pres">
      <dgm:prSet presAssocID="{594BF85D-E9BC-439A-80D6-0EB4896FAE66}" presName="accent_4" presStyleCnt="0"/>
      <dgm:spPr/>
    </dgm:pt>
    <dgm:pt modelId="{58A99791-976C-4270-ABCC-A15CE6943D6C}" type="pres">
      <dgm:prSet presAssocID="{594BF85D-E9BC-439A-80D6-0EB4896FAE66}" presName="accentRepeatNode" presStyleLbl="solidFgAcc1" presStyleIdx="3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F9B05A0F-E388-44D7-83C6-074EA684FDE8}" type="pres">
      <dgm:prSet presAssocID="{1639CA94-34C3-4B9C-92E1-C13864A4BA19}" presName="text_5" presStyleLbl="node1" presStyleIdx="4" presStyleCnt="6">
        <dgm:presLayoutVars>
          <dgm:bulletEnabled val="1"/>
        </dgm:presLayoutVars>
      </dgm:prSet>
      <dgm:spPr/>
    </dgm:pt>
    <dgm:pt modelId="{EF285042-CDEF-4564-88EF-661E0F2347D3}" type="pres">
      <dgm:prSet presAssocID="{1639CA94-34C3-4B9C-92E1-C13864A4BA19}" presName="accent_5" presStyleCnt="0"/>
      <dgm:spPr/>
    </dgm:pt>
    <dgm:pt modelId="{485F26A9-AA94-4ADA-AC54-FB58E0E0ED28}" type="pres">
      <dgm:prSet presAssocID="{1639CA94-34C3-4B9C-92E1-C13864A4BA19}" presName="accentRepeatNode" presStyleLbl="solidFgAcc1" presStyleIdx="4" presStyleCnt="6"/>
      <dgm:spPr>
        <a:solidFill>
          <a:srgbClr val="7030A0"/>
        </a:solidFill>
        <a:ln>
          <a:solidFill>
            <a:schemeClr val="tx1"/>
          </a:solidFill>
        </a:ln>
      </dgm:spPr>
    </dgm:pt>
    <dgm:pt modelId="{D00352A6-4AC8-402B-9E57-1BC0B9C61984}" type="pres">
      <dgm:prSet presAssocID="{26894F22-714D-4787-870C-2571D04C9DF2}" presName="text_6" presStyleLbl="node1" presStyleIdx="5" presStyleCnt="6">
        <dgm:presLayoutVars>
          <dgm:bulletEnabled val="1"/>
        </dgm:presLayoutVars>
      </dgm:prSet>
      <dgm:spPr/>
    </dgm:pt>
    <dgm:pt modelId="{2D07C31F-A84E-459B-848B-87084FE5F942}" type="pres">
      <dgm:prSet presAssocID="{26894F22-714D-4787-870C-2571D04C9DF2}" presName="accent_6" presStyleCnt="0"/>
      <dgm:spPr/>
    </dgm:pt>
    <dgm:pt modelId="{E92E61B4-BFF6-4CE0-9EB8-A7FA3E42AAB6}" type="pres">
      <dgm:prSet presAssocID="{26894F22-714D-4787-870C-2571D04C9DF2}" presName="accentRepeatNode" presStyleLbl="solidFgAcc1" presStyleIdx="5" presStyleCnt="6"/>
      <dgm:spPr>
        <a:solidFill>
          <a:srgbClr val="2906FA"/>
        </a:solidFill>
        <a:ln>
          <a:solidFill>
            <a:schemeClr val="tx1"/>
          </a:solidFill>
        </a:ln>
      </dgm:spPr>
    </dgm:pt>
  </dgm:ptLst>
  <dgm:cxnLst>
    <dgm:cxn modelId="{A5517110-06A5-4EF7-B66B-46C367932BF4}" srcId="{BE1645D6-1611-4DF4-8DF3-EEC32D8C4F8A}" destId="{B490C752-C9CA-4075-9727-BE4AA742E7F5}" srcOrd="1" destOrd="0" parTransId="{18E9C660-ABE3-4A0C-B325-8B7B70E64BBD}" sibTransId="{6E9F6ACD-2889-478B-AD14-C0C044F1ACFC}"/>
    <dgm:cxn modelId="{228A8915-5402-4794-9A03-774A0F591380}" type="presOf" srcId="{AA42DE05-6490-401A-BD66-0A89C7CADE75}" destId="{C56633DC-E658-46D8-BE63-7CB1CCD3C8DC}" srcOrd="0" destOrd="0" presId="urn:microsoft.com/office/officeart/2008/layout/VerticalCurvedList"/>
    <dgm:cxn modelId="{3A13025A-B00B-4410-AB8C-4CA7E50189E7}" type="presOf" srcId="{AA56095E-17EA-4DC1-A4F9-7534E1841256}" destId="{72F17EAF-20CA-4523-85A4-BCAB578E4167}" srcOrd="0" destOrd="0" presId="urn:microsoft.com/office/officeart/2008/layout/VerticalCurvedList"/>
    <dgm:cxn modelId="{6D8BC35F-5FB4-48E7-9B78-277A1DC53CF8}" type="presOf" srcId="{B490C752-C9CA-4075-9727-BE4AA742E7F5}" destId="{31A07275-8FE2-4F95-99E9-B69E78543907}" srcOrd="0" destOrd="0" presId="urn:microsoft.com/office/officeart/2008/layout/VerticalCurvedList"/>
    <dgm:cxn modelId="{177AE26B-85F3-45B8-9830-6A178AF1ADDD}" srcId="{BE1645D6-1611-4DF4-8DF3-EEC32D8C4F8A}" destId="{594BF85D-E9BC-439A-80D6-0EB4896FAE66}" srcOrd="3" destOrd="0" parTransId="{F9701C7C-9B01-4876-A1ED-4F2C271A4DC0}" sibTransId="{120C55D7-E0EA-4E24-BA54-2E5BE7566668}"/>
    <dgm:cxn modelId="{E578F072-7C14-401C-A31B-6BF1BB23EDB2}" type="presOf" srcId="{26894F22-714D-4787-870C-2571D04C9DF2}" destId="{D00352A6-4AC8-402B-9E57-1BC0B9C61984}" srcOrd="0" destOrd="0" presId="urn:microsoft.com/office/officeart/2008/layout/VerticalCurvedList"/>
    <dgm:cxn modelId="{1C26D880-8153-4F0F-B6AF-62FFA2226E47}" type="presOf" srcId="{594BF85D-E9BC-439A-80D6-0EB4896FAE66}" destId="{08509C0A-65C3-44A7-9D73-C4AAA8E6A0DC}" srcOrd="0" destOrd="0" presId="urn:microsoft.com/office/officeart/2008/layout/VerticalCurvedList"/>
    <dgm:cxn modelId="{95FB1585-34FC-4A4F-9DEB-06745114833A}" srcId="{BE1645D6-1611-4DF4-8DF3-EEC32D8C4F8A}" destId="{AA56095E-17EA-4DC1-A4F9-7534E1841256}" srcOrd="0" destOrd="0" parTransId="{ECA08959-5D3C-4DFE-9E62-2BC4E3A174E3}" sibTransId="{AA42DE05-6490-401A-BD66-0A89C7CADE75}"/>
    <dgm:cxn modelId="{0968E49C-7C1B-421D-9B1B-106E5EC8C1DF}" type="presOf" srcId="{1639CA94-34C3-4B9C-92E1-C13864A4BA19}" destId="{F9B05A0F-E388-44D7-83C6-074EA684FDE8}" srcOrd="0" destOrd="0" presId="urn:microsoft.com/office/officeart/2008/layout/VerticalCurvedList"/>
    <dgm:cxn modelId="{61042FA2-0EA1-4255-ABD7-7ED5CF9E43F0}" type="presOf" srcId="{C4797427-72CE-41EC-9F4E-A308E1F1C0A5}" destId="{2CBBA120-6C8C-4064-AFD4-A844052F14F9}" srcOrd="0" destOrd="0" presId="urn:microsoft.com/office/officeart/2008/layout/VerticalCurvedList"/>
    <dgm:cxn modelId="{D5FBB6B4-BDDA-4927-80E8-A4F68D98800B}" srcId="{BE1645D6-1611-4DF4-8DF3-EEC32D8C4F8A}" destId="{1639CA94-34C3-4B9C-92E1-C13864A4BA19}" srcOrd="4" destOrd="0" parTransId="{1A7083B0-00E4-4EE8-9D2E-F851B46DB471}" sibTransId="{9B5CF5B4-C56A-4B27-B438-A8CF699CAF14}"/>
    <dgm:cxn modelId="{9850D0BC-3210-4D60-B857-EAAD675AAF0B}" srcId="{BE1645D6-1611-4DF4-8DF3-EEC32D8C4F8A}" destId="{C4797427-72CE-41EC-9F4E-A308E1F1C0A5}" srcOrd="2" destOrd="0" parTransId="{DE1632A6-6E93-43B3-A705-C4408049176E}" sibTransId="{F697B42C-0438-4219-9447-F99531A21CCC}"/>
    <dgm:cxn modelId="{7F00DDBF-42BA-431F-8C28-B16AEFBE165C}" type="presOf" srcId="{BE1645D6-1611-4DF4-8DF3-EEC32D8C4F8A}" destId="{8D4BB782-D1CB-4178-BD6C-378E667E109F}" srcOrd="0" destOrd="0" presId="urn:microsoft.com/office/officeart/2008/layout/VerticalCurvedList"/>
    <dgm:cxn modelId="{7808C1DB-3EC8-41C0-B06B-634A492BF561}" srcId="{BE1645D6-1611-4DF4-8DF3-EEC32D8C4F8A}" destId="{26894F22-714D-4787-870C-2571D04C9DF2}" srcOrd="5" destOrd="0" parTransId="{8C9193DF-9FAC-4B2C-855F-E9309EC6EF40}" sibTransId="{E9013D65-CB84-4A9F-94E0-BB8FCCE50264}"/>
    <dgm:cxn modelId="{5FAFC887-069A-4B48-921D-7AAE3FC93EBD}" type="presParOf" srcId="{8D4BB782-D1CB-4178-BD6C-378E667E109F}" destId="{30E5EA73-69FE-4C99-B7E6-D2785DA2F8C5}" srcOrd="0" destOrd="0" presId="urn:microsoft.com/office/officeart/2008/layout/VerticalCurvedList"/>
    <dgm:cxn modelId="{BDCD4E88-3E50-4D3A-8A5A-9B670FFCDE0C}" type="presParOf" srcId="{30E5EA73-69FE-4C99-B7E6-D2785DA2F8C5}" destId="{147482D8-F793-4B63-AC92-2D2E108DBAA0}" srcOrd="0" destOrd="0" presId="urn:microsoft.com/office/officeart/2008/layout/VerticalCurvedList"/>
    <dgm:cxn modelId="{EDA795D6-D65D-4BAB-9434-20D8290A00A0}" type="presParOf" srcId="{147482D8-F793-4B63-AC92-2D2E108DBAA0}" destId="{F2410933-DB5E-4543-A714-4AF5A203C95C}" srcOrd="0" destOrd="0" presId="urn:microsoft.com/office/officeart/2008/layout/VerticalCurvedList"/>
    <dgm:cxn modelId="{B753F8C8-46F9-4DA3-A70F-23BFDCA5E2C4}" type="presParOf" srcId="{147482D8-F793-4B63-AC92-2D2E108DBAA0}" destId="{C56633DC-E658-46D8-BE63-7CB1CCD3C8DC}" srcOrd="1" destOrd="0" presId="urn:microsoft.com/office/officeart/2008/layout/VerticalCurvedList"/>
    <dgm:cxn modelId="{9E0928CB-F194-4FF5-A30A-3BEB20B4C057}" type="presParOf" srcId="{147482D8-F793-4B63-AC92-2D2E108DBAA0}" destId="{82F03708-A2AD-459B-AB59-7BBD9EB44E67}" srcOrd="2" destOrd="0" presId="urn:microsoft.com/office/officeart/2008/layout/VerticalCurvedList"/>
    <dgm:cxn modelId="{75E14C83-2E64-43E6-B56A-2A6391BB0745}" type="presParOf" srcId="{147482D8-F793-4B63-AC92-2D2E108DBAA0}" destId="{9C6C1869-E7B2-4FB9-A22B-16BADC04A189}" srcOrd="3" destOrd="0" presId="urn:microsoft.com/office/officeart/2008/layout/VerticalCurvedList"/>
    <dgm:cxn modelId="{D2587353-947F-467B-80C3-605AC3749113}" type="presParOf" srcId="{30E5EA73-69FE-4C99-B7E6-D2785DA2F8C5}" destId="{72F17EAF-20CA-4523-85A4-BCAB578E4167}" srcOrd="1" destOrd="0" presId="urn:microsoft.com/office/officeart/2008/layout/VerticalCurvedList"/>
    <dgm:cxn modelId="{4978492E-F7C9-4727-8C1A-274A1B83B988}" type="presParOf" srcId="{30E5EA73-69FE-4C99-B7E6-D2785DA2F8C5}" destId="{BA82A4E7-8372-4649-B8AD-39E84D60DDC9}" srcOrd="2" destOrd="0" presId="urn:microsoft.com/office/officeart/2008/layout/VerticalCurvedList"/>
    <dgm:cxn modelId="{25DD867E-5F2D-4E0F-9195-35979FBA7D6D}" type="presParOf" srcId="{BA82A4E7-8372-4649-B8AD-39E84D60DDC9}" destId="{A0D53F8D-5A57-48D3-B589-B8459855BEDA}" srcOrd="0" destOrd="0" presId="urn:microsoft.com/office/officeart/2008/layout/VerticalCurvedList"/>
    <dgm:cxn modelId="{FF5D62F1-594B-4F28-8163-C5D8AD4CA64A}" type="presParOf" srcId="{30E5EA73-69FE-4C99-B7E6-D2785DA2F8C5}" destId="{31A07275-8FE2-4F95-99E9-B69E78543907}" srcOrd="3" destOrd="0" presId="urn:microsoft.com/office/officeart/2008/layout/VerticalCurvedList"/>
    <dgm:cxn modelId="{8B3D4A2C-336F-4B8D-B789-704488996C7F}" type="presParOf" srcId="{30E5EA73-69FE-4C99-B7E6-D2785DA2F8C5}" destId="{C39023CA-BD98-443C-860F-DC3EF56D0866}" srcOrd="4" destOrd="0" presId="urn:microsoft.com/office/officeart/2008/layout/VerticalCurvedList"/>
    <dgm:cxn modelId="{AC1548F2-5349-412C-BE85-2E7442212FE9}" type="presParOf" srcId="{C39023CA-BD98-443C-860F-DC3EF56D0866}" destId="{5A5545A9-4864-4CB0-B4C5-F499246CB525}" srcOrd="0" destOrd="0" presId="urn:microsoft.com/office/officeart/2008/layout/VerticalCurvedList"/>
    <dgm:cxn modelId="{21BE3CE5-89EF-47B4-8D42-CD8A7A834A56}" type="presParOf" srcId="{30E5EA73-69FE-4C99-B7E6-D2785DA2F8C5}" destId="{2CBBA120-6C8C-4064-AFD4-A844052F14F9}" srcOrd="5" destOrd="0" presId="urn:microsoft.com/office/officeart/2008/layout/VerticalCurvedList"/>
    <dgm:cxn modelId="{E015720A-019E-40DC-B6B4-A243787C9D4F}" type="presParOf" srcId="{30E5EA73-69FE-4C99-B7E6-D2785DA2F8C5}" destId="{EC9AF6F2-80EE-475B-8A67-CDBADA38B5DA}" srcOrd="6" destOrd="0" presId="urn:microsoft.com/office/officeart/2008/layout/VerticalCurvedList"/>
    <dgm:cxn modelId="{3B7E2140-C8A0-4104-8C0F-45F523D01529}" type="presParOf" srcId="{EC9AF6F2-80EE-475B-8A67-CDBADA38B5DA}" destId="{1D9B0BA2-0AB2-4427-AE28-98650EADD147}" srcOrd="0" destOrd="0" presId="urn:microsoft.com/office/officeart/2008/layout/VerticalCurvedList"/>
    <dgm:cxn modelId="{F72CD2BE-6A8F-4920-A7DC-219F8EB30F72}" type="presParOf" srcId="{30E5EA73-69FE-4C99-B7E6-D2785DA2F8C5}" destId="{08509C0A-65C3-44A7-9D73-C4AAA8E6A0DC}" srcOrd="7" destOrd="0" presId="urn:microsoft.com/office/officeart/2008/layout/VerticalCurvedList"/>
    <dgm:cxn modelId="{CB5C1878-C81A-4F4E-89C6-6C057D848B2E}" type="presParOf" srcId="{30E5EA73-69FE-4C99-B7E6-D2785DA2F8C5}" destId="{D36CFCF2-354B-4856-AB62-A95B2E10A843}" srcOrd="8" destOrd="0" presId="urn:microsoft.com/office/officeart/2008/layout/VerticalCurvedList"/>
    <dgm:cxn modelId="{B26B994A-DB75-4088-B30E-1B4E9846F03C}" type="presParOf" srcId="{D36CFCF2-354B-4856-AB62-A95B2E10A843}" destId="{58A99791-976C-4270-ABCC-A15CE6943D6C}" srcOrd="0" destOrd="0" presId="urn:microsoft.com/office/officeart/2008/layout/VerticalCurvedList"/>
    <dgm:cxn modelId="{C10AB8C7-1A83-48E5-81BB-159108983DC3}" type="presParOf" srcId="{30E5EA73-69FE-4C99-B7E6-D2785DA2F8C5}" destId="{F9B05A0F-E388-44D7-83C6-074EA684FDE8}" srcOrd="9" destOrd="0" presId="urn:microsoft.com/office/officeart/2008/layout/VerticalCurvedList"/>
    <dgm:cxn modelId="{08C0F4A2-FF6F-443D-91DE-3BC01419455C}" type="presParOf" srcId="{30E5EA73-69FE-4C99-B7E6-D2785DA2F8C5}" destId="{EF285042-CDEF-4564-88EF-661E0F2347D3}" srcOrd="10" destOrd="0" presId="urn:microsoft.com/office/officeart/2008/layout/VerticalCurvedList"/>
    <dgm:cxn modelId="{6F29FB2B-5845-4200-A26A-56E39F9ACC90}" type="presParOf" srcId="{EF285042-CDEF-4564-88EF-661E0F2347D3}" destId="{485F26A9-AA94-4ADA-AC54-FB58E0E0ED28}" srcOrd="0" destOrd="0" presId="urn:microsoft.com/office/officeart/2008/layout/VerticalCurvedList"/>
    <dgm:cxn modelId="{4A86E5B0-2EC0-432B-B81D-772AC191F24E}" type="presParOf" srcId="{30E5EA73-69FE-4C99-B7E6-D2785DA2F8C5}" destId="{D00352A6-4AC8-402B-9E57-1BC0B9C61984}" srcOrd="11" destOrd="0" presId="urn:microsoft.com/office/officeart/2008/layout/VerticalCurvedList"/>
    <dgm:cxn modelId="{725903D2-7E94-4070-8182-30AE52323540}" type="presParOf" srcId="{30E5EA73-69FE-4C99-B7E6-D2785DA2F8C5}" destId="{2D07C31F-A84E-459B-848B-87084FE5F942}" srcOrd="12" destOrd="0" presId="urn:microsoft.com/office/officeart/2008/layout/VerticalCurvedList"/>
    <dgm:cxn modelId="{7EEC5822-EBFA-4D34-BFC5-D13A3304E09A}" type="presParOf" srcId="{2D07C31F-A84E-459B-848B-87084FE5F942}" destId="{E92E61B4-BFF6-4CE0-9EB8-A7FA3E42AA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55E87-D36B-4EA1-AEC4-7B218D382E01}">
      <dsp:nvSpPr>
        <dsp:cNvPr id="0" name=""/>
        <dsp:cNvSpPr/>
      </dsp:nvSpPr>
      <dsp:spPr>
        <a:xfrm>
          <a:off x="415787" y="272863"/>
          <a:ext cx="7029352" cy="545518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Linear</a:t>
          </a:r>
          <a:r>
            <a:rPr lang="en-US" sz="2000" kern="1200" dirty="0">
              <a:solidFill>
                <a:schemeClr val="tx1"/>
              </a:solidFill>
            </a:rPr>
            <a:t> Hashing</a:t>
          </a:r>
          <a:r>
            <a:rPr lang="en-US" altLang="zh-CN" sz="2000" kern="1200" dirty="0">
              <a:solidFill>
                <a:schemeClr val="tx1"/>
              </a:solidFill>
            </a:rPr>
            <a:t>(</a:t>
          </a:r>
          <a:r>
            <a:rPr lang="en-US" sz="2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Graduate Database Course</a:t>
          </a:r>
          <a:r>
            <a:rPr lang="en-US" altLang="zh-CN" sz="20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)</a:t>
          </a:r>
          <a:endParaRPr lang="en-US" sz="20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sp:txBody>
      <dsp:txXfrm>
        <a:off x="415787" y="272863"/>
        <a:ext cx="7029352" cy="545518"/>
      </dsp:txXfrm>
    </dsp:sp>
    <dsp:sp modelId="{A0D53F8D-5A57-48D3-B589-B8459855BEDA}">
      <dsp:nvSpPr>
        <dsp:cNvPr id="0" name=""/>
        <dsp:cNvSpPr/>
      </dsp:nvSpPr>
      <dsp:spPr>
        <a:xfrm>
          <a:off x="74837" y="204673"/>
          <a:ext cx="681898" cy="68189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769D4-2562-42E9-A891-95ECC44E320C}">
      <dsp:nvSpPr>
        <dsp:cNvPr id="0" name=""/>
        <dsp:cNvSpPr/>
      </dsp:nvSpPr>
      <dsp:spPr>
        <a:xfrm>
          <a:off x="864513" y="1091037"/>
          <a:ext cx="6580625" cy="545518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Why Sorting?</a:t>
          </a:r>
        </a:p>
      </dsp:txBody>
      <dsp:txXfrm>
        <a:off x="864513" y="1091037"/>
        <a:ext cx="6580625" cy="545518"/>
      </dsp:txXfrm>
    </dsp:sp>
    <dsp:sp modelId="{5A5545A9-4864-4CB0-B4C5-F499246CB525}">
      <dsp:nvSpPr>
        <dsp:cNvPr id="0" name=""/>
        <dsp:cNvSpPr/>
      </dsp:nvSpPr>
      <dsp:spPr>
        <a:xfrm>
          <a:off x="523564" y="1022847"/>
          <a:ext cx="681898" cy="68189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EA091-8E51-4440-B5A5-E02339014AA1}">
      <dsp:nvSpPr>
        <dsp:cNvPr id="0" name=""/>
        <dsp:cNvSpPr/>
      </dsp:nvSpPr>
      <dsp:spPr>
        <a:xfrm>
          <a:off x="1069704" y="1909212"/>
          <a:ext cx="6375434" cy="545518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In-Memory vs. External Sorting</a:t>
          </a:r>
        </a:p>
      </dsp:txBody>
      <dsp:txXfrm>
        <a:off x="1069704" y="1909212"/>
        <a:ext cx="6375434" cy="545518"/>
      </dsp:txXfrm>
    </dsp:sp>
    <dsp:sp modelId="{1D9B0BA2-0AB2-4427-AE28-98650EADD147}">
      <dsp:nvSpPr>
        <dsp:cNvPr id="0" name=""/>
        <dsp:cNvSpPr/>
      </dsp:nvSpPr>
      <dsp:spPr>
        <a:xfrm>
          <a:off x="728755" y="1841022"/>
          <a:ext cx="681898" cy="681898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B78CE-CFD7-4548-B577-98CD07B21E48}">
      <dsp:nvSpPr>
        <dsp:cNvPr id="0" name=""/>
        <dsp:cNvSpPr/>
      </dsp:nvSpPr>
      <dsp:spPr>
        <a:xfrm>
          <a:off x="1069704" y="2726868"/>
          <a:ext cx="6375434" cy="545518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 Simple 2-Way External Merge Sorting</a:t>
          </a:r>
        </a:p>
      </dsp:txBody>
      <dsp:txXfrm>
        <a:off x="1069704" y="2726868"/>
        <a:ext cx="6375434" cy="545518"/>
      </dsp:txXfrm>
    </dsp:sp>
    <dsp:sp modelId="{58A99791-976C-4270-ABCC-A15CE6943D6C}">
      <dsp:nvSpPr>
        <dsp:cNvPr id="0" name=""/>
        <dsp:cNvSpPr/>
      </dsp:nvSpPr>
      <dsp:spPr>
        <a:xfrm>
          <a:off x="728755" y="2658678"/>
          <a:ext cx="681898" cy="68189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D3219-7B13-4924-816A-7FCD2BF3B9D8}">
      <dsp:nvSpPr>
        <dsp:cNvPr id="0" name=""/>
        <dsp:cNvSpPr/>
      </dsp:nvSpPr>
      <dsp:spPr>
        <a:xfrm>
          <a:off x="864513" y="3545043"/>
          <a:ext cx="6580625" cy="54551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General External Merge Sorting</a:t>
          </a:r>
        </a:p>
      </dsp:txBody>
      <dsp:txXfrm>
        <a:off x="864513" y="3545043"/>
        <a:ext cx="6580625" cy="545518"/>
      </dsp:txXfrm>
    </dsp:sp>
    <dsp:sp modelId="{485F26A9-AA94-4ADA-AC54-FB58E0E0ED28}">
      <dsp:nvSpPr>
        <dsp:cNvPr id="0" name=""/>
        <dsp:cNvSpPr/>
      </dsp:nvSpPr>
      <dsp:spPr>
        <a:xfrm>
          <a:off x="523564" y="3476853"/>
          <a:ext cx="681898" cy="681898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1BE3-D1A0-4218-823F-6B8B42888AB8}">
      <dsp:nvSpPr>
        <dsp:cNvPr id="0" name=""/>
        <dsp:cNvSpPr/>
      </dsp:nvSpPr>
      <dsp:spPr>
        <a:xfrm>
          <a:off x="415787" y="4363218"/>
          <a:ext cx="7029352" cy="545518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Optimizations: Replacement Sorting, Blocked I/O and Double Buffering</a:t>
          </a:r>
        </a:p>
      </dsp:txBody>
      <dsp:txXfrm>
        <a:off x="415787" y="4363218"/>
        <a:ext cx="7029352" cy="545518"/>
      </dsp:txXfrm>
    </dsp:sp>
    <dsp:sp modelId="{E92E61B4-BFF6-4CE0-9EB8-A7FA3E42AAB6}">
      <dsp:nvSpPr>
        <dsp:cNvPr id="0" name=""/>
        <dsp:cNvSpPr/>
      </dsp:nvSpPr>
      <dsp:spPr>
        <a:xfrm>
          <a:off x="74837" y="4295028"/>
          <a:ext cx="681898" cy="681898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D5A96-A52E-49CB-8D66-8214A24A063F}">
      <dsp:nvSpPr>
        <dsp:cNvPr id="0" name=""/>
        <dsp:cNvSpPr/>
      </dsp:nvSpPr>
      <dsp:spPr>
        <a:xfrm>
          <a:off x="415787" y="272863"/>
          <a:ext cx="7029352" cy="545518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Linear Hashing</a:t>
          </a:r>
        </a:p>
      </dsp:txBody>
      <dsp:txXfrm>
        <a:off x="415787" y="272863"/>
        <a:ext cx="7029352" cy="545518"/>
      </dsp:txXfrm>
    </dsp:sp>
    <dsp:sp modelId="{A0D53F8D-5A57-48D3-B589-B8459855BEDA}">
      <dsp:nvSpPr>
        <dsp:cNvPr id="0" name=""/>
        <dsp:cNvSpPr/>
      </dsp:nvSpPr>
      <dsp:spPr>
        <a:xfrm>
          <a:off x="74837" y="204673"/>
          <a:ext cx="681898" cy="68189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1AE46-79E8-4C2B-B3B3-77FA8A2EC0B9}">
      <dsp:nvSpPr>
        <dsp:cNvPr id="0" name=""/>
        <dsp:cNvSpPr/>
      </dsp:nvSpPr>
      <dsp:spPr>
        <a:xfrm>
          <a:off x="864513" y="1091037"/>
          <a:ext cx="6580625" cy="545518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Why Sorting?</a:t>
          </a:r>
        </a:p>
      </dsp:txBody>
      <dsp:txXfrm>
        <a:off x="864513" y="1091037"/>
        <a:ext cx="6580625" cy="545518"/>
      </dsp:txXfrm>
    </dsp:sp>
    <dsp:sp modelId="{5A5545A9-4864-4CB0-B4C5-F499246CB525}">
      <dsp:nvSpPr>
        <dsp:cNvPr id="0" name=""/>
        <dsp:cNvSpPr/>
      </dsp:nvSpPr>
      <dsp:spPr>
        <a:xfrm>
          <a:off x="523564" y="1022847"/>
          <a:ext cx="681898" cy="68189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DD5AF-2210-42B7-9265-663E63ACE524}">
      <dsp:nvSpPr>
        <dsp:cNvPr id="0" name=""/>
        <dsp:cNvSpPr/>
      </dsp:nvSpPr>
      <dsp:spPr>
        <a:xfrm>
          <a:off x="1069704" y="1909212"/>
          <a:ext cx="6375434" cy="545518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In-Memory vs. External Sorting</a:t>
          </a:r>
        </a:p>
      </dsp:txBody>
      <dsp:txXfrm>
        <a:off x="1069704" y="1909212"/>
        <a:ext cx="6375434" cy="545518"/>
      </dsp:txXfrm>
    </dsp:sp>
    <dsp:sp modelId="{1D9B0BA2-0AB2-4427-AE28-98650EADD147}">
      <dsp:nvSpPr>
        <dsp:cNvPr id="0" name=""/>
        <dsp:cNvSpPr/>
      </dsp:nvSpPr>
      <dsp:spPr>
        <a:xfrm>
          <a:off x="728755" y="1841022"/>
          <a:ext cx="681898" cy="681898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24C56-8194-475E-BFE4-1EB33E8B64D4}">
      <dsp:nvSpPr>
        <dsp:cNvPr id="0" name=""/>
        <dsp:cNvSpPr/>
      </dsp:nvSpPr>
      <dsp:spPr>
        <a:xfrm>
          <a:off x="1069704" y="2726868"/>
          <a:ext cx="6375434" cy="545518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 Simple 2-Way External Merge Sorting</a:t>
          </a:r>
        </a:p>
      </dsp:txBody>
      <dsp:txXfrm>
        <a:off x="1069704" y="2726868"/>
        <a:ext cx="6375434" cy="545518"/>
      </dsp:txXfrm>
    </dsp:sp>
    <dsp:sp modelId="{58A99791-976C-4270-ABCC-A15CE6943D6C}">
      <dsp:nvSpPr>
        <dsp:cNvPr id="0" name=""/>
        <dsp:cNvSpPr/>
      </dsp:nvSpPr>
      <dsp:spPr>
        <a:xfrm>
          <a:off x="728755" y="2658678"/>
          <a:ext cx="681898" cy="68189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5543C-B79B-4A96-ACBF-F66232EB4038}">
      <dsp:nvSpPr>
        <dsp:cNvPr id="0" name=""/>
        <dsp:cNvSpPr/>
      </dsp:nvSpPr>
      <dsp:spPr>
        <a:xfrm>
          <a:off x="864513" y="3545043"/>
          <a:ext cx="6580625" cy="54551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General External Merge Sorting</a:t>
          </a:r>
        </a:p>
      </dsp:txBody>
      <dsp:txXfrm>
        <a:off x="864513" y="3545043"/>
        <a:ext cx="6580625" cy="545518"/>
      </dsp:txXfrm>
    </dsp:sp>
    <dsp:sp modelId="{485F26A9-AA94-4ADA-AC54-FB58E0E0ED28}">
      <dsp:nvSpPr>
        <dsp:cNvPr id="0" name=""/>
        <dsp:cNvSpPr/>
      </dsp:nvSpPr>
      <dsp:spPr>
        <a:xfrm>
          <a:off x="523564" y="3476853"/>
          <a:ext cx="681898" cy="681898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B0AAA-9503-40FC-8E6D-10A914B7083E}">
      <dsp:nvSpPr>
        <dsp:cNvPr id="0" name=""/>
        <dsp:cNvSpPr/>
      </dsp:nvSpPr>
      <dsp:spPr>
        <a:xfrm>
          <a:off x="415787" y="4363218"/>
          <a:ext cx="7029352" cy="545518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Optimizations: Replacement Sorting, Blocked I/O and Double Buffering</a:t>
          </a:r>
        </a:p>
      </dsp:txBody>
      <dsp:txXfrm>
        <a:off x="415787" y="4363218"/>
        <a:ext cx="7029352" cy="545518"/>
      </dsp:txXfrm>
    </dsp:sp>
    <dsp:sp modelId="{E92E61B4-BFF6-4CE0-9EB8-A7FA3E42AAB6}">
      <dsp:nvSpPr>
        <dsp:cNvPr id="0" name=""/>
        <dsp:cNvSpPr/>
      </dsp:nvSpPr>
      <dsp:spPr>
        <a:xfrm>
          <a:off x="74837" y="4295028"/>
          <a:ext cx="681898" cy="681898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A7D5F-224C-44CA-BA9B-231A8050B5BA}">
      <dsp:nvSpPr>
        <dsp:cNvPr id="0" name=""/>
        <dsp:cNvSpPr/>
      </dsp:nvSpPr>
      <dsp:spPr>
        <a:xfrm>
          <a:off x="415787" y="272863"/>
          <a:ext cx="7029352" cy="545518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Linear Hashing</a:t>
          </a:r>
        </a:p>
      </dsp:txBody>
      <dsp:txXfrm>
        <a:off x="415787" y="272863"/>
        <a:ext cx="7029352" cy="545518"/>
      </dsp:txXfrm>
    </dsp:sp>
    <dsp:sp modelId="{A0D53F8D-5A57-48D3-B589-B8459855BEDA}">
      <dsp:nvSpPr>
        <dsp:cNvPr id="0" name=""/>
        <dsp:cNvSpPr/>
      </dsp:nvSpPr>
      <dsp:spPr>
        <a:xfrm>
          <a:off x="74837" y="204673"/>
          <a:ext cx="681898" cy="68189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7E51B-E051-4E0B-B15A-62B77C2AA10D}">
      <dsp:nvSpPr>
        <dsp:cNvPr id="0" name=""/>
        <dsp:cNvSpPr/>
      </dsp:nvSpPr>
      <dsp:spPr>
        <a:xfrm>
          <a:off x="864513" y="1091037"/>
          <a:ext cx="6580625" cy="545518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Why Sorting?</a:t>
          </a:r>
        </a:p>
      </dsp:txBody>
      <dsp:txXfrm>
        <a:off x="864513" y="1091037"/>
        <a:ext cx="6580625" cy="545518"/>
      </dsp:txXfrm>
    </dsp:sp>
    <dsp:sp modelId="{5A5545A9-4864-4CB0-B4C5-F499246CB525}">
      <dsp:nvSpPr>
        <dsp:cNvPr id="0" name=""/>
        <dsp:cNvSpPr/>
      </dsp:nvSpPr>
      <dsp:spPr>
        <a:xfrm>
          <a:off x="523564" y="1022847"/>
          <a:ext cx="681898" cy="68189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9E5BB-18C1-4D5C-BB78-6AED43F0AF81}">
      <dsp:nvSpPr>
        <dsp:cNvPr id="0" name=""/>
        <dsp:cNvSpPr/>
      </dsp:nvSpPr>
      <dsp:spPr>
        <a:xfrm>
          <a:off x="1069704" y="1909212"/>
          <a:ext cx="6375434" cy="545518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In-Memory vs. External Sorting</a:t>
          </a:r>
        </a:p>
      </dsp:txBody>
      <dsp:txXfrm>
        <a:off x="1069704" y="1909212"/>
        <a:ext cx="6375434" cy="545518"/>
      </dsp:txXfrm>
    </dsp:sp>
    <dsp:sp modelId="{1D9B0BA2-0AB2-4427-AE28-98650EADD147}">
      <dsp:nvSpPr>
        <dsp:cNvPr id="0" name=""/>
        <dsp:cNvSpPr/>
      </dsp:nvSpPr>
      <dsp:spPr>
        <a:xfrm>
          <a:off x="728755" y="1841022"/>
          <a:ext cx="681898" cy="681898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D70C2-BFC5-4B8A-A222-6E1BE8C8308D}">
      <dsp:nvSpPr>
        <dsp:cNvPr id="0" name=""/>
        <dsp:cNvSpPr/>
      </dsp:nvSpPr>
      <dsp:spPr>
        <a:xfrm>
          <a:off x="1069704" y="2726868"/>
          <a:ext cx="6375434" cy="545518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 Simple 2-Way External Merge Sorting</a:t>
          </a:r>
        </a:p>
      </dsp:txBody>
      <dsp:txXfrm>
        <a:off x="1069704" y="2726868"/>
        <a:ext cx="6375434" cy="545518"/>
      </dsp:txXfrm>
    </dsp:sp>
    <dsp:sp modelId="{58A99791-976C-4270-ABCC-A15CE6943D6C}">
      <dsp:nvSpPr>
        <dsp:cNvPr id="0" name=""/>
        <dsp:cNvSpPr/>
      </dsp:nvSpPr>
      <dsp:spPr>
        <a:xfrm>
          <a:off x="728755" y="2658678"/>
          <a:ext cx="681898" cy="68189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7380B-FF32-4C85-8491-34A691497FA8}">
      <dsp:nvSpPr>
        <dsp:cNvPr id="0" name=""/>
        <dsp:cNvSpPr/>
      </dsp:nvSpPr>
      <dsp:spPr>
        <a:xfrm>
          <a:off x="864513" y="3545043"/>
          <a:ext cx="6580625" cy="54551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General External Merge Sorting</a:t>
          </a:r>
        </a:p>
      </dsp:txBody>
      <dsp:txXfrm>
        <a:off x="864513" y="3545043"/>
        <a:ext cx="6580625" cy="545518"/>
      </dsp:txXfrm>
    </dsp:sp>
    <dsp:sp modelId="{485F26A9-AA94-4ADA-AC54-FB58E0E0ED28}">
      <dsp:nvSpPr>
        <dsp:cNvPr id="0" name=""/>
        <dsp:cNvSpPr/>
      </dsp:nvSpPr>
      <dsp:spPr>
        <a:xfrm>
          <a:off x="523564" y="3476853"/>
          <a:ext cx="681898" cy="681898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BA256-42F6-4BE0-8F3F-157C6E2C8F84}">
      <dsp:nvSpPr>
        <dsp:cNvPr id="0" name=""/>
        <dsp:cNvSpPr/>
      </dsp:nvSpPr>
      <dsp:spPr>
        <a:xfrm>
          <a:off x="415787" y="4363218"/>
          <a:ext cx="7029352" cy="545518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Optimizations: Replacement Sorting, Blocked I/O and Double Buffering</a:t>
          </a:r>
        </a:p>
      </dsp:txBody>
      <dsp:txXfrm>
        <a:off x="415787" y="4363218"/>
        <a:ext cx="7029352" cy="545518"/>
      </dsp:txXfrm>
    </dsp:sp>
    <dsp:sp modelId="{E92E61B4-BFF6-4CE0-9EB8-A7FA3E42AAB6}">
      <dsp:nvSpPr>
        <dsp:cNvPr id="0" name=""/>
        <dsp:cNvSpPr/>
      </dsp:nvSpPr>
      <dsp:spPr>
        <a:xfrm>
          <a:off x="74837" y="4295028"/>
          <a:ext cx="681898" cy="681898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F5EBF-099D-476C-944C-78E4AF6F9A80}">
      <dsp:nvSpPr>
        <dsp:cNvPr id="0" name=""/>
        <dsp:cNvSpPr/>
      </dsp:nvSpPr>
      <dsp:spPr>
        <a:xfrm>
          <a:off x="415787" y="272863"/>
          <a:ext cx="7029352" cy="545518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Linear Hashing</a:t>
          </a:r>
        </a:p>
      </dsp:txBody>
      <dsp:txXfrm>
        <a:off x="415787" y="272863"/>
        <a:ext cx="7029352" cy="545518"/>
      </dsp:txXfrm>
    </dsp:sp>
    <dsp:sp modelId="{A0D53F8D-5A57-48D3-B589-B8459855BEDA}">
      <dsp:nvSpPr>
        <dsp:cNvPr id="0" name=""/>
        <dsp:cNvSpPr/>
      </dsp:nvSpPr>
      <dsp:spPr>
        <a:xfrm>
          <a:off x="74837" y="204673"/>
          <a:ext cx="681898" cy="68189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62C8E-49DA-4231-A7D0-63DCEDBF3B48}">
      <dsp:nvSpPr>
        <dsp:cNvPr id="0" name=""/>
        <dsp:cNvSpPr/>
      </dsp:nvSpPr>
      <dsp:spPr>
        <a:xfrm>
          <a:off x="864513" y="1091037"/>
          <a:ext cx="6580625" cy="545518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Why Sorting?</a:t>
          </a:r>
        </a:p>
      </dsp:txBody>
      <dsp:txXfrm>
        <a:off x="864513" y="1091037"/>
        <a:ext cx="6580625" cy="545518"/>
      </dsp:txXfrm>
    </dsp:sp>
    <dsp:sp modelId="{5A5545A9-4864-4CB0-B4C5-F499246CB525}">
      <dsp:nvSpPr>
        <dsp:cNvPr id="0" name=""/>
        <dsp:cNvSpPr/>
      </dsp:nvSpPr>
      <dsp:spPr>
        <a:xfrm>
          <a:off x="523564" y="1022847"/>
          <a:ext cx="681898" cy="68189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15A73-FCBF-433F-92CF-32BD30742BA9}">
      <dsp:nvSpPr>
        <dsp:cNvPr id="0" name=""/>
        <dsp:cNvSpPr/>
      </dsp:nvSpPr>
      <dsp:spPr>
        <a:xfrm>
          <a:off x="1069704" y="1909212"/>
          <a:ext cx="6375434" cy="545518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In-Memory vs. External Sorting</a:t>
          </a:r>
        </a:p>
      </dsp:txBody>
      <dsp:txXfrm>
        <a:off x="1069704" y="1909212"/>
        <a:ext cx="6375434" cy="545518"/>
      </dsp:txXfrm>
    </dsp:sp>
    <dsp:sp modelId="{1D9B0BA2-0AB2-4427-AE28-98650EADD147}">
      <dsp:nvSpPr>
        <dsp:cNvPr id="0" name=""/>
        <dsp:cNvSpPr/>
      </dsp:nvSpPr>
      <dsp:spPr>
        <a:xfrm>
          <a:off x="728755" y="1841022"/>
          <a:ext cx="681898" cy="681898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F007E-A3C2-4FC7-8574-0640894EF3E2}">
      <dsp:nvSpPr>
        <dsp:cNvPr id="0" name=""/>
        <dsp:cNvSpPr/>
      </dsp:nvSpPr>
      <dsp:spPr>
        <a:xfrm>
          <a:off x="1069704" y="2726868"/>
          <a:ext cx="6375434" cy="545518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 Simple 2-Way External Merge Sorting</a:t>
          </a:r>
        </a:p>
      </dsp:txBody>
      <dsp:txXfrm>
        <a:off x="1069704" y="2726868"/>
        <a:ext cx="6375434" cy="545518"/>
      </dsp:txXfrm>
    </dsp:sp>
    <dsp:sp modelId="{58A99791-976C-4270-ABCC-A15CE6943D6C}">
      <dsp:nvSpPr>
        <dsp:cNvPr id="0" name=""/>
        <dsp:cNvSpPr/>
      </dsp:nvSpPr>
      <dsp:spPr>
        <a:xfrm>
          <a:off x="728755" y="2658678"/>
          <a:ext cx="681898" cy="68189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ABBAC-7A6D-4571-A0C5-EA9F404EAE5F}">
      <dsp:nvSpPr>
        <dsp:cNvPr id="0" name=""/>
        <dsp:cNvSpPr/>
      </dsp:nvSpPr>
      <dsp:spPr>
        <a:xfrm>
          <a:off x="864513" y="3545043"/>
          <a:ext cx="6580625" cy="54551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General External Merge Sorting</a:t>
          </a:r>
        </a:p>
      </dsp:txBody>
      <dsp:txXfrm>
        <a:off x="864513" y="3545043"/>
        <a:ext cx="6580625" cy="545518"/>
      </dsp:txXfrm>
    </dsp:sp>
    <dsp:sp modelId="{485F26A9-AA94-4ADA-AC54-FB58E0E0ED28}">
      <dsp:nvSpPr>
        <dsp:cNvPr id="0" name=""/>
        <dsp:cNvSpPr/>
      </dsp:nvSpPr>
      <dsp:spPr>
        <a:xfrm>
          <a:off x="523564" y="3476853"/>
          <a:ext cx="681898" cy="681898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D0436-F3E9-4853-B536-E92455861BC4}">
      <dsp:nvSpPr>
        <dsp:cNvPr id="0" name=""/>
        <dsp:cNvSpPr/>
      </dsp:nvSpPr>
      <dsp:spPr>
        <a:xfrm>
          <a:off x="415787" y="4363218"/>
          <a:ext cx="7029352" cy="545518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Optimizations: Replacement Sorting, Blocked I/O and Double Buffering</a:t>
          </a:r>
        </a:p>
      </dsp:txBody>
      <dsp:txXfrm>
        <a:off x="415787" y="4363218"/>
        <a:ext cx="7029352" cy="545518"/>
      </dsp:txXfrm>
    </dsp:sp>
    <dsp:sp modelId="{E92E61B4-BFF6-4CE0-9EB8-A7FA3E42AAB6}">
      <dsp:nvSpPr>
        <dsp:cNvPr id="0" name=""/>
        <dsp:cNvSpPr/>
      </dsp:nvSpPr>
      <dsp:spPr>
        <a:xfrm>
          <a:off x="74837" y="4295028"/>
          <a:ext cx="681898" cy="681898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FA494-6C76-4AD8-B39B-5563DF55E0EB}">
      <dsp:nvSpPr>
        <dsp:cNvPr id="0" name=""/>
        <dsp:cNvSpPr/>
      </dsp:nvSpPr>
      <dsp:spPr>
        <a:xfrm>
          <a:off x="415787" y="272863"/>
          <a:ext cx="7029352" cy="545518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Linear Hashing</a:t>
          </a:r>
        </a:p>
      </dsp:txBody>
      <dsp:txXfrm>
        <a:off x="415787" y="272863"/>
        <a:ext cx="7029352" cy="545518"/>
      </dsp:txXfrm>
    </dsp:sp>
    <dsp:sp modelId="{A0D53F8D-5A57-48D3-B589-B8459855BEDA}">
      <dsp:nvSpPr>
        <dsp:cNvPr id="0" name=""/>
        <dsp:cNvSpPr/>
      </dsp:nvSpPr>
      <dsp:spPr>
        <a:xfrm>
          <a:off x="74837" y="204673"/>
          <a:ext cx="681898" cy="68189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D1E98-C60B-4D40-B57F-611DB4E39B3E}">
      <dsp:nvSpPr>
        <dsp:cNvPr id="0" name=""/>
        <dsp:cNvSpPr/>
      </dsp:nvSpPr>
      <dsp:spPr>
        <a:xfrm>
          <a:off x="864513" y="1091037"/>
          <a:ext cx="6580625" cy="545518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Why Sorting?</a:t>
          </a:r>
        </a:p>
      </dsp:txBody>
      <dsp:txXfrm>
        <a:off x="864513" y="1091037"/>
        <a:ext cx="6580625" cy="545518"/>
      </dsp:txXfrm>
    </dsp:sp>
    <dsp:sp modelId="{5A5545A9-4864-4CB0-B4C5-F499246CB525}">
      <dsp:nvSpPr>
        <dsp:cNvPr id="0" name=""/>
        <dsp:cNvSpPr/>
      </dsp:nvSpPr>
      <dsp:spPr>
        <a:xfrm>
          <a:off x="523564" y="1022847"/>
          <a:ext cx="681898" cy="68189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F1BB8-E5EF-42AB-B28C-ACF081A2C0C6}">
      <dsp:nvSpPr>
        <dsp:cNvPr id="0" name=""/>
        <dsp:cNvSpPr/>
      </dsp:nvSpPr>
      <dsp:spPr>
        <a:xfrm>
          <a:off x="1069704" y="1909212"/>
          <a:ext cx="6375434" cy="545518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In-Memory vs. External Sorting</a:t>
          </a:r>
        </a:p>
      </dsp:txBody>
      <dsp:txXfrm>
        <a:off x="1069704" y="1909212"/>
        <a:ext cx="6375434" cy="545518"/>
      </dsp:txXfrm>
    </dsp:sp>
    <dsp:sp modelId="{1D9B0BA2-0AB2-4427-AE28-98650EADD147}">
      <dsp:nvSpPr>
        <dsp:cNvPr id="0" name=""/>
        <dsp:cNvSpPr/>
      </dsp:nvSpPr>
      <dsp:spPr>
        <a:xfrm>
          <a:off x="728755" y="1841022"/>
          <a:ext cx="681898" cy="681898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1A37B-369F-4CE5-B12E-330755A1E102}">
      <dsp:nvSpPr>
        <dsp:cNvPr id="0" name=""/>
        <dsp:cNvSpPr/>
      </dsp:nvSpPr>
      <dsp:spPr>
        <a:xfrm>
          <a:off x="1069704" y="2726868"/>
          <a:ext cx="6375434" cy="545518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 Simple 2-Way External Merge Sorting</a:t>
          </a:r>
        </a:p>
      </dsp:txBody>
      <dsp:txXfrm>
        <a:off x="1069704" y="2726868"/>
        <a:ext cx="6375434" cy="545518"/>
      </dsp:txXfrm>
    </dsp:sp>
    <dsp:sp modelId="{58A99791-976C-4270-ABCC-A15CE6943D6C}">
      <dsp:nvSpPr>
        <dsp:cNvPr id="0" name=""/>
        <dsp:cNvSpPr/>
      </dsp:nvSpPr>
      <dsp:spPr>
        <a:xfrm>
          <a:off x="728755" y="2658678"/>
          <a:ext cx="681898" cy="68189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CF393-424F-4196-9931-32C859877EFA}">
      <dsp:nvSpPr>
        <dsp:cNvPr id="0" name=""/>
        <dsp:cNvSpPr/>
      </dsp:nvSpPr>
      <dsp:spPr>
        <a:xfrm>
          <a:off x="864513" y="3545043"/>
          <a:ext cx="6580625" cy="54551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General External Merge Sorting</a:t>
          </a:r>
        </a:p>
      </dsp:txBody>
      <dsp:txXfrm>
        <a:off x="864513" y="3545043"/>
        <a:ext cx="6580625" cy="545518"/>
      </dsp:txXfrm>
    </dsp:sp>
    <dsp:sp modelId="{485F26A9-AA94-4ADA-AC54-FB58E0E0ED28}">
      <dsp:nvSpPr>
        <dsp:cNvPr id="0" name=""/>
        <dsp:cNvSpPr/>
      </dsp:nvSpPr>
      <dsp:spPr>
        <a:xfrm>
          <a:off x="523564" y="3476853"/>
          <a:ext cx="681898" cy="681898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13E18-0D34-46E1-AC39-857883A433D5}">
      <dsp:nvSpPr>
        <dsp:cNvPr id="0" name=""/>
        <dsp:cNvSpPr/>
      </dsp:nvSpPr>
      <dsp:spPr>
        <a:xfrm>
          <a:off x="415787" y="4363218"/>
          <a:ext cx="7029352" cy="545518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Optimizations: Replacement Sorting, Blocked I/O and Double Buffering</a:t>
          </a:r>
        </a:p>
      </dsp:txBody>
      <dsp:txXfrm>
        <a:off x="415787" y="4363218"/>
        <a:ext cx="7029352" cy="545518"/>
      </dsp:txXfrm>
    </dsp:sp>
    <dsp:sp modelId="{E92E61B4-BFF6-4CE0-9EB8-A7FA3E42AAB6}">
      <dsp:nvSpPr>
        <dsp:cNvPr id="0" name=""/>
        <dsp:cNvSpPr/>
      </dsp:nvSpPr>
      <dsp:spPr>
        <a:xfrm>
          <a:off x="74837" y="4295028"/>
          <a:ext cx="681898" cy="681898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17EAF-20CA-4523-85A4-BCAB578E4167}">
      <dsp:nvSpPr>
        <dsp:cNvPr id="0" name=""/>
        <dsp:cNvSpPr/>
      </dsp:nvSpPr>
      <dsp:spPr>
        <a:xfrm>
          <a:off x="415787" y="272863"/>
          <a:ext cx="7029352" cy="545518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Linear Hashing</a:t>
          </a:r>
        </a:p>
      </dsp:txBody>
      <dsp:txXfrm>
        <a:off x="415787" y="272863"/>
        <a:ext cx="7029352" cy="545518"/>
      </dsp:txXfrm>
    </dsp:sp>
    <dsp:sp modelId="{A0D53F8D-5A57-48D3-B589-B8459855BEDA}">
      <dsp:nvSpPr>
        <dsp:cNvPr id="0" name=""/>
        <dsp:cNvSpPr/>
      </dsp:nvSpPr>
      <dsp:spPr>
        <a:xfrm>
          <a:off x="74837" y="204673"/>
          <a:ext cx="681898" cy="68189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07275-8FE2-4F95-99E9-B69E78543907}">
      <dsp:nvSpPr>
        <dsp:cNvPr id="0" name=""/>
        <dsp:cNvSpPr/>
      </dsp:nvSpPr>
      <dsp:spPr>
        <a:xfrm>
          <a:off x="864513" y="1091037"/>
          <a:ext cx="6580625" cy="545518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Why Sorting?</a:t>
          </a:r>
        </a:p>
      </dsp:txBody>
      <dsp:txXfrm>
        <a:off x="864513" y="1091037"/>
        <a:ext cx="6580625" cy="545518"/>
      </dsp:txXfrm>
    </dsp:sp>
    <dsp:sp modelId="{5A5545A9-4864-4CB0-B4C5-F499246CB525}">
      <dsp:nvSpPr>
        <dsp:cNvPr id="0" name=""/>
        <dsp:cNvSpPr/>
      </dsp:nvSpPr>
      <dsp:spPr>
        <a:xfrm>
          <a:off x="523564" y="1022847"/>
          <a:ext cx="681898" cy="681898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BA120-6C8C-4064-AFD4-A844052F14F9}">
      <dsp:nvSpPr>
        <dsp:cNvPr id="0" name=""/>
        <dsp:cNvSpPr/>
      </dsp:nvSpPr>
      <dsp:spPr>
        <a:xfrm>
          <a:off x="1069704" y="1909212"/>
          <a:ext cx="6375434" cy="545518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In-Memory vs. External Sorting</a:t>
          </a:r>
        </a:p>
      </dsp:txBody>
      <dsp:txXfrm>
        <a:off x="1069704" y="1909212"/>
        <a:ext cx="6375434" cy="545518"/>
      </dsp:txXfrm>
    </dsp:sp>
    <dsp:sp modelId="{1D9B0BA2-0AB2-4427-AE28-98650EADD147}">
      <dsp:nvSpPr>
        <dsp:cNvPr id="0" name=""/>
        <dsp:cNvSpPr/>
      </dsp:nvSpPr>
      <dsp:spPr>
        <a:xfrm>
          <a:off x="728755" y="1841022"/>
          <a:ext cx="681898" cy="681898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09C0A-65C3-44A7-9D73-C4AAA8E6A0DC}">
      <dsp:nvSpPr>
        <dsp:cNvPr id="0" name=""/>
        <dsp:cNvSpPr/>
      </dsp:nvSpPr>
      <dsp:spPr>
        <a:xfrm>
          <a:off x="1069704" y="2726868"/>
          <a:ext cx="6375434" cy="545518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 Simple 2-Way External Merge Sorting</a:t>
          </a:r>
        </a:p>
      </dsp:txBody>
      <dsp:txXfrm>
        <a:off x="1069704" y="2726868"/>
        <a:ext cx="6375434" cy="545518"/>
      </dsp:txXfrm>
    </dsp:sp>
    <dsp:sp modelId="{58A99791-976C-4270-ABCC-A15CE6943D6C}">
      <dsp:nvSpPr>
        <dsp:cNvPr id="0" name=""/>
        <dsp:cNvSpPr/>
      </dsp:nvSpPr>
      <dsp:spPr>
        <a:xfrm>
          <a:off x="728755" y="2658678"/>
          <a:ext cx="681898" cy="68189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05A0F-E388-44D7-83C6-074EA684FDE8}">
      <dsp:nvSpPr>
        <dsp:cNvPr id="0" name=""/>
        <dsp:cNvSpPr/>
      </dsp:nvSpPr>
      <dsp:spPr>
        <a:xfrm>
          <a:off x="864513" y="3545043"/>
          <a:ext cx="6580625" cy="545518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General External Merge Sorting</a:t>
          </a:r>
        </a:p>
      </dsp:txBody>
      <dsp:txXfrm>
        <a:off x="864513" y="3545043"/>
        <a:ext cx="6580625" cy="545518"/>
      </dsp:txXfrm>
    </dsp:sp>
    <dsp:sp modelId="{485F26A9-AA94-4ADA-AC54-FB58E0E0ED28}">
      <dsp:nvSpPr>
        <dsp:cNvPr id="0" name=""/>
        <dsp:cNvSpPr/>
      </dsp:nvSpPr>
      <dsp:spPr>
        <a:xfrm>
          <a:off x="523564" y="3476853"/>
          <a:ext cx="681898" cy="681898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352A6-4AC8-402B-9E57-1BC0B9C61984}">
      <dsp:nvSpPr>
        <dsp:cNvPr id="0" name=""/>
        <dsp:cNvSpPr/>
      </dsp:nvSpPr>
      <dsp:spPr>
        <a:xfrm>
          <a:off x="415787" y="4363218"/>
          <a:ext cx="7029352" cy="545518"/>
        </a:xfrm>
        <a:prstGeom prst="rect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00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Optimizations: Replacement Sorting, Blocked I/O and Double Buffering</a:t>
          </a:r>
        </a:p>
      </dsp:txBody>
      <dsp:txXfrm>
        <a:off x="415787" y="4363218"/>
        <a:ext cx="7029352" cy="545518"/>
      </dsp:txXfrm>
    </dsp:sp>
    <dsp:sp modelId="{E92E61B4-BFF6-4CE0-9EB8-A7FA3E42AAB6}">
      <dsp:nvSpPr>
        <dsp:cNvPr id="0" name=""/>
        <dsp:cNvSpPr/>
      </dsp:nvSpPr>
      <dsp:spPr>
        <a:xfrm>
          <a:off x="74837" y="4295028"/>
          <a:ext cx="681898" cy="681898"/>
        </a:xfrm>
        <a:prstGeom prst="ellipse">
          <a:avLst/>
        </a:prstGeom>
        <a:solidFill>
          <a:srgbClr val="2906FA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each run into an</a:t>
            </a:r>
            <a:r>
              <a:rPr lang="en-US" baseline="0" dirty="0"/>
              <a:t> input buffer, ONE page at a time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7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5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5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can minimize I/O cost by maximizing run sizes!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9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A8589C5-1DEE-9A08-D3DE-A38664781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C5AA677-75B5-9A43-2E5F-A9937A153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9120188"/>
            <a:ext cx="31718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1013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3613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4625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2405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812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84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56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528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100" i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15B74A2-EA48-A449-DC35-9275FB24B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8D44CCB-A938-CB05-AC80-AF49400B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3170238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3B1A083B-9C25-90BD-76F1-A50096D83A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F100A53-4591-A7A4-9D3D-2C97B2042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B64677E-739E-EA6C-47F4-8208806CF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C42C723-FAA6-DDF7-321B-446CEC3A5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9120188"/>
            <a:ext cx="31718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1013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3613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4625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2405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812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84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56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528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100" i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A8651C7-CF08-8373-23E7-44FC35D2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28FA89A5-00A2-5C95-DFF4-8C0CD1CC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3170238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091B0455-6489-EB75-08D6-0543B3FA8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8F67A79-16AF-1333-AAFE-93EA8DF57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1C1F106-16EA-D37F-243D-E4A0CD37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-1588"/>
            <a:ext cx="3171825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5B9BE44-CEE8-A1C6-7C51-47D19483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9120188"/>
            <a:ext cx="31718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0138" tIns="0" rIns="20138" bIns="0" anchor="b"/>
          <a:lstStyle>
            <a:lvl1pPr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81013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3613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4625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24050" defTabSz="960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812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84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56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52850" defTabSz="960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1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0883BCF-4932-62B1-F56F-5B7F4428C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88593956-1762-6B4F-A2DA-EE8B1C7A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3170238" cy="47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2E1AC416-1228-912F-A8C3-2F54EA6F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0A55B8CB-AFEC-8531-0808-C2076D067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1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0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Database Applications (</a:t>
            </a:r>
            <a:r>
              <a:rPr lang="en-US" altLang="zh-CN" sz="4900" dirty="0"/>
              <a:t>CS3</a:t>
            </a:r>
            <a:r>
              <a:rPr lang="en-US" sz="4900" dirty="0"/>
              <a:t>15)</a:t>
            </a:r>
            <a:br>
              <a:rPr lang="en-US" sz="4900" dirty="0"/>
            </a:br>
            <a:br>
              <a:rPr lang="en-US" dirty="0"/>
            </a:br>
            <a:r>
              <a:rPr lang="en-US" altLang="zh-CN" dirty="0"/>
              <a:t>Sorting</a:t>
            </a:r>
            <a:br>
              <a:rPr lang="en-US" dirty="0"/>
            </a:br>
            <a:r>
              <a:rPr lang="en-US" dirty="0"/>
              <a:t>Lecture 1</a:t>
            </a:r>
            <a:r>
              <a:rPr lang="en-US" altLang="zh-CN" dirty="0"/>
              <a:t>3</a:t>
            </a:r>
            <a:r>
              <a:rPr lang="en-US" dirty="0"/>
              <a:t>, </a:t>
            </a:r>
            <a:r>
              <a:rPr lang="en-US" altLang="zh-CN" dirty="0"/>
              <a:t>April</a:t>
            </a:r>
            <a:r>
              <a:rPr lang="en-US" dirty="0"/>
              <a:t> </a:t>
            </a:r>
            <a:r>
              <a:rPr lang="en-US" altLang="zh-CN" dirty="0"/>
              <a:t>23</a:t>
            </a:r>
            <a:r>
              <a:rPr lang="en-US" dirty="0"/>
              <a:t>, 20</a:t>
            </a:r>
            <a:r>
              <a:rPr lang="en-US" altLang="zh-CN" dirty="0"/>
              <a:t>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2192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Jun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Rao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How Linear Hashing Works?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LH uses a family of hash functions </a:t>
            </a:r>
            <a:r>
              <a:rPr lang="en-US" b="1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, </a:t>
            </a:r>
            <a:r>
              <a:rPr lang="en-US" b="1" i="1" dirty="0"/>
              <a:t>h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i="1" dirty="0"/>
              <a:t>h</a:t>
            </a:r>
            <a:r>
              <a:rPr lang="en-US" i="1" baseline="-25000" dirty="0"/>
              <a:t>2</a:t>
            </a:r>
            <a:r>
              <a:rPr lang="en-US" dirty="0"/>
              <a:t>, ...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b="1" i="1" dirty="0">
                <a:solidFill>
                  <a:srgbClr val="0070C0"/>
                </a:solidFill>
              </a:rPr>
              <a:t>h</a:t>
            </a:r>
            <a:r>
              <a:rPr lang="en-US" i="1" baseline="-25000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key</a:t>
            </a:r>
            <a:r>
              <a:rPr lang="en-US" dirty="0">
                <a:solidFill>
                  <a:srgbClr val="0070C0"/>
                </a:solidFill>
              </a:rPr>
              <a:t>) = </a:t>
            </a:r>
            <a:r>
              <a:rPr lang="en-US" b="1" i="1" dirty="0">
                <a:solidFill>
                  <a:srgbClr val="0070C0"/>
                </a:solidFill>
              </a:rPr>
              <a:t>h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key</a:t>
            </a:r>
            <a:r>
              <a:rPr lang="en-US" dirty="0">
                <a:solidFill>
                  <a:srgbClr val="0070C0"/>
                </a:solidFill>
              </a:rPr>
              <a:t>) mod(2</a:t>
            </a:r>
            <a:r>
              <a:rPr lang="en-US" baseline="30000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N)</a:t>
            </a:r>
            <a:r>
              <a:rPr lang="en-US" dirty="0"/>
              <a:t>;  N = initial # buckets</a:t>
            </a:r>
          </a:p>
          <a:p>
            <a:pPr lvl="1">
              <a:buSzPct val="75000"/>
              <a:buFont typeface="Wingdings" pitchFamily="2" charset="2"/>
              <a:buChar char="§"/>
            </a:pPr>
            <a:endParaRPr lang="en-US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b="1" i="1" dirty="0"/>
              <a:t>h</a:t>
            </a:r>
            <a:r>
              <a:rPr lang="en-US" b="1" dirty="0"/>
              <a:t> </a:t>
            </a:r>
            <a:r>
              <a:rPr lang="en-US" dirty="0"/>
              <a:t>is some hash function (range is </a:t>
            </a:r>
            <a:r>
              <a:rPr lang="en-US" i="1" dirty="0"/>
              <a:t>not</a:t>
            </a:r>
            <a:r>
              <a:rPr lang="en-US" dirty="0"/>
              <a:t> 0 to N-1)</a:t>
            </a:r>
          </a:p>
          <a:p>
            <a:pPr lvl="1">
              <a:buSzPct val="75000"/>
              <a:buFont typeface="Wingdings" pitchFamily="2" charset="2"/>
              <a:buChar char="§"/>
            </a:pPr>
            <a:endParaRPr lang="en-US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dirty="0"/>
              <a:t>If N = 2</a:t>
            </a:r>
            <a:r>
              <a:rPr lang="en-US" i="1" baseline="30000" dirty="0"/>
              <a:t>d0</a:t>
            </a:r>
            <a:r>
              <a:rPr lang="en-US" dirty="0"/>
              <a:t>, for some </a:t>
            </a:r>
            <a:r>
              <a:rPr lang="en-US" i="1" dirty="0"/>
              <a:t>d0</a:t>
            </a:r>
            <a:r>
              <a:rPr lang="en-US" dirty="0"/>
              <a:t>, </a:t>
            </a:r>
            <a:r>
              <a:rPr lang="en-US" b="1" i="1" dirty="0"/>
              <a:t>h</a:t>
            </a:r>
            <a:r>
              <a:rPr lang="en-US" i="1" baseline="-25000" dirty="0"/>
              <a:t>i</a:t>
            </a:r>
            <a:r>
              <a:rPr lang="en-US" dirty="0"/>
              <a:t> consists of applying </a:t>
            </a:r>
            <a:r>
              <a:rPr lang="en-US" b="1" i="1" dirty="0"/>
              <a:t>h</a:t>
            </a:r>
            <a:r>
              <a:rPr lang="en-US" b="1" dirty="0"/>
              <a:t> </a:t>
            </a:r>
            <a:r>
              <a:rPr lang="en-US" dirty="0"/>
              <a:t>and looking at the last </a:t>
            </a:r>
            <a:r>
              <a:rPr lang="en-US" i="1" dirty="0"/>
              <a:t>di</a:t>
            </a:r>
            <a:r>
              <a:rPr lang="en-US" dirty="0"/>
              <a:t> bits, where </a:t>
            </a:r>
            <a:r>
              <a:rPr lang="en-US" i="1" dirty="0"/>
              <a:t>di</a:t>
            </a:r>
            <a:r>
              <a:rPr lang="en-US" dirty="0"/>
              <a:t> = </a:t>
            </a:r>
            <a:r>
              <a:rPr lang="en-US" i="1" dirty="0"/>
              <a:t>d0</a:t>
            </a:r>
            <a:r>
              <a:rPr lang="en-US" dirty="0"/>
              <a:t> + </a:t>
            </a:r>
            <a:r>
              <a:rPr lang="en-US" i="1" dirty="0"/>
              <a:t>i</a:t>
            </a:r>
          </a:p>
          <a:p>
            <a:pPr lvl="1">
              <a:buSzPct val="75000"/>
              <a:buFont typeface="Wingdings" pitchFamily="2" charset="2"/>
              <a:buChar char="§"/>
            </a:pPr>
            <a:endParaRPr lang="en-US" dirty="0"/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b="1" i="1" dirty="0"/>
              <a:t>h</a:t>
            </a:r>
            <a:r>
              <a:rPr lang="en-US" i="1" baseline="-25000" dirty="0"/>
              <a:t>i+1</a:t>
            </a:r>
            <a:r>
              <a:rPr lang="en-US" baseline="-25000" dirty="0"/>
              <a:t> </a:t>
            </a:r>
            <a:r>
              <a:rPr lang="en-US" dirty="0"/>
              <a:t>doubles the range of </a:t>
            </a:r>
            <a:r>
              <a:rPr lang="en-US" b="1" i="1" dirty="0"/>
              <a:t>h</a:t>
            </a:r>
            <a:r>
              <a:rPr lang="en-US" i="1" baseline="-25000" dirty="0"/>
              <a:t>i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i="1" dirty="0"/>
              <a:t>similar to directory doubling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452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How Linear Hashing Works? (Cont’d)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868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LH uses overflow pages, and chooses buckets to split in a </a:t>
            </a:r>
            <a:r>
              <a:rPr lang="en-US" sz="2800" i="1" dirty="0">
                <a:solidFill>
                  <a:srgbClr val="0070C0"/>
                </a:solidFill>
              </a:rPr>
              <a:t>round-robin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fashion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marL="342900" lvl="1" indent="-342900">
              <a:buFont typeface="Wingdings" pitchFamily="2" charset="2"/>
              <a:buChar char="§"/>
            </a:pPr>
            <a:r>
              <a:rPr lang="en-US" dirty="0"/>
              <a:t>Splitting proceeds in “rounds”  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dirty="0"/>
              <a:t>A round ends when all </a:t>
            </a:r>
            <a:r>
              <a:rPr lang="en-US" i="1" dirty="0"/>
              <a:t>N</a:t>
            </a:r>
            <a:r>
              <a:rPr lang="en-US" i="1" baseline="-25000" dirty="0"/>
              <a:t>R</a:t>
            </a:r>
            <a:r>
              <a:rPr lang="en-US" baseline="-25000" dirty="0"/>
              <a:t> </a:t>
            </a:r>
            <a:br>
              <a:rPr lang="en-US" baseline="-25000" dirty="0"/>
            </a:br>
            <a:r>
              <a:rPr lang="en-US" dirty="0"/>
              <a:t>(for round </a:t>
            </a:r>
            <a:r>
              <a:rPr lang="en-US" i="1" dirty="0"/>
              <a:t>R</a:t>
            </a:r>
            <a:r>
              <a:rPr lang="en-US" dirty="0"/>
              <a:t>) initial </a:t>
            </a:r>
            <a:br>
              <a:rPr lang="en-US" dirty="0"/>
            </a:br>
            <a:r>
              <a:rPr lang="en-US" dirty="0"/>
              <a:t>buckets are split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dirty="0"/>
              <a:t>Buckets 0 to </a:t>
            </a:r>
            <a:r>
              <a:rPr lang="en-US" i="1" dirty="0"/>
              <a:t>Next-1 </a:t>
            </a:r>
            <a:br>
              <a:rPr lang="en-US" i="1" dirty="0"/>
            </a:br>
            <a:r>
              <a:rPr lang="en-US" dirty="0"/>
              <a:t>have been split;  </a:t>
            </a:r>
            <a:br>
              <a:rPr lang="en-US" dirty="0"/>
            </a:br>
            <a:r>
              <a:rPr lang="en-US" i="1" dirty="0"/>
              <a:t>Next</a:t>
            </a:r>
            <a:r>
              <a:rPr lang="en-US" dirty="0"/>
              <a:t> to </a:t>
            </a:r>
            <a:r>
              <a:rPr lang="en-US" i="1" dirty="0"/>
              <a:t>N</a:t>
            </a:r>
            <a:r>
              <a:rPr lang="en-US" i="1" baseline="-25000" dirty="0"/>
              <a:t>R</a:t>
            </a:r>
            <a:r>
              <a:rPr lang="en-US" dirty="0"/>
              <a:t> yet to be split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dirty="0"/>
              <a:t>Current round number </a:t>
            </a:r>
            <a:br>
              <a:rPr lang="en-US" dirty="0"/>
            </a:br>
            <a:r>
              <a:rPr lang="en-US" dirty="0"/>
              <a:t>is referred to as </a:t>
            </a:r>
            <a:r>
              <a:rPr lang="en-US" i="1" dirty="0"/>
              <a:t>Level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5592762" y="4669325"/>
            <a:ext cx="9604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5414962" y="4540738"/>
            <a:ext cx="4524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4465637" y="3704979"/>
            <a:ext cx="30781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>
                <a:latin typeface="Arial" pitchFamily="34" charset="0"/>
              </a:rPr>
              <a:t>Buckets that existed at the</a:t>
            </a:r>
          </a:p>
        </p:txBody>
      </p: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4474065" y="3987799"/>
            <a:ext cx="2873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>
                <a:latin typeface="Arial" pitchFamily="34" charset="0"/>
              </a:rPr>
              <a:t>beginning of this round: </a:t>
            </a: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4797425" y="4305788"/>
            <a:ext cx="2212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>
                <a:latin typeface="Arial" pitchFamily="34" charset="0"/>
              </a:rPr>
              <a:t>this is the range of</a:t>
            </a:r>
          </a:p>
        </p:txBody>
      </p:sp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6745085" y="3070224"/>
            <a:ext cx="676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7364802" y="2209800"/>
            <a:ext cx="168315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Arial" pitchFamily="34" charset="0"/>
              </a:rPr>
              <a:t>Buckets split </a:t>
            </a:r>
            <a:br>
              <a:rPr lang="en-US" sz="1800" b="1" dirty="0">
                <a:solidFill>
                  <a:schemeClr val="tx2"/>
                </a:solidFill>
                <a:latin typeface="Arial" pitchFamily="34" charset="0"/>
              </a:rPr>
            </a:br>
            <a:r>
              <a:rPr lang="en-US" sz="1800" b="1" dirty="0">
                <a:solidFill>
                  <a:schemeClr val="tx2"/>
                </a:solidFill>
                <a:latin typeface="Arial" pitchFamily="34" charset="0"/>
              </a:rPr>
              <a:t>in this round</a:t>
            </a:r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5511020" y="5611324"/>
            <a:ext cx="2003755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>
                <a:solidFill>
                  <a:srgbClr val="3365FB"/>
                </a:solidFill>
                <a:latin typeface="Arial" pitchFamily="34" charset="0"/>
              </a:rPr>
              <a:t>‘</a:t>
            </a:r>
            <a:r>
              <a:rPr lang="en-US" sz="1800" b="1" dirty="0">
                <a:solidFill>
                  <a:srgbClr val="3365FB"/>
                </a:solidFill>
                <a:latin typeface="Arial" pitchFamily="34" charset="0"/>
              </a:rPr>
              <a:t>split image’ </a:t>
            </a:r>
          </a:p>
          <a:p>
            <a:r>
              <a:rPr lang="en-US" b="1" dirty="0">
                <a:solidFill>
                  <a:srgbClr val="3365FB"/>
                </a:solidFill>
                <a:latin typeface="Arial" pitchFamily="34" charset="0"/>
              </a:rPr>
              <a:t>b</a:t>
            </a:r>
            <a:r>
              <a:rPr lang="en-US" sz="1800" b="1" dirty="0">
                <a:solidFill>
                  <a:srgbClr val="3365FB"/>
                </a:solidFill>
                <a:latin typeface="Arial" pitchFamily="34" charset="0"/>
              </a:rPr>
              <a:t>uckets </a:t>
            </a:r>
            <a:r>
              <a:rPr lang="en-US" b="1" dirty="0">
                <a:solidFill>
                  <a:srgbClr val="3365FB"/>
                </a:solidFill>
                <a:latin typeface="Arial" pitchFamily="34" charset="0"/>
              </a:rPr>
              <a:t>created </a:t>
            </a:r>
            <a:br>
              <a:rPr lang="en-US" b="1" dirty="0">
                <a:solidFill>
                  <a:srgbClr val="3365FB"/>
                </a:solidFill>
                <a:latin typeface="Arial" pitchFamily="34" charset="0"/>
              </a:rPr>
            </a:br>
            <a:r>
              <a:rPr lang="en-US" b="1" dirty="0">
                <a:solidFill>
                  <a:srgbClr val="3365FB"/>
                </a:solidFill>
                <a:latin typeface="Arial" pitchFamily="34" charset="0"/>
              </a:rPr>
              <a:t>in this round</a:t>
            </a:r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7991273" y="2960687"/>
            <a:ext cx="430213" cy="3211513"/>
          </a:xfrm>
          <a:custGeom>
            <a:avLst/>
            <a:gdLst>
              <a:gd name="T0" fmla="*/ 0 w 271"/>
              <a:gd name="T1" fmla="*/ 0 h 2023"/>
              <a:gd name="T2" fmla="*/ 270 w 271"/>
              <a:gd name="T3" fmla="*/ 0 h 2023"/>
              <a:gd name="T4" fmla="*/ 270 w 271"/>
              <a:gd name="T5" fmla="*/ 2022 h 2023"/>
              <a:gd name="T6" fmla="*/ 0 w 271"/>
              <a:gd name="T7" fmla="*/ 2022 h 2023"/>
              <a:gd name="T8" fmla="*/ 0 w 271"/>
              <a:gd name="T9" fmla="*/ 0 h 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7991273" y="5314950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33"/>
          <p:cNvSpPr>
            <a:spLocks/>
          </p:cNvSpPr>
          <p:nvPr/>
        </p:nvSpPr>
        <p:spPr bwMode="auto">
          <a:xfrm>
            <a:off x="7991273" y="5422900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34"/>
          <p:cNvSpPr>
            <a:spLocks/>
          </p:cNvSpPr>
          <p:nvPr/>
        </p:nvSpPr>
        <p:spPr bwMode="auto">
          <a:xfrm>
            <a:off x="7991273" y="5529262"/>
            <a:ext cx="430213" cy="1588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35"/>
          <p:cNvSpPr>
            <a:spLocks/>
          </p:cNvSpPr>
          <p:nvPr/>
        </p:nvSpPr>
        <p:spPr bwMode="auto">
          <a:xfrm>
            <a:off x="7991273" y="5635625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36"/>
          <p:cNvSpPr>
            <a:spLocks/>
          </p:cNvSpPr>
          <p:nvPr/>
        </p:nvSpPr>
        <p:spPr bwMode="auto">
          <a:xfrm>
            <a:off x="7991273" y="5635625"/>
            <a:ext cx="430213" cy="536575"/>
          </a:xfrm>
          <a:custGeom>
            <a:avLst/>
            <a:gdLst>
              <a:gd name="T0" fmla="*/ 0 w 271"/>
              <a:gd name="T1" fmla="*/ 0 h 338"/>
              <a:gd name="T2" fmla="*/ 270 w 271"/>
              <a:gd name="T3" fmla="*/ 0 h 338"/>
              <a:gd name="T4" fmla="*/ 270 w 271"/>
              <a:gd name="T5" fmla="*/ 337 h 338"/>
              <a:gd name="T6" fmla="*/ 0 w 271"/>
              <a:gd name="T7" fmla="*/ 337 h 338"/>
              <a:gd name="T8" fmla="*/ 0 w 271"/>
              <a:gd name="T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Freeform 37"/>
          <p:cNvSpPr>
            <a:spLocks/>
          </p:cNvSpPr>
          <p:nvPr/>
        </p:nvSpPr>
        <p:spPr bwMode="auto">
          <a:xfrm>
            <a:off x="7991273" y="6064250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Freeform 38"/>
          <p:cNvSpPr>
            <a:spLocks/>
          </p:cNvSpPr>
          <p:nvPr/>
        </p:nvSpPr>
        <p:spPr bwMode="auto">
          <a:xfrm>
            <a:off x="7991273" y="5956300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39"/>
          <p:cNvSpPr>
            <a:spLocks/>
          </p:cNvSpPr>
          <p:nvPr/>
        </p:nvSpPr>
        <p:spPr bwMode="auto">
          <a:xfrm>
            <a:off x="7991273" y="5849937"/>
            <a:ext cx="430213" cy="1588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40"/>
          <p:cNvSpPr>
            <a:spLocks/>
          </p:cNvSpPr>
          <p:nvPr/>
        </p:nvSpPr>
        <p:spPr bwMode="auto">
          <a:xfrm>
            <a:off x="7991273" y="5743575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41"/>
          <p:cNvSpPr>
            <a:spLocks/>
          </p:cNvSpPr>
          <p:nvPr/>
        </p:nvSpPr>
        <p:spPr bwMode="auto">
          <a:xfrm>
            <a:off x="7991273" y="2960687"/>
            <a:ext cx="430213" cy="536575"/>
          </a:xfrm>
          <a:custGeom>
            <a:avLst/>
            <a:gdLst>
              <a:gd name="T0" fmla="*/ 0 w 271"/>
              <a:gd name="T1" fmla="*/ 0 h 338"/>
              <a:gd name="T2" fmla="*/ 270 w 271"/>
              <a:gd name="T3" fmla="*/ 0 h 338"/>
              <a:gd name="T4" fmla="*/ 270 w 271"/>
              <a:gd name="T5" fmla="*/ 337 h 338"/>
              <a:gd name="T6" fmla="*/ 0 w 271"/>
              <a:gd name="T7" fmla="*/ 337 h 338"/>
              <a:gd name="T8" fmla="*/ 0 w 271"/>
              <a:gd name="T9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Freeform 42"/>
          <p:cNvSpPr>
            <a:spLocks/>
          </p:cNvSpPr>
          <p:nvPr/>
        </p:nvSpPr>
        <p:spPr bwMode="auto">
          <a:xfrm>
            <a:off x="7991273" y="3067050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Freeform 43"/>
          <p:cNvSpPr>
            <a:spLocks/>
          </p:cNvSpPr>
          <p:nvPr/>
        </p:nvSpPr>
        <p:spPr bwMode="auto">
          <a:xfrm>
            <a:off x="7991273" y="3175000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44"/>
          <p:cNvSpPr>
            <a:spLocks/>
          </p:cNvSpPr>
          <p:nvPr/>
        </p:nvSpPr>
        <p:spPr bwMode="auto">
          <a:xfrm>
            <a:off x="7991273" y="3281362"/>
            <a:ext cx="430213" cy="1588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45"/>
          <p:cNvSpPr>
            <a:spLocks/>
          </p:cNvSpPr>
          <p:nvPr/>
        </p:nvSpPr>
        <p:spPr bwMode="auto">
          <a:xfrm>
            <a:off x="7991273" y="3389312"/>
            <a:ext cx="430213" cy="1588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46"/>
          <p:cNvSpPr>
            <a:spLocks/>
          </p:cNvSpPr>
          <p:nvPr/>
        </p:nvSpPr>
        <p:spPr bwMode="auto">
          <a:xfrm>
            <a:off x="7991273" y="3495675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Freeform 47"/>
          <p:cNvSpPr>
            <a:spLocks/>
          </p:cNvSpPr>
          <p:nvPr/>
        </p:nvSpPr>
        <p:spPr bwMode="auto">
          <a:xfrm>
            <a:off x="7991273" y="3603625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Freeform 48"/>
          <p:cNvSpPr>
            <a:spLocks/>
          </p:cNvSpPr>
          <p:nvPr/>
        </p:nvSpPr>
        <p:spPr bwMode="auto">
          <a:xfrm>
            <a:off x="7991273" y="3709987"/>
            <a:ext cx="430213" cy="1588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49"/>
          <p:cNvSpPr>
            <a:spLocks/>
          </p:cNvSpPr>
          <p:nvPr/>
        </p:nvSpPr>
        <p:spPr bwMode="auto">
          <a:xfrm>
            <a:off x="7991273" y="3816350"/>
            <a:ext cx="430213" cy="1587"/>
          </a:xfrm>
          <a:custGeom>
            <a:avLst/>
            <a:gdLst>
              <a:gd name="T0" fmla="*/ 0 w 271"/>
              <a:gd name="T1" fmla="*/ 0 h 1"/>
              <a:gd name="T2" fmla="*/ 270 w 271"/>
              <a:gd name="T3" fmla="*/ 0 h 1"/>
              <a:gd name="T4" fmla="*/ 0 w 27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" name="Group 53"/>
          <p:cNvGrpSpPr>
            <a:grpSpLocks/>
          </p:cNvGrpSpPr>
          <p:nvPr/>
        </p:nvGrpSpPr>
        <p:grpSpPr bwMode="auto">
          <a:xfrm>
            <a:off x="8454823" y="2976562"/>
            <a:ext cx="381000" cy="457200"/>
            <a:chOff x="2976" y="1584"/>
            <a:chExt cx="240" cy="288"/>
          </a:xfrm>
        </p:grpSpPr>
        <p:sp>
          <p:nvSpPr>
            <p:cNvPr id="106" name="Line 50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51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52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 rot="10800000">
            <a:off x="7556748" y="5729287"/>
            <a:ext cx="381000" cy="457200"/>
            <a:chOff x="2985" y="3264"/>
            <a:chExt cx="240" cy="288"/>
          </a:xfrm>
        </p:grpSpPr>
        <p:sp>
          <p:nvSpPr>
            <p:cNvPr id="110" name="Line 54"/>
            <p:cNvSpPr>
              <a:spLocks noChangeShapeType="1"/>
            </p:cNvSpPr>
            <p:nvPr/>
          </p:nvSpPr>
          <p:spPr bwMode="auto">
            <a:xfrm>
              <a:off x="3120" y="3543"/>
              <a:ext cx="96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55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6"/>
            <p:cNvSpPr>
              <a:spLocks noChangeShapeType="1"/>
            </p:cNvSpPr>
            <p:nvPr/>
          </p:nvSpPr>
          <p:spPr bwMode="auto">
            <a:xfrm>
              <a:off x="2985" y="3264"/>
              <a:ext cx="240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Line 58"/>
          <p:cNvSpPr>
            <a:spLocks noChangeShapeType="1"/>
          </p:cNvSpPr>
          <p:nvPr/>
        </p:nvSpPr>
        <p:spPr bwMode="auto">
          <a:xfrm flipH="1">
            <a:off x="7007023" y="3509962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59"/>
          <p:cNvSpPr>
            <a:spLocks noChangeShapeType="1"/>
          </p:cNvSpPr>
          <p:nvPr/>
        </p:nvSpPr>
        <p:spPr bwMode="auto">
          <a:xfrm flipH="1">
            <a:off x="7540423" y="2976562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60"/>
          <p:cNvSpPr>
            <a:spLocks noChangeShapeType="1"/>
          </p:cNvSpPr>
          <p:nvPr/>
        </p:nvSpPr>
        <p:spPr bwMode="auto">
          <a:xfrm>
            <a:off x="7540423" y="2976562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61"/>
          <p:cNvSpPr>
            <a:spLocks noChangeShapeType="1"/>
          </p:cNvSpPr>
          <p:nvPr/>
        </p:nvSpPr>
        <p:spPr bwMode="auto">
          <a:xfrm flipH="1">
            <a:off x="7540423" y="5643562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Arc 62"/>
          <p:cNvSpPr>
            <a:spLocks/>
          </p:cNvSpPr>
          <p:nvPr/>
        </p:nvSpPr>
        <p:spPr bwMode="auto">
          <a:xfrm>
            <a:off x="7083223" y="4351337"/>
            <a:ext cx="4572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77" grpId="0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Hashing: Searching For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800" dirty="0"/>
              <a:t>To find a bucket for data entry </a:t>
            </a:r>
            <a:r>
              <a:rPr lang="en-US" sz="2800" i="1" dirty="0"/>
              <a:t>r, </a:t>
            </a:r>
            <a:r>
              <a:rPr lang="en-US" sz="2800" dirty="0"/>
              <a:t>find</a:t>
            </a:r>
            <a:r>
              <a:rPr lang="en-US" sz="2800" i="1" dirty="0"/>
              <a:t> </a:t>
            </a:r>
            <a:r>
              <a:rPr lang="en-US" sz="2800" b="1" i="1" dirty="0" err="1"/>
              <a:t>h</a:t>
            </a:r>
            <a:r>
              <a:rPr lang="en-US" sz="2800" i="1" baseline="-25000" dirty="0" err="1"/>
              <a:t>Level</a:t>
            </a:r>
            <a:r>
              <a:rPr lang="en-US" sz="2800" dirty="0"/>
              <a:t>(</a:t>
            </a:r>
            <a:r>
              <a:rPr lang="en-US" sz="2800" i="1" dirty="0"/>
              <a:t>r</a:t>
            </a:r>
            <a:r>
              <a:rPr lang="en-US" sz="2800" dirty="0"/>
              <a:t>)</a:t>
            </a:r>
            <a:r>
              <a:rPr lang="en-US" sz="2800" i="1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If </a:t>
            </a:r>
            <a:r>
              <a:rPr lang="en-US" sz="2600" b="1" i="1" dirty="0" err="1"/>
              <a:t>h</a:t>
            </a:r>
            <a:r>
              <a:rPr lang="en-US" sz="2600" i="1" baseline="-25000" dirty="0" err="1"/>
              <a:t>Level</a:t>
            </a:r>
            <a:r>
              <a:rPr lang="en-US" sz="2600" i="1" dirty="0"/>
              <a:t>(r)</a:t>
            </a:r>
            <a:r>
              <a:rPr lang="en-US" sz="2600" dirty="0"/>
              <a:t> in range `</a:t>
            </a:r>
            <a:r>
              <a:rPr lang="en-US" sz="2600" i="1" dirty="0"/>
              <a:t>Next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  <a:r>
              <a:rPr lang="en-US" sz="2600" i="1" baseline="-25000" dirty="0"/>
              <a:t>R</a:t>
            </a:r>
            <a:r>
              <a:rPr lang="en-US" sz="2600" i="1" dirty="0"/>
              <a:t>’</a:t>
            </a:r>
            <a:r>
              <a:rPr lang="en-US" sz="2600" i="1" baseline="-25000" dirty="0"/>
              <a:t> </a:t>
            </a:r>
            <a:r>
              <a:rPr lang="en-US" sz="2600" dirty="0"/>
              <a:t>, </a:t>
            </a:r>
            <a:r>
              <a:rPr lang="en-US" sz="2600" i="1" dirty="0"/>
              <a:t>r </a:t>
            </a:r>
            <a:r>
              <a:rPr lang="en-US" sz="2600" dirty="0"/>
              <a:t>belongs there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Else, </a:t>
            </a:r>
            <a:r>
              <a:rPr lang="en-US" sz="2600" i="1" dirty="0"/>
              <a:t>r </a:t>
            </a:r>
            <a:r>
              <a:rPr lang="en-US" sz="2600" dirty="0"/>
              <a:t>could belong to bucket </a:t>
            </a:r>
            <a:r>
              <a:rPr lang="en-US" sz="2600" b="1" i="1" dirty="0" err="1"/>
              <a:t>h</a:t>
            </a:r>
            <a:r>
              <a:rPr lang="en-US" sz="2600" i="1" baseline="-25000" dirty="0" err="1"/>
              <a:t>Level</a:t>
            </a:r>
            <a:r>
              <a:rPr lang="en-US" sz="2600" dirty="0"/>
              <a:t>(</a:t>
            </a:r>
            <a:r>
              <a:rPr lang="en-US" sz="2600" i="1" dirty="0"/>
              <a:t>r</a:t>
            </a:r>
            <a:r>
              <a:rPr lang="en-US" sz="2600" dirty="0"/>
              <a:t>) or bucket </a:t>
            </a:r>
            <a:br>
              <a:rPr lang="en-US" sz="2600" dirty="0"/>
            </a:br>
            <a:r>
              <a:rPr lang="en-US" sz="2600" b="1" i="1" dirty="0" err="1"/>
              <a:t>h</a:t>
            </a:r>
            <a:r>
              <a:rPr lang="en-US" sz="2600" i="1" baseline="-25000" dirty="0" err="1"/>
              <a:t>Level</a:t>
            </a:r>
            <a:r>
              <a:rPr lang="en-US" sz="2600" dirty="0"/>
              <a:t>(</a:t>
            </a:r>
            <a:r>
              <a:rPr lang="en-US" sz="2600" i="1" dirty="0"/>
              <a:t>r</a:t>
            </a:r>
            <a:r>
              <a:rPr lang="en-US" sz="2600" dirty="0"/>
              <a:t>) + </a:t>
            </a:r>
            <a:r>
              <a:rPr lang="en-US" sz="2600" i="1" dirty="0"/>
              <a:t>N</a:t>
            </a:r>
            <a:r>
              <a:rPr lang="en-US" sz="2600" i="1" baseline="-25000" dirty="0"/>
              <a:t>R</a:t>
            </a:r>
            <a:r>
              <a:rPr lang="en-US" sz="2600" i="1" dirty="0"/>
              <a:t>; </a:t>
            </a:r>
            <a:r>
              <a:rPr lang="en-US" sz="2600" dirty="0"/>
              <a:t>must apply </a:t>
            </a:r>
            <a:r>
              <a:rPr lang="en-US" sz="2600" b="1" i="1" dirty="0"/>
              <a:t>h</a:t>
            </a:r>
            <a:r>
              <a:rPr lang="en-US" sz="2600" i="1" baseline="-25000" dirty="0"/>
              <a:t>Level+1</a:t>
            </a:r>
            <a:r>
              <a:rPr lang="en-US" sz="2600" dirty="0"/>
              <a:t>(</a:t>
            </a:r>
            <a:r>
              <a:rPr lang="en-US" sz="2600" i="1" dirty="0"/>
              <a:t>r</a:t>
            </a:r>
            <a:r>
              <a:rPr lang="en-US" sz="2600" dirty="0"/>
              <a:t>) to find out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Example: search for 5*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154613" y="4064000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040313" y="3875088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454525" y="3862388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5808663" y="4516438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5808663" y="5087938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5808663" y="5670550"/>
            <a:ext cx="1146175" cy="287338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5808663" y="6230938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573588" y="4065588"/>
            <a:ext cx="27411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086350" y="46037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086350" y="51355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5062538" y="57340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073650" y="63277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4432300" y="46037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4419600" y="5133975"/>
            <a:ext cx="485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4432300" y="57451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4445000" y="63055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5457825" y="4113213"/>
            <a:ext cx="739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5991225" y="3846513"/>
            <a:ext cx="10398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6083300" y="4062413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7008813" y="4953000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Data entry r</a:t>
            </a: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7008813" y="5100638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ourier New" pitchFamily="49" charset="0"/>
              </a:rPr>
              <a:t>with h(r)=5</a:t>
            </a: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7085013" y="5727700"/>
            <a:ext cx="10350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Primary </a:t>
            </a: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7085013" y="5916613"/>
            <a:ext cx="13541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bucket page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6046788" y="44862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6369050" y="4500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5792788" y="44846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6065838" y="50593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5807075" y="50577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6375400" y="50577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5781675" y="5643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6080125" y="56435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6353175" y="56419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630988" y="5638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5783263" y="6188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6067425" y="6188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6613525" y="61912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6365875" y="61880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5481638" y="3913188"/>
            <a:ext cx="0" cy="266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4948238" y="3913188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5619750" y="4360863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>
            <a:off x="6118225" y="4516438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6413500" y="4525963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6092825" y="50974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6423025" y="50831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6718300" y="45212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>
            <a:off x="6667500" y="509111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6116638" y="5684838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6411913" y="567055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>
            <a:off x="6696075" y="56673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6110288" y="62357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>
            <a:off x="6405563" y="6243638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61"/>
          <p:cNvSpPr>
            <a:spLocks noChangeShapeType="1"/>
          </p:cNvSpPr>
          <p:nvPr/>
        </p:nvSpPr>
        <p:spPr bwMode="auto">
          <a:xfrm>
            <a:off x="6653213" y="624205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62"/>
          <p:cNvSpPr>
            <a:spLocks/>
          </p:cNvSpPr>
          <p:nvPr/>
        </p:nvSpPr>
        <p:spPr bwMode="auto">
          <a:xfrm>
            <a:off x="6570663" y="5302250"/>
            <a:ext cx="681037" cy="168275"/>
          </a:xfrm>
          <a:custGeom>
            <a:avLst/>
            <a:gdLst>
              <a:gd name="T0" fmla="*/ 428 w 429"/>
              <a:gd name="T1" fmla="*/ 15 h 106"/>
              <a:gd name="T2" fmla="*/ 413 w 429"/>
              <a:gd name="T3" fmla="*/ 45 h 106"/>
              <a:gd name="T4" fmla="*/ 390 w 429"/>
              <a:gd name="T5" fmla="*/ 52 h 106"/>
              <a:gd name="T6" fmla="*/ 368 w 429"/>
              <a:gd name="T7" fmla="*/ 67 h 106"/>
              <a:gd name="T8" fmla="*/ 345 w 429"/>
              <a:gd name="T9" fmla="*/ 75 h 106"/>
              <a:gd name="T10" fmla="*/ 323 w 429"/>
              <a:gd name="T11" fmla="*/ 82 h 106"/>
              <a:gd name="T12" fmla="*/ 300 w 429"/>
              <a:gd name="T13" fmla="*/ 90 h 106"/>
              <a:gd name="T14" fmla="*/ 278 w 429"/>
              <a:gd name="T15" fmla="*/ 97 h 106"/>
              <a:gd name="T16" fmla="*/ 255 w 429"/>
              <a:gd name="T17" fmla="*/ 105 h 106"/>
              <a:gd name="T18" fmla="*/ 233 w 429"/>
              <a:gd name="T19" fmla="*/ 105 h 106"/>
              <a:gd name="T20" fmla="*/ 210 w 429"/>
              <a:gd name="T21" fmla="*/ 105 h 106"/>
              <a:gd name="T22" fmla="*/ 188 w 429"/>
              <a:gd name="T23" fmla="*/ 105 h 106"/>
              <a:gd name="T24" fmla="*/ 165 w 429"/>
              <a:gd name="T25" fmla="*/ 105 h 106"/>
              <a:gd name="T26" fmla="*/ 143 w 429"/>
              <a:gd name="T27" fmla="*/ 97 h 106"/>
              <a:gd name="T28" fmla="*/ 120 w 429"/>
              <a:gd name="T29" fmla="*/ 90 h 106"/>
              <a:gd name="T30" fmla="*/ 98 w 429"/>
              <a:gd name="T31" fmla="*/ 82 h 106"/>
              <a:gd name="T32" fmla="*/ 75 w 429"/>
              <a:gd name="T33" fmla="*/ 75 h 106"/>
              <a:gd name="T34" fmla="*/ 53 w 429"/>
              <a:gd name="T35" fmla="*/ 60 h 106"/>
              <a:gd name="T36" fmla="*/ 30 w 429"/>
              <a:gd name="T37" fmla="*/ 37 h 106"/>
              <a:gd name="T38" fmla="*/ 15 w 429"/>
              <a:gd name="T39" fmla="*/ 15 h 106"/>
              <a:gd name="T40" fmla="*/ 0 w 429"/>
              <a:gd name="T4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9" h="106">
                <a:moveTo>
                  <a:pt x="428" y="15"/>
                </a:moveTo>
                <a:lnTo>
                  <a:pt x="413" y="45"/>
                </a:lnTo>
                <a:lnTo>
                  <a:pt x="390" y="52"/>
                </a:lnTo>
                <a:lnTo>
                  <a:pt x="368" y="67"/>
                </a:lnTo>
                <a:lnTo>
                  <a:pt x="345" y="75"/>
                </a:lnTo>
                <a:lnTo>
                  <a:pt x="323" y="82"/>
                </a:lnTo>
                <a:lnTo>
                  <a:pt x="300" y="90"/>
                </a:lnTo>
                <a:lnTo>
                  <a:pt x="278" y="97"/>
                </a:lnTo>
                <a:lnTo>
                  <a:pt x="255" y="105"/>
                </a:lnTo>
                <a:lnTo>
                  <a:pt x="233" y="105"/>
                </a:lnTo>
                <a:lnTo>
                  <a:pt x="210" y="105"/>
                </a:lnTo>
                <a:lnTo>
                  <a:pt x="188" y="105"/>
                </a:lnTo>
                <a:lnTo>
                  <a:pt x="165" y="105"/>
                </a:lnTo>
                <a:lnTo>
                  <a:pt x="143" y="97"/>
                </a:lnTo>
                <a:lnTo>
                  <a:pt x="120" y="90"/>
                </a:lnTo>
                <a:lnTo>
                  <a:pt x="98" y="82"/>
                </a:lnTo>
                <a:lnTo>
                  <a:pt x="75" y="75"/>
                </a:lnTo>
                <a:lnTo>
                  <a:pt x="53" y="60"/>
                </a:lnTo>
                <a:lnTo>
                  <a:pt x="30" y="37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Line 63"/>
          <p:cNvSpPr>
            <a:spLocks noChangeShapeType="1"/>
          </p:cNvSpPr>
          <p:nvPr/>
        </p:nvSpPr>
        <p:spPr bwMode="auto">
          <a:xfrm flipH="1" flipV="1">
            <a:off x="6964363" y="5826125"/>
            <a:ext cx="142875" cy="95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" name="Group 132"/>
          <p:cNvGrpSpPr>
            <a:grpSpLocks/>
          </p:cNvGrpSpPr>
          <p:nvPr/>
        </p:nvGrpSpPr>
        <p:grpSpPr bwMode="auto">
          <a:xfrm>
            <a:off x="6877050" y="4716463"/>
            <a:ext cx="142875" cy="166687"/>
            <a:chOff x="1722" y="2489"/>
            <a:chExt cx="90" cy="105"/>
          </a:xfrm>
        </p:grpSpPr>
        <p:sp>
          <p:nvSpPr>
            <p:cNvPr id="62" name="Line 130"/>
            <p:cNvSpPr>
              <a:spLocks noChangeShapeType="1"/>
            </p:cNvSpPr>
            <p:nvPr/>
          </p:nvSpPr>
          <p:spPr bwMode="auto">
            <a:xfrm>
              <a:off x="1767" y="248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31"/>
            <p:cNvSpPr>
              <a:spLocks noChangeShapeType="1"/>
            </p:cNvSpPr>
            <p:nvPr/>
          </p:nvSpPr>
          <p:spPr bwMode="auto">
            <a:xfrm>
              <a:off x="1722" y="259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135"/>
          <p:cNvGrpSpPr>
            <a:grpSpLocks/>
          </p:cNvGrpSpPr>
          <p:nvPr/>
        </p:nvGrpSpPr>
        <p:grpSpPr bwMode="auto">
          <a:xfrm>
            <a:off x="6886575" y="5297488"/>
            <a:ext cx="142875" cy="166687"/>
            <a:chOff x="1728" y="2855"/>
            <a:chExt cx="90" cy="105"/>
          </a:xfrm>
        </p:grpSpPr>
        <p:sp>
          <p:nvSpPr>
            <p:cNvPr id="65" name="Line 133"/>
            <p:cNvSpPr>
              <a:spLocks noChangeShapeType="1"/>
            </p:cNvSpPr>
            <p:nvPr/>
          </p:nvSpPr>
          <p:spPr bwMode="auto">
            <a:xfrm>
              <a:off x="1773" y="2855"/>
              <a:ext cx="0" cy="105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" name="Line 134"/>
            <p:cNvSpPr>
              <a:spLocks noChangeShapeType="1"/>
            </p:cNvSpPr>
            <p:nvPr/>
          </p:nvSpPr>
          <p:spPr bwMode="auto">
            <a:xfrm>
              <a:off x="1728" y="2960"/>
              <a:ext cx="90" cy="0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138"/>
          <p:cNvGrpSpPr>
            <a:grpSpLocks/>
          </p:cNvGrpSpPr>
          <p:nvPr/>
        </p:nvGrpSpPr>
        <p:grpSpPr bwMode="auto">
          <a:xfrm>
            <a:off x="6883400" y="5878513"/>
            <a:ext cx="142875" cy="166687"/>
            <a:chOff x="1726" y="3221"/>
            <a:chExt cx="90" cy="105"/>
          </a:xfrm>
        </p:grpSpPr>
        <p:sp>
          <p:nvSpPr>
            <p:cNvPr id="68" name="Line 136"/>
            <p:cNvSpPr>
              <a:spLocks noChangeShapeType="1"/>
            </p:cNvSpPr>
            <p:nvPr/>
          </p:nvSpPr>
          <p:spPr bwMode="auto">
            <a:xfrm>
              <a:off x="1771" y="32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37"/>
            <p:cNvSpPr>
              <a:spLocks noChangeShapeType="1"/>
            </p:cNvSpPr>
            <p:nvPr/>
          </p:nvSpPr>
          <p:spPr bwMode="auto">
            <a:xfrm>
              <a:off x="1726" y="33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141"/>
          <p:cNvGrpSpPr>
            <a:grpSpLocks/>
          </p:cNvGrpSpPr>
          <p:nvPr/>
        </p:nvGrpSpPr>
        <p:grpSpPr bwMode="auto">
          <a:xfrm>
            <a:off x="6881813" y="6448425"/>
            <a:ext cx="142875" cy="166688"/>
            <a:chOff x="1725" y="3580"/>
            <a:chExt cx="90" cy="105"/>
          </a:xfrm>
        </p:grpSpPr>
        <p:sp>
          <p:nvSpPr>
            <p:cNvPr id="71" name="Line 139"/>
            <p:cNvSpPr>
              <a:spLocks noChangeShapeType="1"/>
            </p:cNvSpPr>
            <p:nvPr/>
          </p:nvSpPr>
          <p:spPr bwMode="auto">
            <a:xfrm>
              <a:off x="1770" y="358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40"/>
            <p:cNvSpPr>
              <a:spLocks noChangeShapeType="1"/>
            </p:cNvSpPr>
            <p:nvPr/>
          </p:nvSpPr>
          <p:spPr bwMode="auto">
            <a:xfrm>
              <a:off x="1725" y="368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5394325" y="3527084"/>
            <a:ext cx="11323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Level=0, N=4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234645" y="4635500"/>
            <a:ext cx="1606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Level = 0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h0</a:t>
            </a:r>
            <a:endParaRPr lang="en-US" baseline="30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5* = 101  01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41110" y="5100638"/>
            <a:ext cx="2313503" cy="201612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6699" y="3336546"/>
            <a:ext cx="1198563" cy="57664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3" grpId="0"/>
      <p:bldP spid="75" grpId="0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410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Find bucket as in search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dirty="0"/>
              <a:t>If the bucket to insert the data entry into is full: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Add an overflow page and insert data entry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(</a:t>
            </a:r>
            <a:r>
              <a:rPr lang="en-US" i="1" dirty="0"/>
              <a:t>Maybe</a:t>
            </a:r>
            <a:r>
              <a:rPr lang="en-US" dirty="0"/>
              <a:t>) Split </a:t>
            </a:r>
            <a:r>
              <a:rPr lang="en-US" i="1" dirty="0"/>
              <a:t>Next </a:t>
            </a:r>
            <a:r>
              <a:rPr lang="en-US" dirty="0"/>
              <a:t>bucket and increment </a:t>
            </a:r>
            <a:r>
              <a:rPr lang="en-US" i="1" dirty="0"/>
              <a:t>Next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Some points to Keep in mind: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Unlike Extendible Hashing, when an insert triggers a split, the bucket into which the data entry is inserted </a:t>
            </a:r>
            <a:r>
              <a:rPr lang="en-US" sz="2600" u="sng" dirty="0"/>
              <a:t>is not necessarily</a:t>
            </a:r>
            <a:r>
              <a:rPr lang="en-US" sz="2600" dirty="0"/>
              <a:t> the bucket that is split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As in Static Hashing, an overflow page is added to store the newly inserted data entry 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However, since the bucket to split is chosen in a round-robin fashion, eventually </a:t>
            </a:r>
            <a:r>
              <a:rPr lang="en-US" sz="2600" i="1" dirty="0"/>
              <a:t>all </a:t>
            </a:r>
            <a:r>
              <a:rPr lang="en-US" sz="2600" dirty="0"/>
              <a:t>buckets will be split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8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Example: insert </a:t>
            </a:r>
            <a:r>
              <a:rPr lang="en-US" dirty="0">
                <a:solidFill>
                  <a:srgbClr val="FF0000"/>
                </a:solidFill>
              </a:rPr>
              <a:t>43*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781550" y="320395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67250" y="3015042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081462" y="3002342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5435600" y="36563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5435600" y="42278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435600" y="4810504"/>
            <a:ext cx="1146175" cy="287338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5435600" y="53708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200525" y="320554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133975" y="2594354"/>
            <a:ext cx="11938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Level=0, N=4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713287" y="3743704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713287" y="427551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689475" y="4874004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700587" y="54677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4059237" y="374370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046537" y="4273929"/>
            <a:ext cx="485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4059237" y="48851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071937" y="544550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084762" y="3253167"/>
            <a:ext cx="739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5618162" y="2986467"/>
            <a:ext cx="10398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710237" y="3202367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673725" y="36262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5995987" y="36405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5419725" y="362464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5692775" y="41993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5434012" y="41977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002337" y="41977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408612" y="47835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707062" y="47835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980112" y="47819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6257925" y="477875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5410200" y="53280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5694362" y="53280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240462" y="533120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5992812" y="53280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>
            <a:off x="5108575" y="3053142"/>
            <a:ext cx="0" cy="266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>
            <a:off x="4575175" y="3053142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>
            <a:off x="5246687" y="3500817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5745162" y="36563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6040437" y="3665917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>
            <a:off x="5719762" y="423741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6049962" y="4223129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6345237" y="366115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6294437" y="423106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5743575" y="48247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6038850" y="481050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6323012" y="4807329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5737225" y="537565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60"/>
          <p:cNvSpPr>
            <a:spLocks noChangeShapeType="1"/>
          </p:cNvSpPr>
          <p:nvPr/>
        </p:nvSpPr>
        <p:spPr bwMode="auto">
          <a:xfrm>
            <a:off x="6032500" y="53835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6280150" y="538200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6503987" y="3856417"/>
            <a:ext cx="142875" cy="166687"/>
            <a:chOff x="1722" y="2489"/>
            <a:chExt cx="90" cy="105"/>
          </a:xfrm>
        </p:grpSpPr>
        <p:sp>
          <p:nvSpPr>
            <p:cNvPr id="60" name="Line 130"/>
            <p:cNvSpPr>
              <a:spLocks noChangeShapeType="1"/>
            </p:cNvSpPr>
            <p:nvPr/>
          </p:nvSpPr>
          <p:spPr bwMode="auto">
            <a:xfrm>
              <a:off x="1767" y="248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31"/>
            <p:cNvSpPr>
              <a:spLocks noChangeShapeType="1"/>
            </p:cNvSpPr>
            <p:nvPr/>
          </p:nvSpPr>
          <p:spPr bwMode="auto">
            <a:xfrm>
              <a:off x="1722" y="259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35"/>
          <p:cNvGrpSpPr>
            <a:grpSpLocks/>
          </p:cNvGrpSpPr>
          <p:nvPr/>
        </p:nvGrpSpPr>
        <p:grpSpPr bwMode="auto">
          <a:xfrm>
            <a:off x="6513512" y="4437442"/>
            <a:ext cx="142875" cy="166687"/>
            <a:chOff x="1728" y="2855"/>
            <a:chExt cx="90" cy="105"/>
          </a:xfrm>
        </p:grpSpPr>
        <p:sp>
          <p:nvSpPr>
            <p:cNvPr id="63" name="Line 133"/>
            <p:cNvSpPr>
              <a:spLocks noChangeShapeType="1"/>
            </p:cNvSpPr>
            <p:nvPr/>
          </p:nvSpPr>
          <p:spPr bwMode="auto">
            <a:xfrm>
              <a:off x="1773" y="285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34"/>
            <p:cNvSpPr>
              <a:spLocks noChangeShapeType="1"/>
            </p:cNvSpPr>
            <p:nvPr/>
          </p:nvSpPr>
          <p:spPr bwMode="auto">
            <a:xfrm>
              <a:off x="1728" y="296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138"/>
          <p:cNvGrpSpPr>
            <a:grpSpLocks/>
          </p:cNvGrpSpPr>
          <p:nvPr/>
        </p:nvGrpSpPr>
        <p:grpSpPr bwMode="auto">
          <a:xfrm>
            <a:off x="6510337" y="5018467"/>
            <a:ext cx="142875" cy="166687"/>
            <a:chOff x="1726" y="3221"/>
            <a:chExt cx="90" cy="105"/>
          </a:xfrm>
        </p:grpSpPr>
        <p:sp>
          <p:nvSpPr>
            <p:cNvPr id="66" name="Line 136"/>
            <p:cNvSpPr>
              <a:spLocks noChangeShapeType="1"/>
            </p:cNvSpPr>
            <p:nvPr/>
          </p:nvSpPr>
          <p:spPr bwMode="auto">
            <a:xfrm>
              <a:off x="1771" y="32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37"/>
            <p:cNvSpPr>
              <a:spLocks noChangeShapeType="1"/>
            </p:cNvSpPr>
            <p:nvPr/>
          </p:nvSpPr>
          <p:spPr bwMode="auto">
            <a:xfrm>
              <a:off x="1726" y="33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141"/>
          <p:cNvGrpSpPr>
            <a:grpSpLocks/>
          </p:cNvGrpSpPr>
          <p:nvPr/>
        </p:nvGrpSpPr>
        <p:grpSpPr bwMode="auto">
          <a:xfrm>
            <a:off x="6508750" y="5588379"/>
            <a:ext cx="142875" cy="166688"/>
            <a:chOff x="1725" y="3580"/>
            <a:chExt cx="90" cy="105"/>
          </a:xfrm>
        </p:grpSpPr>
        <p:sp>
          <p:nvSpPr>
            <p:cNvPr id="69" name="Line 139"/>
            <p:cNvSpPr>
              <a:spLocks noChangeShapeType="1"/>
            </p:cNvSpPr>
            <p:nvPr/>
          </p:nvSpPr>
          <p:spPr bwMode="auto">
            <a:xfrm>
              <a:off x="1770" y="358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40"/>
            <p:cNvSpPr>
              <a:spLocks noChangeShapeType="1"/>
            </p:cNvSpPr>
            <p:nvPr/>
          </p:nvSpPr>
          <p:spPr bwMode="auto">
            <a:xfrm>
              <a:off x="1725" y="368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5059362" y="2438400"/>
            <a:ext cx="1198563" cy="57664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2524963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Level = 0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h0</a:t>
            </a:r>
            <a:endParaRPr lang="en-US" baseline="30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43* = 101011  11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0" y="3053142"/>
            <a:ext cx="2038350" cy="2535237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457200" y="5588379"/>
            <a:ext cx="3200400" cy="58382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>
                <a:solidFill>
                  <a:schemeClr val="tx1"/>
                </a:solidFill>
              </a:rPr>
              <a:t>Add an overflow page and insert data entry</a:t>
            </a:r>
          </a:p>
        </p:txBody>
      </p:sp>
    </p:spTree>
    <p:extLst>
      <p:ext uri="{BB962C8B-B14F-4D97-AF65-F5344CB8AC3E}">
        <p14:creationId xmlns:p14="http://schemas.microsoft.com/office/powerpoint/2010/main" val="6018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Example: insert 43*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781550" y="320395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67250" y="3015042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081462" y="3002342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5435600" y="36563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5435600" y="42278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435600" y="4810504"/>
            <a:ext cx="1146175" cy="287338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5435600" y="53708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200525" y="320554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133975" y="2594354"/>
            <a:ext cx="11938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Level=0, N=4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713287" y="3743704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713287" y="427551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689475" y="4874004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700587" y="54677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4059237" y="374370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046537" y="4273929"/>
            <a:ext cx="485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4059237" y="48851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071937" y="544550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084762" y="3253167"/>
            <a:ext cx="739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5618162" y="2986467"/>
            <a:ext cx="10398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710237" y="3202367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673725" y="36262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5995987" y="36405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5419725" y="362464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5692775" y="41993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5434012" y="41977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002337" y="41977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408612" y="47835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707062" y="47835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980112" y="47819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6257925" y="477875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5410200" y="53280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5694362" y="53280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240462" y="533120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5992812" y="53280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>
            <a:off x="5108575" y="3053142"/>
            <a:ext cx="0" cy="266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>
            <a:off x="4575175" y="3053142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>
            <a:off x="5246687" y="3500817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5745162" y="36563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6040437" y="3665917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>
            <a:off x="5719762" y="423741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6049962" y="4223129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6345237" y="366115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6294437" y="423106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5743575" y="48247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6038850" y="481050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6323012" y="4807329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5737225" y="537565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60"/>
          <p:cNvSpPr>
            <a:spLocks noChangeShapeType="1"/>
          </p:cNvSpPr>
          <p:nvPr/>
        </p:nvSpPr>
        <p:spPr bwMode="auto">
          <a:xfrm>
            <a:off x="6032500" y="53835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6280150" y="538200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6503987" y="3856417"/>
            <a:ext cx="142875" cy="166687"/>
            <a:chOff x="1722" y="2489"/>
            <a:chExt cx="90" cy="105"/>
          </a:xfrm>
        </p:grpSpPr>
        <p:sp>
          <p:nvSpPr>
            <p:cNvPr id="60" name="Line 130"/>
            <p:cNvSpPr>
              <a:spLocks noChangeShapeType="1"/>
            </p:cNvSpPr>
            <p:nvPr/>
          </p:nvSpPr>
          <p:spPr bwMode="auto">
            <a:xfrm>
              <a:off x="1767" y="248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31"/>
            <p:cNvSpPr>
              <a:spLocks noChangeShapeType="1"/>
            </p:cNvSpPr>
            <p:nvPr/>
          </p:nvSpPr>
          <p:spPr bwMode="auto">
            <a:xfrm>
              <a:off x="1722" y="259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35"/>
          <p:cNvGrpSpPr>
            <a:grpSpLocks/>
          </p:cNvGrpSpPr>
          <p:nvPr/>
        </p:nvGrpSpPr>
        <p:grpSpPr bwMode="auto">
          <a:xfrm>
            <a:off x="6513512" y="4437442"/>
            <a:ext cx="142875" cy="166687"/>
            <a:chOff x="1728" y="2855"/>
            <a:chExt cx="90" cy="105"/>
          </a:xfrm>
        </p:grpSpPr>
        <p:sp>
          <p:nvSpPr>
            <p:cNvPr id="63" name="Line 133"/>
            <p:cNvSpPr>
              <a:spLocks noChangeShapeType="1"/>
            </p:cNvSpPr>
            <p:nvPr/>
          </p:nvSpPr>
          <p:spPr bwMode="auto">
            <a:xfrm>
              <a:off x="1773" y="285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34"/>
            <p:cNvSpPr>
              <a:spLocks noChangeShapeType="1"/>
            </p:cNvSpPr>
            <p:nvPr/>
          </p:nvSpPr>
          <p:spPr bwMode="auto">
            <a:xfrm>
              <a:off x="1728" y="296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138"/>
          <p:cNvGrpSpPr>
            <a:grpSpLocks/>
          </p:cNvGrpSpPr>
          <p:nvPr/>
        </p:nvGrpSpPr>
        <p:grpSpPr bwMode="auto">
          <a:xfrm>
            <a:off x="6510337" y="5018467"/>
            <a:ext cx="142875" cy="166687"/>
            <a:chOff x="1726" y="3221"/>
            <a:chExt cx="90" cy="105"/>
          </a:xfrm>
        </p:grpSpPr>
        <p:sp>
          <p:nvSpPr>
            <p:cNvPr id="66" name="Line 136"/>
            <p:cNvSpPr>
              <a:spLocks noChangeShapeType="1"/>
            </p:cNvSpPr>
            <p:nvPr/>
          </p:nvSpPr>
          <p:spPr bwMode="auto">
            <a:xfrm>
              <a:off x="1771" y="32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37"/>
            <p:cNvSpPr>
              <a:spLocks noChangeShapeType="1"/>
            </p:cNvSpPr>
            <p:nvPr/>
          </p:nvSpPr>
          <p:spPr bwMode="auto">
            <a:xfrm>
              <a:off x="1726" y="33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141"/>
          <p:cNvGrpSpPr>
            <a:grpSpLocks/>
          </p:cNvGrpSpPr>
          <p:nvPr/>
        </p:nvGrpSpPr>
        <p:grpSpPr bwMode="auto">
          <a:xfrm>
            <a:off x="6508750" y="5588379"/>
            <a:ext cx="142875" cy="166688"/>
            <a:chOff x="1725" y="3580"/>
            <a:chExt cx="90" cy="105"/>
          </a:xfrm>
        </p:grpSpPr>
        <p:sp>
          <p:nvSpPr>
            <p:cNvPr id="69" name="Line 139"/>
            <p:cNvSpPr>
              <a:spLocks noChangeShapeType="1"/>
            </p:cNvSpPr>
            <p:nvPr/>
          </p:nvSpPr>
          <p:spPr bwMode="auto">
            <a:xfrm>
              <a:off x="1770" y="358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40"/>
            <p:cNvSpPr>
              <a:spLocks noChangeShapeType="1"/>
            </p:cNvSpPr>
            <p:nvPr/>
          </p:nvSpPr>
          <p:spPr bwMode="auto">
            <a:xfrm>
              <a:off x="1725" y="368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5059362" y="2438400"/>
            <a:ext cx="1198563" cy="57664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2524963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Level = 0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h0</a:t>
            </a:r>
            <a:endParaRPr lang="en-US" baseline="30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43* = 101011  11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0" y="3053142"/>
            <a:ext cx="2038350" cy="2535237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118"/>
          <p:cNvGrpSpPr>
            <a:grpSpLocks/>
          </p:cNvGrpSpPr>
          <p:nvPr/>
        </p:nvGrpSpPr>
        <p:grpSpPr bwMode="auto">
          <a:xfrm>
            <a:off x="7216775" y="5434013"/>
            <a:ext cx="1146175" cy="300037"/>
            <a:chOff x="4856" y="3423"/>
            <a:chExt cx="722" cy="189"/>
          </a:xfrm>
        </p:grpSpPr>
        <p:sp>
          <p:nvSpPr>
            <p:cNvPr id="73" name="Freeform 114"/>
            <p:cNvSpPr>
              <a:spLocks/>
            </p:cNvSpPr>
            <p:nvPr/>
          </p:nvSpPr>
          <p:spPr bwMode="auto">
            <a:xfrm>
              <a:off x="4856" y="3426"/>
              <a:ext cx="722" cy="181"/>
            </a:xfrm>
            <a:custGeom>
              <a:avLst/>
              <a:gdLst>
                <a:gd name="T0" fmla="*/ 0 w 722"/>
                <a:gd name="T1" fmla="*/ 180 h 181"/>
                <a:gd name="T2" fmla="*/ 0 w 722"/>
                <a:gd name="T3" fmla="*/ 0 h 181"/>
                <a:gd name="T4" fmla="*/ 721 w 722"/>
                <a:gd name="T5" fmla="*/ 0 h 181"/>
                <a:gd name="T6" fmla="*/ 721 w 722"/>
                <a:gd name="T7" fmla="*/ 180 h 181"/>
                <a:gd name="T8" fmla="*/ 0 w 722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15"/>
            <p:cNvSpPr>
              <a:spLocks noChangeShapeType="1"/>
            </p:cNvSpPr>
            <p:nvPr/>
          </p:nvSpPr>
          <p:spPr bwMode="auto">
            <a:xfrm>
              <a:off x="5035" y="343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16"/>
            <p:cNvSpPr>
              <a:spLocks noChangeShapeType="1"/>
            </p:cNvSpPr>
            <p:nvPr/>
          </p:nvSpPr>
          <p:spPr bwMode="auto">
            <a:xfrm>
              <a:off x="5243" y="3423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17"/>
            <p:cNvSpPr>
              <a:spLocks noChangeShapeType="1"/>
            </p:cNvSpPr>
            <p:nvPr/>
          </p:nvSpPr>
          <p:spPr bwMode="auto">
            <a:xfrm>
              <a:off x="5397" y="3428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Line 121"/>
          <p:cNvSpPr>
            <a:spLocks noChangeShapeType="1"/>
          </p:cNvSpPr>
          <p:nvPr/>
        </p:nvSpPr>
        <p:spPr bwMode="auto">
          <a:xfrm>
            <a:off x="6629400" y="5751513"/>
            <a:ext cx="5349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127"/>
          <p:cNvSpPr>
            <a:spLocks noChangeArrowheads="1"/>
          </p:cNvSpPr>
          <p:nvPr/>
        </p:nvSpPr>
        <p:spPr bwMode="auto">
          <a:xfrm>
            <a:off x="7158038" y="54451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grpSp>
        <p:nvGrpSpPr>
          <p:cNvPr id="79" name="Group 156"/>
          <p:cNvGrpSpPr>
            <a:grpSpLocks/>
          </p:cNvGrpSpPr>
          <p:nvPr/>
        </p:nvGrpSpPr>
        <p:grpSpPr bwMode="auto">
          <a:xfrm>
            <a:off x="8299450" y="5635625"/>
            <a:ext cx="142875" cy="166688"/>
            <a:chOff x="5538" y="3550"/>
            <a:chExt cx="90" cy="105"/>
          </a:xfrm>
        </p:grpSpPr>
        <p:sp>
          <p:nvSpPr>
            <p:cNvPr id="80" name="Line 154"/>
            <p:cNvSpPr>
              <a:spLocks noChangeShapeType="1"/>
            </p:cNvSpPr>
            <p:nvPr/>
          </p:nvSpPr>
          <p:spPr bwMode="auto">
            <a:xfrm>
              <a:off x="5583" y="355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55"/>
            <p:cNvSpPr>
              <a:spLocks noChangeShapeType="1"/>
            </p:cNvSpPr>
            <p:nvPr/>
          </p:nvSpPr>
          <p:spPr bwMode="auto">
            <a:xfrm>
              <a:off x="5538" y="365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Rectangle 119"/>
          <p:cNvSpPr>
            <a:spLocks noChangeArrowheads="1"/>
          </p:cNvSpPr>
          <p:nvPr/>
        </p:nvSpPr>
        <p:spPr bwMode="auto">
          <a:xfrm>
            <a:off x="7162800" y="2989263"/>
            <a:ext cx="1238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OVERFLOW</a:t>
            </a:r>
          </a:p>
        </p:txBody>
      </p:sp>
      <p:sp>
        <p:nvSpPr>
          <p:cNvPr id="83" name="Rectangle 120"/>
          <p:cNvSpPr>
            <a:spLocks noChangeArrowheads="1"/>
          </p:cNvSpPr>
          <p:nvPr/>
        </p:nvSpPr>
        <p:spPr bwMode="auto">
          <a:xfrm>
            <a:off x="7408863" y="3203575"/>
            <a:ext cx="7731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" y="5328029"/>
            <a:ext cx="3048000" cy="53937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>
                <a:solidFill>
                  <a:schemeClr val="tx1"/>
                </a:solidFill>
              </a:rPr>
              <a:t>Split </a:t>
            </a:r>
            <a:r>
              <a:rPr lang="en-US" sz="2000" i="1" dirty="0">
                <a:solidFill>
                  <a:schemeClr val="tx1"/>
                </a:solidFill>
              </a:rPr>
              <a:t>Next </a:t>
            </a:r>
            <a:r>
              <a:rPr lang="en-US" sz="2000" dirty="0">
                <a:solidFill>
                  <a:schemeClr val="tx1"/>
                </a:solidFill>
              </a:rPr>
              <a:t>bucket and increment </a:t>
            </a:r>
            <a:r>
              <a:rPr lang="en-US" sz="2000" i="1" dirty="0">
                <a:solidFill>
                  <a:schemeClr val="tx1"/>
                </a:solidFill>
              </a:rPr>
              <a:t>Next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7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Example: insert 43*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5435600" y="36563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5435600" y="42278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435600" y="4810504"/>
            <a:ext cx="1146175" cy="287338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5435600" y="53708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133975" y="2594354"/>
            <a:ext cx="11938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Level=0, N=4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084762" y="3253167"/>
            <a:ext cx="739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5618162" y="2986467"/>
            <a:ext cx="10398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710237" y="3202367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5419725" y="362464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5692775" y="41993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5434012" y="41977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002337" y="41977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408612" y="47835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707062" y="47835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980112" y="47819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6257925" y="477875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5410200" y="53280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5694362" y="53280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240462" y="533120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5992812" y="53280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>
            <a:off x="5246687" y="3500817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5745162" y="36563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6040437" y="3665917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>
            <a:off x="5719762" y="423741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6049962" y="4223129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6345237" y="366115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6294437" y="423106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5743575" y="48247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6038850" y="481050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6323012" y="4807329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5737225" y="537565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60"/>
          <p:cNvSpPr>
            <a:spLocks noChangeShapeType="1"/>
          </p:cNvSpPr>
          <p:nvPr/>
        </p:nvSpPr>
        <p:spPr bwMode="auto">
          <a:xfrm>
            <a:off x="6032500" y="53835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6280150" y="538200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6503987" y="3856417"/>
            <a:ext cx="142875" cy="166687"/>
            <a:chOff x="1722" y="2489"/>
            <a:chExt cx="90" cy="105"/>
          </a:xfrm>
        </p:grpSpPr>
        <p:sp>
          <p:nvSpPr>
            <p:cNvPr id="60" name="Line 130"/>
            <p:cNvSpPr>
              <a:spLocks noChangeShapeType="1"/>
            </p:cNvSpPr>
            <p:nvPr/>
          </p:nvSpPr>
          <p:spPr bwMode="auto">
            <a:xfrm>
              <a:off x="1767" y="248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31"/>
            <p:cNvSpPr>
              <a:spLocks noChangeShapeType="1"/>
            </p:cNvSpPr>
            <p:nvPr/>
          </p:nvSpPr>
          <p:spPr bwMode="auto">
            <a:xfrm>
              <a:off x="1722" y="259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35"/>
          <p:cNvGrpSpPr>
            <a:grpSpLocks/>
          </p:cNvGrpSpPr>
          <p:nvPr/>
        </p:nvGrpSpPr>
        <p:grpSpPr bwMode="auto">
          <a:xfrm>
            <a:off x="6513512" y="4437442"/>
            <a:ext cx="142875" cy="166687"/>
            <a:chOff x="1728" y="2855"/>
            <a:chExt cx="90" cy="105"/>
          </a:xfrm>
        </p:grpSpPr>
        <p:sp>
          <p:nvSpPr>
            <p:cNvPr id="63" name="Line 133"/>
            <p:cNvSpPr>
              <a:spLocks noChangeShapeType="1"/>
            </p:cNvSpPr>
            <p:nvPr/>
          </p:nvSpPr>
          <p:spPr bwMode="auto">
            <a:xfrm>
              <a:off x="1773" y="285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34"/>
            <p:cNvSpPr>
              <a:spLocks noChangeShapeType="1"/>
            </p:cNvSpPr>
            <p:nvPr/>
          </p:nvSpPr>
          <p:spPr bwMode="auto">
            <a:xfrm>
              <a:off x="1728" y="296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138"/>
          <p:cNvGrpSpPr>
            <a:grpSpLocks/>
          </p:cNvGrpSpPr>
          <p:nvPr/>
        </p:nvGrpSpPr>
        <p:grpSpPr bwMode="auto">
          <a:xfrm>
            <a:off x="6510337" y="5018467"/>
            <a:ext cx="142875" cy="166687"/>
            <a:chOff x="1726" y="3221"/>
            <a:chExt cx="90" cy="105"/>
          </a:xfrm>
        </p:grpSpPr>
        <p:sp>
          <p:nvSpPr>
            <p:cNvPr id="66" name="Line 136"/>
            <p:cNvSpPr>
              <a:spLocks noChangeShapeType="1"/>
            </p:cNvSpPr>
            <p:nvPr/>
          </p:nvSpPr>
          <p:spPr bwMode="auto">
            <a:xfrm>
              <a:off x="1771" y="32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37"/>
            <p:cNvSpPr>
              <a:spLocks noChangeShapeType="1"/>
            </p:cNvSpPr>
            <p:nvPr/>
          </p:nvSpPr>
          <p:spPr bwMode="auto">
            <a:xfrm>
              <a:off x="1726" y="33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141"/>
          <p:cNvGrpSpPr>
            <a:grpSpLocks/>
          </p:cNvGrpSpPr>
          <p:nvPr/>
        </p:nvGrpSpPr>
        <p:grpSpPr bwMode="auto">
          <a:xfrm>
            <a:off x="6508750" y="5588379"/>
            <a:ext cx="142875" cy="166688"/>
            <a:chOff x="1725" y="3580"/>
            <a:chExt cx="90" cy="105"/>
          </a:xfrm>
        </p:grpSpPr>
        <p:sp>
          <p:nvSpPr>
            <p:cNvPr id="69" name="Line 139"/>
            <p:cNvSpPr>
              <a:spLocks noChangeShapeType="1"/>
            </p:cNvSpPr>
            <p:nvPr/>
          </p:nvSpPr>
          <p:spPr bwMode="auto">
            <a:xfrm>
              <a:off x="1770" y="358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40"/>
            <p:cNvSpPr>
              <a:spLocks noChangeShapeType="1"/>
            </p:cNvSpPr>
            <p:nvPr/>
          </p:nvSpPr>
          <p:spPr bwMode="auto">
            <a:xfrm>
              <a:off x="1725" y="368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5059362" y="2438400"/>
            <a:ext cx="1198563" cy="57664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2524963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Level = 0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h0</a:t>
            </a:r>
            <a:endParaRPr lang="en-US" baseline="30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43* = 101011  11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0" y="3053142"/>
            <a:ext cx="2035175" cy="239198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118"/>
          <p:cNvGrpSpPr>
            <a:grpSpLocks/>
          </p:cNvGrpSpPr>
          <p:nvPr/>
        </p:nvGrpSpPr>
        <p:grpSpPr bwMode="auto">
          <a:xfrm>
            <a:off x="7216775" y="5434013"/>
            <a:ext cx="1146175" cy="300037"/>
            <a:chOff x="4856" y="3423"/>
            <a:chExt cx="722" cy="189"/>
          </a:xfrm>
        </p:grpSpPr>
        <p:sp>
          <p:nvSpPr>
            <p:cNvPr id="73" name="Freeform 114"/>
            <p:cNvSpPr>
              <a:spLocks/>
            </p:cNvSpPr>
            <p:nvPr/>
          </p:nvSpPr>
          <p:spPr bwMode="auto">
            <a:xfrm>
              <a:off x="4856" y="3426"/>
              <a:ext cx="722" cy="181"/>
            </a:xfrm>
            <a:custGeom>
              <a:avLst/>
              <a:gdLst>
                <a:gd name="T0" fmla="*/ 0 w 722"/>
                <a:gd name="T1" fmla="*/ 180 h 181"/>
                <a:gd name="T2" fmla="*/ 0 w 722"/>
                <a:gd name="T3" fmla="*/ 0 h 181"/>
                <a:gd name="T4" fmla="*/ 721 w 722"/>
                <a:gd name="T5" fmla="*/ 0 h 181"/>
                <a:gd name="T6" fmla="*/ 721 w 722"/>
                <a:gd name="T7" fmla="*/ 180 h 181"/>
                <a:gd name="T8" fmla="*/ 0 w 722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15"/>
            <p:cNvSpPr>
              <a:spLocks noChangeShapeType="1"/>
            </p:cNvSpPr>
            <p:nvPr/>
          </p:nvSpPr>
          <p:spPr bwMode="auto">
            <a:xfrm>
              <a:off x="5035" y="343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16"/>
            <p:cNvSpPr>
              <a:spLocks noChangeShapeType="1"/>
            </p:cNvSpPr>
            <p:nvPr/>
          </p:nvSpPr>
          <p:spPr bwMode="auto">
            <a:xfrm>
              <a:off x="5243" y="3423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17"/>
            <p:cNvSpPr>
              <a:spLocks noChangeShapeType="1"/>
            </p:cNvSpPr>
            <p:nvPr/>
          </p:nvSpPr>
          <p:spPr bwMode="auto">
            <a:xfrm>
              <a:off x="5397" y="3428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Line 121"/>
          <p:cNvSpPr>
            <a:spLocks noChangeShapeType="1"/>
          </p:cNvSpPr>
          <p:nvPr/>
        </p:nvSpPr>
        <p:spPr bwMode="auto">
          <a:xfrm>
            <a:off x="6629400" y="5751513"/>
            <a:ext cx="5349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127"/>
          <p:cNvSpPr>
            <a:spLocks noChangeArrowheads="1"/>
          </p:cNvSpPr>
          <p:nvPr/>
        </p:nvSpPr>
        <p:spPr bwMode="auto">
          <a:xfrm>
            <a:off x="7158038" y="54451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grpSp>
        <p:nvGrpSpPr>
          <p:cNvPr id="79" name="Group 156"/>
          <p:cNvGrpSpPr>
            <a:grpSpLocks/>
          </p:cNvGrpSpPr>
          <p:nvPr/>
        </p:nvGrpSpPr>
        <p:grpSpPr bwMode="auto">
          <a:xfrm>
            <a:off x="8299450" y="5635625"/>
            <a:ext cx="142875" cy="166688"/>
            <a:chOff x="5538" y="3550"/>
            <a:chExt cx="90" cy="105"/>
          </a:xfrm>
        </p:grpSpPr>
        <p:sp>
          <p:nvSpPr>
            <p:cNvPr id="80" name="Line 154"/>
            <p:cNvSpPr>
              <a:spLocks noChangeShapeType="1"/>
            </p:cNvSpPr>
            <p:nvPr/>
          </p:nvSpPr>
          <p:spPr bwMode="auto">
            <a:xfrm>
              <a:off x="5583" y="355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55"/>
            <p:cNvSpPr>
              <a:spLocks noChangeShapeType="1"/>
            </p:cNvSpPr>
            <p:nvPr/>
          </p:nvSpPr>
          <p:spPr bwMode="auto">
            <a:xfrm>
              <a:off x="5538" y="365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Rectangle 119"/>
          <p:cNvSpPr>
            <a:spLocks noChangeArrowheads="1"/>
          </p:cNvSpPr>
          <p:nvPr/>
        </p:nvSpPr>
        <p:spPr bwMode="auto">
          <a:xfrm>
            <a:off x="7162800" y="2989263"/>
            <a:ext cx="1238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OVERFLOW</a:t>
            </a:r>
          </a:p>
        </p:txBody>
      </p:sp>
      <p:sp>
        <p:nvSpPr>
          <p:cNvPr id="83" name="Rectangle 120"/>
          <p:cNvSpPr>
            <a:spLocks noChangeArrowheads="1"/>
          </p:cNvSpPr>
          <p:nvPr/>
        </p:nvSpPr>
        <p:spPr bwMode="auto">
          <a:xfrm>
            <a:off x="7408863" y="3203575"/>
            <a:ext cx="7731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376730" y="6007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5686292" y="60086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grpSp>
        <p:nvGrpSpPr>
          <p:cNvPr id="86" name="Group 126"/>
          <p:cNvGrpSpPr>
            <a:grpSpLocks/>
          </p:cNvGrpSpPr>
          <p:nvPr/>
        </p:nvGrpSpPr>
        <p:grpSpPr bwMode="auto">
          <a:xfrm>
            <a:off x="5430705" y="6003925"/>
            <a:ext cx="1146175" cy="300038"/>
            <a:chOff x="3767" y="3782"/>
            <a:chExt cx="722" cy="189"/>
          </a:xfrm>
        </p:grpSpPr>
        <p:sp>
          <p:nvSpPr>
            <p:cNvPr id="87" name="Freeform 122"/>
            <p:cNvSpPr>
              <a:spLocks/>
            </p:cNvSpPr>
            <p:nvPr/>
          </p:nvSpPr>
          <p:spPr bwMode="auto">
            <a:xfrm>
              <a:off x="3767" y="3785"/>
              <a:ext cx="722" cy="181"/>
            </a:xfrm>
            <a:custGeom>
              <a:avLst/>
              <a:gdLst>
                <a:gd name="T0" fmla="*/ 0 w 722"/>
                <a:gd name="T1" fmla="*/ 180 h 181"/>
                <a:gd name="T2" fmla="*/ 0 w 722"/>
                <a:gd name="T3" fmla="*/ 0 h 181"/>
                <a:gd name="T4" fmla="*/ 721 w 722"/>
                <a:gd name="T5" fmla="*/ 0 h 181"/>
                <a:gd name="T6" fmla="*/ 721 w 722"/>
                <a:gd name="T7" fmla="*/ 180 h 181"/>
                <a:gd name="T8" fmla="*/ 0 w 722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23"/>
            <p:cNvSpPr>
              <a:spLocks noChangeShapeType="1"/>
            </p:cNvSpPr>
            <p:nvPr/>
          </p:nvSpPr>
          <p:spPr bwMode="auto">
            <a:xfrm>
              <a:off x="3946" y="3791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24"/>
            <p:cNvSpPr>
              <a:spLocks noChangeShapeType="1"/>
            </p:cNvSpPr>
            <p:nvPr/>
          </p:nvSpPr>
          <p:spPr bwMode="auto">
            <a:xfrm>
              <a:off x="4154" y="378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25"/>
            <p:cNvSpPr>
              <a:spLocks noChangeShapeType="1"/>
            </p:cNvSpPr>
            <p:nvPr/>
          </p:nvSpPr>
          <p:spPr bwMode="auto">
            <a:xfrm>
              <a:off x="4308" y="3787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153"/>
          <p:cNvGrpSpPr>
            <a:grpSpLocks/>
          </p:cNvGrpSpPr>
          <p:nvPr/>
        </p:nvGrpSpPr>
        <p:grpSpPr bwMode="auto">
          <a:xfrm>
            <a:off x="6494330" y="6210300"/>
            <a:ext cx="142875" cy="166688"/>
            <a:chOff x="4437" y="3912"/>
            <a:chExt cx="90" cy="105"/>
          </a:xfrm>
        </p:grpSpPr>
        <p:sp>
          <p:nvSpPr>
            <p:cNvPr id="92" name="Line 151"/>
            <p:cNvSpPr>
              <a:spLocks noChangeShapeType="1"/>
            </p:cNvSpPr>
            <p:nvPr/>
          </p:nvSpPr>
          <p:spPr bwMode="auto">
            <a:xfrm>
              <a:off x="4482" y="391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52"/>
            <p:cNvSpPr>
              <a:spLocks noChangeShapeType="1"/>
            </p:cNvSpPr>
            <p:nvPr/>
          </p:nvSpPr>
          <p:spPr bwMode="auto">
            <a:xfrm>
              <a:off x="4437" y="401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457200" y="5328029"/>
            <a:ext cx="3048000" cy="53937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>
                <a:solidFill>
                  <a:schemeClr val="tx1"/>
                </a:solidFill>
              </a:rPr>
              <a:t>Almost there…</a:t>
            </a:r>
          </a:p>
        </p:txBody>
      </p:sp>
      <p:sp>
        <p:nvSpPr>
          <p:cNvPr id="95" name="Rectangle 64"/>
          <p:cNvSpPr>
            <a:spLocks noChangeArrowheads="1"/>
          </p:cNvSpPr>
          <p:nvPr/>
        </p:nvSpPr>
        <p:spPr bwMode="auto">
          <a:xfrm>
            <a:off x="4778375" y="330017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6" name="Rectangle 65"/>
          <p:cNvSpPr>
            <a:spLocks noChangeArrowheads="1"/>
          </p:cNvSpPr>
          <p:nvPr/>
        </p:nvSpPr>
        <p:spPr bwMode="auto">
          <a:xfrm>
            <a:off x="4664075" y="3111262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7" name="Rectangle 66"/>
          <p:cNvSpPr>
            <a:spLocks noChangeArrowheads="1"/>
          </p:cNvSpPr>
          <p:nvPr/>
        </p:nvSpPr>
        <p:spPr bwMode="auto">
          <a:xfrm>
            <a:off x="4078288" y="3098562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8" name="Rectangle 70"/>
          <p:cNvSpPr>
            <a:spLocks noChangeArrowheads="1"/>
          </p:cNvSpPr>
          <p:nvPr/>
        </p:nvSpPr>
        <p:spPr bwMode="auto">
          <a:xfrm>
            <a:off x="4197350" y="330176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9" name="Rectangle 72"/>
          <p:cNvSpPr>
            <a:spLocks noChangeArrowheads="1"/>
          </p:cNvSpPr>
          <p:nvPr/>
        </p:nvSpPr>
        <p:spPr bwMode="auto">
          <a:xfrm>
            <a:off x="4710113" y="367469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00" name="Rectangle 73"/>
          <p:cNvSpPr>
            <a:spLocks noChangeArrowheads="1"/>
          </p:cNvSpPr>
          <p:nvPr/>
        </p:nvSpPr>
        <p:spPr bwMode="auto">
          <a:xfrm>
            <a:off x="4710113" y="4234604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101" name="Rectangle 74"/>
          <p:cNvSpPr>
            <a:spLocks noChangeArrowheads="1"/>
          </p:cNvSpPr>
          <p:nvPr/>
        </p:nvSpPr>
        <p:spPr bwMode="auto">
          <a:xfrm>
            <a:off x="4686300" y="481769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02" name="Rectangle 75"/>
          <p:cNvSpPr>
            <a:spLocks noChangeArrowheads="1"/>
          </p:cNvSpPr>
          <p:nvPr/>
        </p:nvSpPr>
        <p:spPr bwMode="auto">
          <a:xfrm>
            <a:off x="4697413" y="53818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03" name="Rectangle 76"/>
          <p:cNvSpPr>
            <a:spLocks noChangeArrowheads="1"/>
          </p:cNvSpPr>
          <p:nvPr/>
        </p:nvSpPr>
        <p:spPr bwMode="auto">
          <a:xfrm>
            <a:off x="4056063" y="367469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04" name="Rectangle 77"/>
          <p:cNvSpPr>
            <a:spLocks noChangeArrowheads="1"/>
          </p:cNvSpPr>
          <p:nvPr/>
        </p:nvSpPr>
        <p:spPr bwMode="auto">
          <a:xfrm>
            <a:off x="4043363" y="4233016"/>
            <a:ext cx="485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105" name="Rectangle 78"/>
          <p:cNvSpPr>
            <a:spLocks noChangeArrowheads="1"/>
          </p:cNvSpPr>
          <p:nvPr/>
        </p:nvSpPr>
        <p:spPr bwMode="auto">
          <a:xfrm>
            <a:off x="4056063" y="482880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106" name="Rectangle 79"/>
          <p:cNvSpPr>
            <a:spLocks noChangeArrowheads="1"/>
          </p:cNvSpPr>
          <p:nvPr/>
        </p:nvSpPr>
        <p:spPr bwMode="auto">
          <a:xfrm>
            <a:off x="4068763" y="5359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107" name="Line 97"/>
          <p:cNvSpPr>
            <a:spLocks noChangeShapeType="1"/>
          </p:cNvSpPr>
          <p:nvPr/>
        </p:nvSpPr>
        <p:spPr bwMode="auto">
          <a:xfrm>
            <a:off x="5105400" y="3149362"/>
            <a:ext cx="0" cy="316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>
            <a:off x="4572000" y="3149362"/>
            <a:ext cx="0" cy="3151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Rectangle 128"/>
          <p:cNvSpPr>
            <a:spLocks noChangeArrowheads="1"/>
          </p:cNvSpPr>
          <p:nvPr/>
        </p:nvSpPr>
        <p:spPr bwMode="auto">
          <a:xfrm>
            <a:off x="4706938" y="60147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10" name="Rectangle 129"/>
          <p:cNvSpPr>
            <a:spLocks noChangeArrowheads="1"/>
          </p:cNvSpPr>
          <p:nvPr/>
        </p:nvSpPr>
        <p:spPr bwMode="auto">
          <a:xfrm>
            <a:off x="4078288" y="60182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07972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Example: insert 43*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5435600" y="36563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5435600" y="42278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435600" y="4810504"/>
            <a:ext cx="1146175" cy="287338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5435600" y="5370892"/>
            <a:ext cx="1146175" cy="287337"/>
          </a:xfrm>
          <a:custGeom>
            <a:avLst/>
            <a:gdLst>
              <a:gd name="T0" fmla="*/ 0 w 722"/>
              <a:gd name="T1" fmla="*/ 180 h 181"/>
              <a:gd name="T2" fmla="*/ 0 w 722"/>
              <a:gd name="T3" fmla="*/ 0 h 181"/>
              <a:gd name="T4" fmla="*/ 721 w 722"/>
              <a:gd name="T5" fmla="*/ 0 h 181"/>
              <a:gd name="T6" fmla="*/ 721 w 722"/>
              <a:gd name="T7" fmla="*/ 180 h 181"/>
              <a:gd name="T8" fmla="*/ 0 w 722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133975" y="2594354"/>
            <a:ext cx="11938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Level=0, N=4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084762" y="3935280"/>
            <a:ext cx="73977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C0128"/>
                </a:solidFill>
              </a:rPr>
              <a:t>Next=1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5618162" y="2986467"/>
            <a:ext cx="10398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710237" y="3202367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5419725" y="362464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5692775" y="41993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5434012" y="41977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002337" y="41977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5408612" y="47835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707062" y="478351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5980112" y="47819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6257925" y="477875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5410200" y="53280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5694362" y="5328029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240462" y="5331204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5992812" y="532802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>
            <a:off x="5246687" y="4182930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5745162" y="36563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6040437" y="3665917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>
            <a:off x="5719762" y="423741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6049962" y="4223129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6345237" y="366115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6294437" y="4231067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>
            <a:off x="5743575" y="48247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6038850" y="481050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6323012" y="4807329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5737225" y="537565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60"/>
          <p:cNvSpPr>
            <a:spLocks noChangeShapeType="1"/>
          </p:cNvSpPr>
          <p:nvPr/>
        </p:nvSpPr>
        <p:spPr bwMode="auto">
          <a:xfrm>
            <a:off x="6032500" y="5383592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6280150" y="5382004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6503987" y="3856417"/>
            <a:ext cx="142875" cy="166687"/>
            <a:chOff x="1722" y="2489"/>
            <a:chExt cx="90" cy="105"/>
          </a:xfrm>
        </p:grpSpPr>
        <p:sp>
          <p:nvSpPr>
            <p:cNvPr id="60" name="Line 130"/>
            <p:cNvSpPr>
              <a:spLocks noChangeShapeType="1"/>
            </p:cNvSpPr>
            <p:nvPr/>
          </p:nvSpPr>
          <p:spPr bwMode="auto">
            <a:xfrm>
              <a:off x="1767" y="248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31"/>
            <p:cNvSpPr>
              <a:spLocks noChangeShapeType="1"/>
            </p:cNvSpPr>
            <p:nvPr/>
          </p:nvSpPr>
          <p:spPr bwMode="auto">
            <a:xfrm>
              <a:off x="1722" y="259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35"/>
          <p:cNvGrpSpPr>
            <a:grpSpLocks/>
          </p:cNvGrpSpPr>
          <p:nvPr/>
        </p:nvGrpSpPr>
        <p:grpSpPr bwMode="auto">
          <a:xfrm>
            <a:off x="6513512" y="4437442"/>
            <a:ext cx="142875" cy="166687"/>
            <a:chOff x="1728" y="2855"/>
            <a:chExt cx="90" cy="105"/>
          </a:xfrm>
        </p:grpSpPr>
        <p:sp>
          <p:nvSpPr>
            <p:cNvPr id="63" name="Line 133"/>
            <p:cNvSpPr>
              <a:spLocks noChangeShapeType="1"/>
            </p:cNvSpPr>
            <p:nvPr/>
          </p:nvSpPr>
          <p:spPr bwMode="auto">
            <a:xfrm>
              <a:off x="1773" y="285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34"/>
            <p:cNvSpPr>
              <a:spLocks noChangeShapeType="1"/>
            </p:cNvSpPr>
            <p:nvPr/>
          </p:nvSpPr>
          <p:spPr bwMode="auto">
            <a:xfrm>
              <a:off x="1728" y="296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138"/>
          <p:cNvGrpSpPr>
            <a:grpSpLocks/>
          </p:cNvGrpSpPr>
          <p:nvPr/>
        </p:nvGrpSpPr>
        <p:grpSpPr bwMode="auto">
          <a:xfrm>
            <a:off x="6510337" y="5018467"/>
            <a:ext cx="142875" cy="166687"/>
            <a:chOff x="1726" y="3221"/>
            <a:chExt cx="90" cy="105"/>
          </a:xfrm>
        </p:grpSpPr>
        <p:sp>
          <p:nvSpPr>
            <p:cNvPr id="66" name="Line 136"/>
            <p:cNvSpPr>
              <a:spLocks noChangeShapeType="1"/>
            </p:cNvSpPr>
            <p:nvPr/>
          </p:nvSpPr>
          <p:spPr bwMode="auto">
            <a:xfrm>
              <a:off x="1771" y="32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37"/>
            <p:cNvSpPr>
              <a:spLocks noChangeShapeType="1"/>
            </p:cNvSpPr>
            <p:nvPr/>
          </p:nvSpPr>
          <p:spPr bwMode="auto">
            <a:xfrm>
              <a:off x="1726" y="33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141"/>
          <p:cNvGrpSpPr>
            <a:grpSpLocks/>
          </p:cNvGrpSpPr>
          <p:nvPr/>
        </p:nvGrpSpPr>
        <p:grpSpPr bwMode="auto">
          <a:xfrm>
            <a:off x="6508750" y="5588379"/>
            <a:ext cx="142875" cy="166688"/>
            <a:chOff x="1725" y="3580"/>
            <a:chExt cx="90" cy="105"/>
          </a:xfrm>
        </p:grpSpPr>
        <p:sp>
          <p:nvSpPr>
            <p:cNvPr id="69" name="Line 139"/>
            <p:cNvSpPr>
              <a:spLocks noChangeShapeType="1"/>
            </p:cNvSpPr>
            <p:nvPr/>
          </p:nvSpPr>
          <p:spPr bwMode="auto">
            <a:xfrm>
              <a:off x="1770" y="358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40"/>
            <p:cNvSpPr>
              <a:spLocks noChangeShapeType="1"/>
            </p:cNvSpPr>
            <p:nvPr/>
          </p:nvSpPr>
          <p:spPr bwMode="auto">
            <a:xfrm>
              <a:off x="1725" y="368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5059362" y="2438400"/>
            <a:ext cx="1198563" cy="57664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2524963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Level = 0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h0</a:t>
            </a:r>
            <a:endParaRPr lang="en-US" baseline="30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43* = 101011  11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71" name="Group 118"/>
          <p:cNvGrpSpPr>
            <a:grpSpLocks/>
          </p:cNvGrpSpPr>
          <p:nvPr/>
        </p:nvGrpSpPr>
        <p:grpSpPr bwMode="auto">
          <a:xfrm>
            <a:off x="7216775" y="5434013"/>
            <a:ext cx="1146175" cy="300037"/>
            <a:chOff x="4856" y="3423"/>
            <a:chExt cx="722" cy="189"/>
          </a:xfrm>
        </p:grpSpPr>
        <p:sp>
          <p:nvSpPr>
            <p:cNvPr id="73" name="Freeform 114"/>
            <p:cNvSpPr>
              <a:spLocks/>
            </p:cNvSpPr>
            <p:nvPr/>
          </p:nvSpPr>
          <p:spPr bwMode="auto">
            <a:xfrm>
              <a:off x="4856" y="3426"/>
              <a:ext cx="722" cy="181"/>
            </a:xfrm>
            <a:custGeom>
              <a:avLst/>
              <a:gdLst>
                <a:gd name="T0" fmla="*/ 0 w 722"/>
                <a:gd name="T1" fmla="*/ 180 h 181"/>
                <a:gd name="T2" fmla="*/ 0 w 722"/>
                <a:gd name="T3" fmla="*/ 0 h 181"/>
                <a:gd name="T4" fmla="*/ 721 w 722"/>
                <a:gd name="T5" fmla="*/ 0 h 181"/>
                <a:gd name="T6" fmla="*/ 721 w 722"/>
                <a:gd name="T7" fmla="*/ 180 h 181"/>
                <a:gd name="T8" fmla="*/ 0 w 722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15"/>
            <p:cNvSpPr>
              <a:spLocks noChangeShapeType="1"/>
            </p:cNvSpPr>
            <p:nvPr/>
          </p:nvSpPr>
          <p:spPr bwMode="auto">
            <a:xfrm>
              <a:off x="5035" y="343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16"/>
            <p:cNvSpPr>
              <a:spLocks noChangeShapeType="1"/>
            </p:cNvSpPr>
            <p:nvPr/>
          </p:nvSpPr>
          <p:spPr bwMode="auto">
            <a:xfrm>
              <a:off x="5243" y="3423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17"/>
            <p:cNvSpPr>
              <a:spLocks noChangeShapeType="1"/>
            </p:cNvSpPr>
            <p:nvPr/>
          </p:nvSpPr>
          <p:spPr bwMode="auto">
            <a:xfrm>
              <a:off x="5397" y="3428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Line 121"/>
          <p:cNvSpPr>
            <a:spLocks noChangeShapeType="1"/>
          </p:cNvSpPr>
          <p:nvPr/>
        </p:nvSpPr>
        <p:spPr bwMode="auto">
          <a:xfrm>
            <a:off x="6629400" y="5751513"/>
            <a:ext cx="5349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127"/>
          <p:cNvSpPr>
            <a:spLocks noChangeArrowheads="1"/>
          </p:cNvSpPr>
          <p:nvPr/>
        </p:nvSpPr>
        <p:spPr bwMode="auto">
          <a:xfrm>
            <a:off x="7158038" y="54451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grpSp>
        <p:nvGrpSpPr>
          <p:cNvPr id="79" name="Group 156"/>
          <p:cNvGrpSpPr>
            <a:grpSpLocks/>
          </p:cNvGrpSpPr>
          <p:nvPr/>
        </p:nvGrpSpPr>
        <p:grpSpPr bwMode="auto">
          <a:xfrm>
            <a:off x="8299450" y="5635625"/>
            <a:ext cx="142875" cy="166688"/>
            <a:chOff x="5538" y="3550"/>
            <a:chExt cx="90" cy="105"/>
          </a:xfrm>
        </p:grpSpPr>
        <p:sp>
          <p:nvSpPr>
            <p:cNvPr id="80" name="Line 154"/>
            <p:cNvSpPr>
              <a:spLocks noChangeShapeType="1"/>
            </p:cNvSpPr>
            <p:nvPr/>
          </p:nvSpPr>
          <p:spPr bwMode="auto">
            <a:xfrm>
              <a:off x="5583" y="355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55"/>
            <p:cNvSpPr>
              <a:spLocks noChangeShapeType="1"/>
            </p:cNvSpPr>
            <p:nvPr/>
          </p:nvSpPr>
          <p:spPr bwMode="auto">
            <a:xfrm>
              <a:off x="5538" y="365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Rectangle 119"/>
          <p:cNvSpPr>
            <a:spLocks noChangeArrowheads="1"/>
          </p:cNvSpPr>
          <p:nvPr/>
        </p:nvSpPr>
        <p:spPr bwMode="auto">
          <a:xfrm>
            <a:off x="7162800" y="2989263"/>
            <a:ext cx="1238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OVERFLOW</a:t>
            </a:r>
          </a:p>
        </p:txBody>
      </p:sp>
      <p:sp>
        <p:nvSpPr>
          <p:cNvPr id="83" name="Rectangle 120"/>
          <p:cNvSpPr>
            <a:spLocks noChangeArrowheads="1"/>
          </p:cNvSpPr>
          <p:nvPr/>
        </p:nvSpPr>
        <p:spPr bwMode="auto">
          <a:xfrm>
            <a:off x="7408863" y="3203575"/>
            <a:ext cx="7731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376730" y="6007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5686292" y="60086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grpSp>
        <p:nvGrpSpPr>
          <p:cNvPr id="86" name="Group 126"/>
          <p:cNvGrpSpPr>
            <a:grpSpLocks/>
          </p:cNvGrpSpPr>
          <p:nvPr/>
        </p:nvGrpSpPr>
        <p:grpSpPr bwMode="auto">
          <a:xfrm>
            <a:off x="5430705" y="6003925"/>
            <a:ext cx="1146175" cy="300038"/>
            <a:chOff x="3767" y="3782"/>
            <a:chExt cx="722" cy="189"/>
          </a:xfrm>
        </p:grpSpPr>
        <p:sp>
          <p:nvSpPr>
            <p:cNvPr id="87" name="Freeform 122"/>
            <p:cNvSpPr>
              <a:spLocks/>
            </p:cNvSpPr>
            <p:nvPr/>
          </p:nvSpPr>
          <p:spPr bwMode="auto">
            <a:xfrm>
              <a:off x="3767" y="3785"/>
              <a:ext cx="722" cy="181"/>
            </a:xfrm>
            <a:custGeom>
              <a:avLst/>
              <a:gdLst>
                <a:gd name="T0" fmla="*/ 0 w 722"/>
                <a:gd name="T1" fmla="*/ 180 h 181"/>
                <a:gd name="T2" fmla="*/ 0 w 722"/>
                <a:gd name="T3" fmla="*/ 0 h 181"/>
                <a:gd name="T4" fmla="*/ 721 w 722"/>
                <a:gd name="T5" fmla="*/ 0 h 181"/>
                <a:gd name="T6" fmla="*/ 721 w 722"/>
                <a:gd name="T7" fmla="*/ 180 h 181"/>
                <a:gd name="T8" fmla="*/ 0 w 722"/>
                <a:gd name="T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23"/>
            <p:cNvSpPr>
              <a:spLocks noChangeShapeType="1"/>
            </p:cNvSpPr>
            <p:nvPr/>
          </p:nvSpPr>
          <p:spPr bwMode="auto">
            <a:xfrm>
              <a:off x="3946" y="3791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24"/>
            <p:cNvSpPr>
              <a:spLocks noChangeShapeType="1"/>
            </p:cNvSpPr>
            <p:nvPr/>
          </p:nvSpPr>
          <p:spPr bwMode="auto">
            <a:xfrm>
              <a:off x="4154" y="378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25"/>
            <p:cNvSpPr>
              <a:spLocks noChangeShapeType="1"/>
            </p:cNvSpPr>
            <p:nvPr/>
          </p:nvSpPr>
          <p:spPr bwMode="auto">
            <a:xfrm>
              <a:off x="4308" y="3787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153"/>
          <p:cNvGrpSpPr>
            <a:grpSpLocks/>
          </p:cNvGrpSpPr>
          <p:nvPr/>
        </p:nvGrpSpPr>
        <p:grpSpPr bwMode="auto">
          <a:xfrm>
            <a:off x="6494330" y="6210300"/>
            <a:ext cx="142875" cy="166688"/>
            <a:chOff x="4437" y="3912"/>
            <a:chExt cx="90" cy="105"/>
          </a:xfrm>
        </p:grpSpPr>
        <p:sp>
          <p:nvSpPr>
            <p:cNvPr id="92" name="Line 151"/>
            <p:cNvSpPr>
              <a:spLocks noChangeShapeType="1"/>
            </p:cNvSpPr>
            <p:nvPr/>
          </p:nvSpPr>
          <p:spPr bwMode="auto">
            <a:xfrm>
              <a:off x="4482" y="391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52"/>
            <p:cNvSpPr>
              <a:spLocks noChangeShapeType="1"/>
            </p:cNvSpPr>
            <p:nvPr/>
          </p:nvSpPr>
          <p:spPr bwMode="auto">
            <a:xfrm>
              <a:off x="4437" y="401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457200" y="5328029"/>
            <a:ext cx="3048000" cy="53937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>
                <a:solidFill>
                  <a:schemeClr val="tx1"/>
                </a:solidFill>
              </a:rPr>
              <a:t>FINAL STATE!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43200" y="3053142"/>
            <a:ext cx="2035175" cy="2391983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4"/>
          <p:cNvSpPr>
            <a:spLocks noChangeArrowheads="1"/>
          </p:cNvSpPr>
          <p:nvPr/>
        </p:nvSpPr>
        <p:spPr bwMode="auto">
          <a:xfrm>
            <a:off x="4778375" y="3300174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7" name="Rectangle 65"/>
          <p:cNvSpPr>
            <a:spLocks noChangeArrowheads="1"/>
          </p:cNvSpPr>
          <p:nvPr/>
        </p:nvSpPr>
        <p:spPr bwMode="auto">
          <a:xfrm>
            <a:off x="4664075" y="3111262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8" name="Rectangle 66"/>
          <p:cNvSpPr>
            <a:spLocks noChangeArrowheads="1"/>
          </p:cNvSpPr>
          <p:nvPr/>
        </p:nvSpPr>
        <p:spPr bwMode="auto">
          <a:xfrm>
            <a:off x="4078288" y="3098562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9" name="Rectangle 70"/>
          <p:cNvSpPr>
            <a:spLocks noChangeArrowheads="1"/>
          </p:cNvSpPr>
          <p:nvPr/>
        </p:nvSpPr>
        <p:spPr bwMode="auto">
          <a:xfrm>
            <a:off x="4197350" y="330176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0" name="Rectangle 72"/>
          <p:cNvSpPr>
            <a:spLocks noChangeArrowheads="1"/>
          </p:cNvSpPr>
          <p:nvPr/>
        </p:nvSpPr>
        <p:spPr bwMode="auto">
          <a:xfrm>
            <a:off x="4710113" y="367469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01" name="Rectangle 73"/>
          <p:cNvSpPr>
            <a:spLocks noChangeArrowheads="1"/>
          </p:cNvSpPr>
          <p:nvPr/>
        </p:nvSpPr>
        <p:spPr bwMode="auto">
          <a:xfrm>
            <a:off x="4710113" y="4234604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102" name="Rectangle 74"/>
          <p:cNvSpPr>
            <a:spLocks noChangeArrowheads="1"/>
          </p:cNvSpPr>
          <p:nvPr/>
        </p:nvSpPr>
        <p:spPr bwMode="auto">
          <a:xfrm>
            <a:off x="4686300" y="481769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03" name="Rectangle 75"/>
          <p:cNvSpPr>
            <a:spLocks noChangeArrowheads="1"/>
          </p:cNvSpPr>
          <p:nvPr/>
        </p:nvSpPr>
        <p:spPr bwMode="auto">
          <a:xfrm>
            <a:off x="4697413" y="53818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04" name="Rectangle 76"/>
          <p:cNvSpPr>
            <a:spLocks noChangeArrowheads="1"/>
          </p:cNvSpPr>
          <p:nvPr/>
        </p:nvSpPr>
        <p:spPr bwMode="auto">
          <a:xfrm>
            <a:off x="4056063" y="367469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05" name="Rectangle 77"/>
          <p:cNvSpPr>
            <a:spLocks noChangeArrowheads="1"/>
          </p:cNvSpPr>
          <p:nvPr/>
        </p:nvSpPr>
        <p:spPr bwMode="auto">
          <a:xfrm>
            <a:off x="4043363" y="4233016"/>
            <a:ext cx="485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106" name="Rectangle 78"/>
          <p:cNvSpPr>
            <a:spLocks noChangeArrowheads="1"/>
          </p:cNvSpPr>
          <p:nvPr/>
        </p:nvSpPr>
        <p:spPr bwMode="auto">
          <a:xfrm>
            <a:off x="4056063" y="482880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107" name="Rectangle 79"/>
          <p:cNvSpPr>
            <a:spLocks noChangeArrowheads="1"/>
          </p:cNvSpPr>
          <p:nvPr/>
        </p:nvSpPr>
        <p:spPr bwMode="auto">
          <a:xfrm>
            <a:off x="4068763" y="535963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108" name="Line 97"/>
          <p:cNvSpPr>
            <a:spLocks noChangeShapeType="1"/>
          </p:cNvSpPr>
          <p:nvPr/>
        </p:nvSpPr>
        <p:spPr bwMode="auto">
          <a:xfrm>
            <a:off x="5105400" y="3149362"/>
            <a:ext cx="0" cy="316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98"/>
          <p:cNvSpPr>
            <a:spLocks noChangeShapeType="1"/>
          </p:cNvSpPr>
          <p:nvPr/>
        </p:nvSpPr>
        <p:spPr bwMode="auto">
          <a:xfrm>
            <a:off x="4572000" y="3149362"/>
            <a:ext cx="0" cy="3151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8"/>
          <p:cNvSpPr>
            <a:spLocks noChangeArrowheads="1"/>
          </p:cNvSpPr>
          <p:nvPr/>
        </p:nvSpPr>
        <p:spPr bwMode="auto">
          <a:xfrm>
            <a:off x="4706938" y="6014799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11" name="Rectangle 129"/>
          <p:cNvSpPr>
            <a:spLocks noChangeArrowheads="1"/>
          </p:cNvSpPr>
          <p:nvPr/>
        </p:nvSpPr>
        <p:spPr bwMode="auto">
          <a:xfrm>
            <a:off x="4078288" y="60182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552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Another Example: insert </a:t>
            </a:r>
            <a:r>
              <a:rPr lang="en-US" dirty="0">
                <a:solidFill>
                  <a:srgbClr val="FF0000"/>
                </a:solidFill>
              </a:rPr>
              <a:t>50*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85800" y="2524963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Level = 0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h0</a:t>
            </a:r>
            <a:endParaRPr lang="en-US" baseline="30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50* = 110010  10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0" y="3053142"/>
            <a:ext cx="1989138" cy="1050545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457200" y="5588379"/>
            <a:ext cx="3200400" cy="58382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>
                <a:solidFill>
                  <a:schemeClr val="tx1"/>
                </a:solidFill>
              </a:rPr>
              <a:t>Add an overflow page and insert data entry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732338" y="26066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4635500" y="2566988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4143375" y="2557463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6" name="Freeform 9"/>
          <p:cNvSpPr>
            <a:spLocks/>
          </p:cNvSpPr>
          <p:nvPr/>
        </p:nvSpPr>
        <p:spPr bwMode="auto">
          <a:xfrm>
            <a:off x="5548313" y="3490913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0"/>
          <p:cNvSpPr>
            <a:spLocks/>
          </p:cNvSpPr>
          <p:nvPr/>
        </p:nvSpPr>
        <p:spPr bwMode="auto">
          <a:xfrm>
            <a:off x="5548313" y="3981450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11"/>
          <p:cNvSpPr>
            <a:spLocks/>
          </p:cNvSpPr>
          <p:nvPr/>
        </p:nvSpPr>
        <p:spPr bwMode="auto">
          <a:xfrm>
            <a:off x="5548313" y="4451350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2"/>
          <p:cNvSpPr>
            <a:spLocks/>
          </p:cNvSpPr>
          <p:nvPr/>
        </p:nvSpPr>
        <p:spPr bwMode="auto">
          <a:xfrm>
            <a:off x="5538788" y="4930775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3"/>
          <p:cNvSpPr>
            <a:spLocks/>
          </p:cNvSpPr>
          <p:nvPr/>
        </p:nvSpPr>
        <p:spPr bwMode="auto">
          <a:xfrm>
            <a:off x="6958013" y="4465638"/>
            <a:ext cx="1216025" cy="239712"/>
          </a:xfrm>
          <a:custGeom>
            <a:avLst/>
            <a:gdLst>
              <a:gd name="T0" fmla="*/ 0 w 766"/>
              <a:gd name="T1" fmla="*/ 150 h 151"/>
              <a:gd name="T2" fmla="*/ 0 w 766"/>
              <a:gd name="T3" fmla="*/ 0 h 151"/>
              <a:gd name="T4" fmla="*/ 765 w 766"/>
              <a:gd name="T5" fmla="*/ 0 h 151"/>
              <a:gd name="T6" fmla="*/ 765 w 766"/>
              <a:gd name="T7" fmla="*/ 150 h 151"/>
              <a:gd name="T8" fmla="*/ 0 w 766"/>
              <a:gd name="T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6" h="151">
                <a:moveTo>
                  <a:pt x="0" y="150"/>
                </a:moveTo>
                <a:lnTo>
                  <a:pt x="0" y="0"/>
                </a:lnTo>
                <a:lnTo>
                  <a:pt x="765" y="0"/>
                </a:lnTo>
                <a:lnTo>
                  <a:pt x="765" y="150"/>
                </a:lnTo>
                <a:lnTo>
                  <a:pt x="0" y="1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4"/>
          <p:cNvSpPr>
            <a:spLocks/>
          </p:cNvSpPr>
          <p:nvPr/>
        </p:nvSpPr>
        <p:spPr bwMode="auto">
          <a:xfrm>
            <a:off x="5548313" y="5410200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4243388" y="26066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3" name="Freeform 16"/>
          <p:cNvSpPr>
            <a:spLocks/>
          </p:cNvSpPr>
          <p:nvPr/>
        </p:nvSpPr>
        <p:spPr bwMode="auto">
          <a:xfrm>
            <a:off x="5548313" y="5889625"/>
            <a:ext cx="1209675" cy="246063"/>
          </a:xfrm>
          <a:custGeom>
            <a:avLst/>
            <a:gdLst>
              <a:gd name="T0" fmla="*/ 0 w 762"/>
              <a:gd name="T1" fmla="*/ 154 h 155"/>
              <a:gd name="T2" fmla="*/ 0 w 762"/>
              <a:gd name="T3" fmla="*/ 0 h 155"/>
              <a:gd name="T4" fmla="*/ 761 w 762"/>
              <a:gd name="T5" fmla="*/ 0 h 155"/>
              <a:gd name="T6" fmla="*/ 761 w 762"/>
              <a:gd name="T7" fmla="*/ 154 h 155"/>
              <a:gd name="T8" fmla="*/ 0 w 762"/>
              <a:gd name="T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5">
                <a:moveTo>
                  <a:pt x="0" y="154"/>
                </a:moveTo>
                <a:lnTo>
                  <a:pt x="0" y="0"/>
                </a:lnTo>
                <a:lnTo>
                  <a:pt x="761" y="0"/>
                </a:lnTo>
                <a:lnTo>
                  <a:pt x="761" y="154"/>
                </a:lnTo>
                <a:lnTo>
                  <a:pt x="0" y="1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17"/>
          <p:cNvSpPr>
            <a:spLocks noChangeArrowheads="1"/>
          </p:cNvSpPr>
          <p:nvPr/>
        </p:nvSpPr>
        <p:spPr bwMode="auto">
          <a:xfrm>
            <a:off x="5992813" y="586740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22*</a:t>
            </a:r>
          </a:p>
        </p:txBody>
      </p:sp>
      <p:sp>
        <p:nvSpPr>
          <p:cNvPr id="85" name="Rectangle 18"/>
          <p:cNvSpPr>
            <a:spLocks noChangeArrowheads="1"/>
          </p:cNvSpPr>
          <p:nvPr/>
        </p:nvSpPr>
        <p:spPr bwMode="auto">
          <a:xfrm>
            <a:off x="4670425" y="30162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86" name="Rectangle 19"/>
          <p:cNvSpPr>
            <a:spLocks noChangeArrowheads="1"/>
          </p:cNvSpPr>
          <p:nvPr/>
        </p:nvSpPr>
        <p:spPr bwMode="auto">
          <a:xfrm>
            <a:off x="4672013" y="35147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87" name="Rectangle 20"/>
          <p:cNvSpPr>
            <a:spLocks noChangeArrowheads="1"/>
          </p:cNvSpPr>
          <p:nvPr/>
        </p:nvSpPr>
        <p:spPr bwMode="auto">
          <a:xfrm>
            <a:off x="4652963" y="39655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8" name="Rectangle 21"/>
          <p:cNvSpPr>
            <a:spLocks noChangeArrowheads="1"/>
          </p:cNvSpPr>
          <p:nvPr/>
        </p:nvSpPr>
        <p:spPr bwMode="auto">
          <a:xfrm>
            <a:off x="4660900" y="44640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89" name="Rectangle 22"/>
          <p:cNvSpPr>
            <a:spLocks noChangeArrowheads="1"/>
          </p:cNvSpPr>
          <p:nvPr/>
        </p:nvSpPr>
        <p:spPr bwMode="auto">
          <a:xfrm>
            <a:off x="4122738" y="30162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90" name="Rectangle 23"/>
          <p:cNvSpPr>
            <a:spLocks noChangeArrowheads="1"/>
          </p:cNvSpPr>
          <p:nvPr/>
        </p:nvSpPr>
        <p:spPr bwMode="auto">
          <a:xfrm>
            <a:off x="4114800" y="34956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91" name="Rectangle 24"/>
          <p:cNvSpPr>
            <a:spLocks noChangeArrowheads="1"/>
          </p:cNvSpPr>
          <p:nvPr/>
        </p:nvSpPr>
        <p:spPr bwMode="auto">
          <a:xfrm>
            <a:off x="4124325" y="3975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92" name="Rectangle 25"/>
          <p:cNvSpPr>
            <a:spLocks noChangeArrowheads="1"/>
          </p:cNvSpPr>
          <p:nvPr/>
        </p:nvSpPr>
        <p:spPr bwMode="auto">
          <a:xfrm>
            <a:off x="4143375" y="4454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93" name="Rectangle 26"/>
          <p:cNvSpPr>
            <a:spLocks noChangeArrowheads="1"/>
          </p:cNvSpPr>
          <p:nvPr/>
        </p:nvSpPr>
        <p:spPr bwMode="auto">
          <a:xfrm>
            <a:off x="4660900" y="49450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auto">
          <a:xfrm>
            <a:off x="4124325" y="49260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95" name="Rectangle 28"/>
          <p:cNvSpPr>
            <a:spLocks noChangeArrowheads="1"/>
          </p:cNvSpPr>
          <p:nvPr/>
        </p:nvSpPr>
        <p:spPr bwMode="auto">
          <a:xfrm>
            <a:off x="5056188" y="4179888"/>
            <a:ext cx="7270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FC0128"/>
                </a:solidFill>
              </a:rPr>
              <a:t>Next=3</a:t>
            </a: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4660900" y="54356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97" name="Rectangle 30"/>
          <p:cNvSpPr>
            <a:spLocks noChangeArrowheads="1"/>
          </p:cNvSpPr>
          <p:nvPr/>
        </p:nvSpPr>
        <p:spPr bwMode="auto">
          <a:xfrm>
            <a:off x="4672013" y="59420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98" name="Rectangle 31"/>
          <p:cNvSpPr>
            <a:spLocks noChangeArrowheads="1"/>
          </p:cNvSpPr>
          <p:nvPr/>
        </p:nvSpPr>
        <p:spPr bwMode="auto">
          <a:xfrm>
            <a:off x="4124325" y="54149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99" name="Rectangle 32"/>
          <p:cNvSpPr>
            <a:spLocks noChangeArrowheads="1"/>
          </p:cNvSpPr>
          <p:nvPr/>
        </p:nvSpPr>
        <p:spPr bwMode="auto">
          <a:xfrm>
            <a:off x="4124325" y="5934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100" name="Rectangle 33"/>
          <p:cNvSpPr>
            <a:spLocks noChangeArrowheads="1"/>
          </p:cNvSpPr>
          <p:nvPr/>
        </p:nvSpPr>
        <p:spPr bwMode="auto">
          <a:xfrm>
            <a:off x="4989513" y="2109788"/>
            <a:ext cx="117243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/>
              <a:t>Level=0, N= 4</a:t>
            </a:r>
          </a:p>
        </p:txBody>
      </p:sp>
      <p:sp>
        <p:nvSpPr>
          <p:cNvPr id="101" name="Rectangle 34"/>
          <p:cNvSpPr>
            <a:spLocks noChangeArrowheads="1"/>
          </p:cNvSpPr>
          <p:nvPr/>
        </p:nvSpPr>
        <p:spPr bwMode="auto">
          <a:xfrm>
            <a:off x="5613400" y="2339975"/>
            <a:ext cx="10398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102" name="Rectangle 35"/>
          <p:cNvSpPr>
            <a:spLocks noChangeArrowheads="1"/>
          </p:cNvSpPr>
          <p:nvPr/>
        </p:nvSpPr>
        <p:spPr bwMode="auto">
          <a:xfrm>
            <a:off x="5680075" y="2532063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103" name="Rectangle 36"/>
          <p:cNvSpPr>
            <a:spLocks noChangeArrowheads="1"/>
          </p:cNvSpPr>
          <p:nvPr/>
        </p:nvSpPr>
        <p:spPr bwMode="auto">
          <a:xfrm>
            <a:off x="6878638" y="2359025"/>
            <a:ext cx="1238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OVERFLOW</a:t>
            </a:r>
          </a:p>
        </p:txBody>
      </p:sp>
      <p:sp>
        <p:nvSpPr>
          <p:cNvPr id="104" name="Rectangle 37"/>
          <p:cNvSpPr>
            <a:spLocks noChangeArrowheads="1"/>
          </p:cNvSpPr>
          <p:nvPr/>
        </p:nvSpPr>
        <p:spPr bwMode="auto">
          <a:xfrm>
            <a:off x="7032625" y="2560638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105" name="Rectangle 38"/>
          <p:cNvSpPr>
            <a:spLocks noChangeArrowheads="1"/>
          </p:cNvSpPr>
          <p:nvPr/>
        </p:nvSpPr>
        <p:spPr bwMode="auto">
          <a:xfrm>
            <a:off x="5511800" y="299878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5535613" y="3479800"/>
            <a:ext cx="4333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107" name="Rectangle 40"/>
          <p:cNvSpPr>
            <a:spLocks noChangeArrowheads="1"/>
          </p:cNvSpPr>
          <p:nvPr/>
        </p:nvSpPr>
        <p:spPr bwMode="auto">
          <a:xfrm>
            <a:off x="5529263" y="5389563"/>
            <a:ext cx="4333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108" name="Rectangle 41"/>
          <p:cNvSpPr>
            <a:spLocks noChangeArrowheads="1"/>
          </p:cNvSpPr>
          <p:nvPr/>
        </p:nvSpPr>
        <p:spPr bwMode="auto">
          <a:xfrm>
            <a:off x="5513388" y="586740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109" name="Rectangle 42"/>
          <p:cNvSpPr>
            <a:spLocks noChangeArrowheads="1"/>
          </p:cNvSpPr>
          <p:nvPr/>
        </p:nvSpPr>
        <p:spPr bwMode="auto">
          <a:xfrm>
            <a:off x="5753100" y="347980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110" name="Rectangle 43"/>
          <p:cNvSpPr>
            <a:spLocks noChangeArrowheads="1"/>
          </p:cNvSpPr>
          <p:nvPr/>
        </p:nvSpPr>
        <p:spPr bwMode="auto">
          <a:xfrm>
            <a:off x="5510213" y="396398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111" name="Rectangle 44"/>
          <p:cNvSpPr>
            <a:spLocks noChangeArrowheads="1"/>
          </p:cNvSpPr>
          <p:nvPr/>
        </p:nvSpPr>
        <p:spPr bwMode="auto">
          <a:xfrm>
            <a:off x="6054725" y="397033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112" name="Rectangle 45"/>
          <p:cNvSpPr>
            <a:spLocks noChangeArrowheads="1"/>
          </p:cNvSpPr>
          <p:nvPr/>
        </p:nvSpPr>
        <p:spPr bwMode="auto">
          <a:xfrm>
            <a:off x="5778500" y="396875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113" name="Rectangle 46"/>
          <p:cNvSpPr>
            <a:spLocks noChangeArrowheads="1"/>
          </p:cNvSpPr>
          <p:nvPr/>
        </p:nvSpPr>
        <p:spPr bwMode="auto">
          <a:xfrm>
            <a:off x="6386513" y="397033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114" name="Rectangle 47"/>
          <p:cNvSpPr>
            <a:spLocks noChangeArrowheads="1"/>
          </p:cNvSpPr>
          <p:nvPr/>
        </p:nvSpPr>
        <p:spPr bwMode="auto">
          <a:xfrm>
            <a:off x="5764213" y="4430713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115" name="Rectangle 48"/>
          <p:cNvSpPr>
            <a:spLocks noChangeArrowheads="1"/>
          </p:cNvSpPr>
          <p:nvPr/>
        </p:nvSpPr>
        <p:spPr bwMode="auto">
          <a:xfrm>
            <a:off x="5526088" y="4430713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116" name="Rectangle 49"/>
          <p:cNvSpPr>
            <a:spLocks noChangeArrowheads="1"/>
          </p:cNvSpPr>
          <p:nvPr/>
        </p:nvSpPr>
        <p:spPr bwMode="auto">
          <a:xfrm>
            <a:off x="6086475" y="4429125"/>
            <a:ext cx="4333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117" name="Rectangle 50"/>
          <p:cNvSpPr>
            <a:spLocks noChangeArrowheads="1"/>
          </p:cNvSpPr>
          <p:nvPr/>
        </p:nvSpPr>
        <p:spPr bwMode="auto">
          <a:xfrm>
            <a:off x="6388100" y="442595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118" name="Rectangle 51"/>
          <p:cNvSpPr>
            <a:spLocks noChangeArrowheads="1"/>
          </p:cNvSpPr>
          <p:nvPr/>
        </p:nvSpPr>
        <p:spPr bwMode="auto">
          <a:xfrm>
            <a:off x="6916738" y="44164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119" name="Rectangle 52"/>
          <p:cNvSpPr>
            <a:spLocks noChangeArrowheads="1"/>
          </p:cNvSpPr>
          <p:nvPr/>
        </p:nvSpPr>
        <p:spPr bwMode="auto">
          <a:xfrm>
            <a:off x="5505450" y="490855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120" name="Rectangle 53"/>
          <p:cNvSpPr>
            <a:spLocks noChangeArrowheads="1"/>
          </p:cNvSpPr>
          <p:nvPr/>
        </p:nvSpPr>
        <p:spPr bwMode="auto">
          <a:xfrm>
            <a:off x="5743575" y="490855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121" name="Rectangle 54"/>
          <p:cNvSpPr>
            <a:spLocks noChangeArrowheads="1"/>
          </p:cNvSpPr>
          <p:nvPr/>
        </p:nvSpPr>
        <p:spPr bwMode="auto">
          <a:xfrm>
            <a:off x="5778500" y="539908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122" name="Rectangle 55"/>
          <p:cNvSpPr>
            <a:spLocks noChangeArrowheads="1"/>
          </p:cNvSpPr>
          <p:nvPr/>
        </p:nvSpPr>
        <p:spPr bwMode="auto">
          <a:xfrm>
            <a:off x="6040438" y="539908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123" name="Rectangle 56"/>
          <p:cNvSpPr>
            <a:spLocks noChangeArrowheads="1"/>
          </p:cNvSpPr>
          <p:nvPr/>
        </p:nvSpPr>
        <p:spPr bwMode="auto">
          <a:xfrm>
            <a:off x="5764213" y="586740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124" name="Freeform 57"/>
          <p:cNvSpPr>
            <a:spLocks/>
          </p:cNvSpPr>
          <p:nvPr/>
        </p:nvSpPr>
        <p:spPr bwMode="auto">
          <a:xfrm>
            <a:off x="5548313" y="3011488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>
            <a:off x="4994275" y="2667000"/>
            <a:ext cx="0" cy="35369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4575175" y="2663825"/>
            <a:ext cx="0" cy="3536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7" name="Group 62"/>
          <p:cNvGrpSpPr>
            <a:grpSpLocks/>
          </p:cNvGrpSpPr>
          <p:nvPr/>
        </p:nvGrpSpPr>
        <p:grpSpPr bwMode="auto">
          <a:xfrm>
            <a:off x="6684963" y="3190875"/>
            <a:ext cx="142875" cy="166688"/>
            <a:chOff x="1815" y="2010"/>
            <a:chExt cx="90" cy="105"/>
          </a:xfrm>
        </p:grpSpPr>
        <p:sp>
          <p:nvSpPr>
            <p:cNvPr id="128" name="Line 60"/>
            <p:cNvSpPr>
              <a:spLocks noChangeShapeType="1"/>
            </p:cNvSpPr>
            <p:nvPr/>
          </p:nvSpPr>
          <p:spPr bwMode="auto">
            <a:xfrm>
              <a:off x="1860" y="201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61"/>
            <p:cNvSpPr>
              <a:spLocks noChangeShapeType="1"/>
            </p:cNvSpPr>
            <p:nvPr/>
          </p:nvSpPr>
          <p:spPr bwMode="auto">
            <a:xfrm>
              <a:off x="1815" y="211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65"/>
          <p:cNvGrpSpPr>
            <a:grpSpLocks/>
          </p:cNvGrpSpPr>
          <p:nvPr/>
        </p:nvGrpSpPr>
        <p:grpSpPr bwMode="auto">
          <a:xfrm>
            <a:off x="6683375" y="3678238"/>
            <a:ext cx="142875" cy="166687"/>
            <a:chOff x="1814" y="2317"/>
            <a:chExt cx="90" cy="105"/>
          </a:xfrm>
        </p:grpSpPr>
        <p:sp>
          <p:nvSpPr>
            <p:cNvPr id="131" name="Line 63"/>
            <p:cNvSpPr>
              <a:spLocks noChangeShapeType="1"/>
            </p:cNvSpPr>
            <p:nvPr/>
          </p:nvSpPr>
          <p:spPr bwMode="auto">
            <a:xfrm>
              <a:off x="1859" y="231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64"/>
            <p:cNvSpPr>
              <a:spLocks noChangeShapeType="1"/>
            </p:cNvSpPr>
            <p:nvPr/>
          </p:nvSpPr>
          <p:spPr bwMode="auto">
            <a:xfrm>
              <a:off x="1814" y="242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68"/>
          <p:cNvGrpSpPr>
            <a:grpSpLocks/>
          </p:cNvGrpSpPr>
          <p:nvPr/>
        </p:nvGrpSpPr>
        <p:grpSpPr bwMode="auto">
          <a:xfrm>
            <a:off x="6680200" y="4152900"/>
            <a:ext cx="142875" cy="166688"/>
            <a:chOff x="1812" y="2616"/>
            <a:chExt cx="90" cy="105"/>
          </a:xfrm>
        </p:grpSpPr>
        <p:sp>
          <p:nvSpPr>
            <p:cNvPr id="134" name="Line 66"/>
            <p:cNvSpPr>
              <a:spLocks noChangeShapeType="1"/>
            </p:cNvSpPr>
            <p:nvPr/>
          </p:nvSpPr>
          <p:spPr bwMode="auto">
            <a:xfrm>
              <a:off x="1857" y="261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7"/>
            <p:cNvSpPr>
              <a:spLocks noChangeShapeType="1"/>
            </p:cNvSpPr>
            <p:nvPr/>
          </p:nvSpPr>
          <p:spPr bwMode="auto">
            <a:xfrm>
              <a:off x="1812" y="272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71"/>
          <p:cNvGrpSpPr>
            <a:grpSpLocks/>
          </p:cNvGrpSpPr>
          <p:nvPr/>
        </p:nvGrpSpPr>
        <p:grpSpPr bwMode="auto">
          <a:xfrm>
            <a:off x="6677025" y="5103813"/>
            <a:ext cx="142875" cy="166687"/>
            <a:chOff x="1810" y="3215"/>
            <a:chExt cx="90" cy="105"/>
          </a:xfrm>
        </p:grpSpPr>
        <p:sp>
          <p:nvSpPr>
            <p:cNvPr id="137" name="Line 69"/>
            <p:cNvSpPr>
              <a:spLocks noChangeShapeType="1"/>
            </p:cNvSpPr>
            <p:nvPr/>
          </p:nvSpPr>
          <p:spPr bwMode="auto">
            <a:xfrm>
              <a:off x="1855" y="321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70"/>
            <p:cNvSpPr>
              <a:spLocks noChangeShapeType="1"/>
            </p:cNvSpPr>
            <p:nvPr/>
          </p:nvSpPr>
          <p:spPr bwMode="auto">
            <a:xfrm>
              <a:off x="1810" y="332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74"/>
          <p:cNvGrpSpPr>
            <a:grpSpLocks/>
          </p:cNvGrpSpPr>
          <p:nvPr/>
        </p:nvGrpSpPr>
        <p:grpSpPr bwMode="auto">
          <a:xfrm>
            <a:off x="6686550" y="5589588"/>
            <a:ext cx="142875" cy="166687"/>
            <a:chOff x="1816" y="3521"/>
            <a:chExt cx="90" cy="105"/>
          </a:xfrm>
        </p:grpSpPr>
        <p:sp>
          <p:nvSpPr>
            <p:cNvPr id="140" name="Line 72"/>
            <p:cNvSpPr>
              <a:spLocks noChangeShapeType="1"/>
            </p:cNvSpPr>
            <p:nvPr/>
          </p:nvSpPr>
          <p:spPr bwMode="auto">
            <a:xfrm>
              <a:off x="1861" y="35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73"/>
            <p:cNvSpPr>
              <a:spLocks noChangeShapeType="1"/>
            </p:cNvSpPr>
            <p:nvPr/>
          </p:nvSpPr>
          <p:spPr bwMode="auto">
            <a:xfrm>
              <a:off x="1816" y="36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77"/>
          <p:cNvGrpSpPr>
            <a:grpSpLocks/>
          </p:cNvGrpSpPr>
          <p:nvPr/>
        </p:nvGrpSpPr>
        <p:grpSpPr bwMode="auto">
          <a:xfrm>
            <a:off x="6683375" y="6075363"/>
            <a:ext cx="142875" cy="166687"/>
            <a:chOff x="1814" y="3827"/>
            <a:chExt cx="90" cy="105"/>
          </a:xfrm>
        </p:grpSpPr>
        <p:sp>
          <p:nvSpPr>
            <p:cNvPr id="143" name="Line 75"/>
            <p:cNvSpPr>
              <a:spLocks noChangeShapeType="1"/>
            </p:cNvSpPr>
            <p:nvPr/>
          </p:nvSpPr>
          <p:spPr bwMode="auto">
            <a:xfrm>
              <a:off x="1859" y="382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76"/>
            <p:cNvSpPr>
              <a:spLocks noChangeShapeType="1"/>
            </p:cNvSpPr>
            <p:nvPr/>
          </p:nvSpPr>
          <p:spPr bwMode="auto">
            <a:xfrm>
              <a:off x="1814" y="393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Line 78"/>
          <p:cNvSpPr>
            <a:spLocks noChangeShapeType="1"/>
          </p:cNvSpPr>
          <p:nvPr/>
        </p:nvSpPr>
        <p:spPr bwMode="auto">
          <a:xfrm>
            <a:off x="6732588" y="4691063"/>
            <a:ext cx="2254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" name="Group 81"/>
          <p:cNvGrpSpPr>
            <a:grpSpLocks/>
          </p:cNvGrpSpPr>
          <p:nvPr/>
        </p:nvGrpSpPr>
        <p:grpSpPr bwMode="auto">
          <a:xfrm>
            <a:off x="8107363" y="4591050"/>
            <a:ext cx="142875" cy="166688"/>
            <a:chOff x="2711" y="2892"/>
            <a:chExt cx="90" cy="105"/>
          </a:xfrm>
        </p:grpSpPr>
        <p:sp>
          <p:nvSpPr>
            <p:cNvPr id="147" name="Line 79"/>
            <p:cNvSpPr>
              <a:spLocks noChangeShapeType="1"/>
            </p:cNvSpPr>
            <p:nvPr/>
          </p:nvSpPr>
          <p:spPr bwMode="auto">
            <a:xfrm>
              <a:off x="2756" y="289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80"/>
            <p:cNvSpPr>
              <a:spLocks noChangeShapeType="1"/>
            </p:cNvSpPr>
            <p:nvPr/>
          </p:nvSpPr>
          <p:spPr bwMode="auto">
            <a:xfrm>
              <a:off x="2711" y="299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9" name="Line 138"/>
          <p:cNvSpPr>
            <a:spLocks noChangeShapeType="1"/>
          </p:cNvSpPr>
          <p:nvPr/>
        </p:nvSpPr>
        <p:spPr bwMode="auto">
          <a:xfrm>
            <a:off x="5303838" y="4441825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774962" y="2032476"/>
            <a:ext cx="1368663" cy="42424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animBg="1"/>
      <p:bldP spid="1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Another Example: insert </a:t>
            </a:r>
            <a:r>
              <a:rPr lang="en-US" dirty="0">
                <a:solidFill>
                  <a:srgbClr val="FF0000"/>
                </a:solidFill>
              </a:rPr>
              <a:t>50*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85800" y="2524963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Level = 0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h0</a:t>
            </a:r>
            <a:endParaRPr lang="en-US" baseline="30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50* = 110010  10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0" y="3053142"/>
            <a:ext cx="1989138" cy="1050545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4732338" y="26066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4635500" y="2566988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4143375" y="2557463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6" name="Freeform 9"/>
          <p:cNvSpPr>
            <a:spLocks/>
          </p:cNvSpPr>
          <p:nvPr/>
        </p:nvSpPr>
        <p:spPr bwMode="auto">
          <a:xfrm>
            <a:off x="5548313" y="3490913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0"/>
          <p:cNvSpPr>
            <a:spLocks/>
          </p:cNvSpPr>
          <p:nvPr/>
        </p:nvSpPr>
        <p:spPr bwMode="auto">
          <a:xfrm>
            <a:off x="5548313" y="3981450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11"/>
          <p:cNvSpPr>
            <a:spLocks/>
          </p:cNvSpPr>
          <p:nvPr/>
        </p:nvSpPr>
        <p:spPr bwMode="auto">
          <a:xfrm>
            <a:off x="5548313" y="4451350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2"/>
          <p:cNvSpPr>
            <a:spLocks/>
          </p:cNvSpPr>
          <p:nvPr/>
        </p:nvSpPr>
        <p:spPr bwMode="auto">
          <a:xfrm>
            <a:off x="5538788" y="4930775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3"/>
          <p:cNvSpPr>
            <a:spLocks/>
          </p:cNvSpPr>
          <p:nvPr/>
        </p:nvSpPr>
        <p:spPr bwMode="auto">
          <a:xfrm>
            <a:off x="6958013" y="4465638"/>
            <a:ext cx="1216025" cy="239712"/>
          </a:xfrm>
          <a:custGeom>
            <a:avLst/>
            <a:gdLst>
              <a:gd name="T0" fmla="*/ 0 w 766"/>
              <a:gd name="T1" fmla="*/ 150 h 151"/>
              <a:gd name="T2" fmla="*/ 0 w 766"/>
              <a:gd name="T3" fmla="*/ 0 h 151"/>
              <a:gd name="T4" fmla="*/ 765 w 766"/>
              <a:gd name="T5" fmla="*/ 0 h 151"/>
              <a:gd name="T6" fmla="*/ 765 w 766"/>
              <a:gd name="T7" fmla="*/ 150 h 151"/>
              <a:gd name="T8" fmla="*/ 0 w 766"/>
              <a:gd name="T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6" h="151">
                <a:moveTo>
                  <a:pt x="0" y="150"/>
                </a:moveTo>
                <a:lnTo>
                  <a:pt x="0" y="0"/>
                </a:lnTo>
                <a:lnTo>
                  <a:pt x="765" y="0"/>
                </a:lnTo>
                <a:lnTo>
                  <a:pt x="765" y="150"/>
                </a:lnTo>
                <a:lnTo>
                  <a:pt x="0" y="1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4"/>
          <p:cNvSpPr>
            <a:spLocks/>
          </p:cNvSpPr>
          <p:nvPr/>
        </p:nvSpPr>
        <p:spPr bwMode="auto">
          <a:xfrm>
            <a:off x="5548313" y="5410200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4243388" y="26066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3" name="Freeform 16"/>
          <p:cNvSpPr>
            <a:spLocks/>
          </p:cNvSpPr>
          <p:nvPr/>
        </p:nvSpPr>
        <p:spPr bwMode="auto">
          <a:xfrm>
            <a:off x="5548313" y="5889625"/>
            <a:ext cx="1209675" cy="246063"/>
          </a:xfrm>
          <a:custGeom>
            <a:avLst/>
            <a:gdLst>
              <a:gd name="T0" fmla="*/ 0 w 762"/>
              <a:gd name="T1" fmla="*/ 154 h 155"/>
              <a:gd name="T2" fmla="*/ 0 w 762"/>
              <a:gd name="T3" fmla="*/ 0 h 155"/>
              <a:gd name="T4" fmla="*/ 761 w 762"/>
              <a:gd name="T5" fmla="*/ 0 h 155"/>
              <a:gd name="T6" fmla="*/ 761 w 762"/>
              <a:gd name="T7" fmla="*/ 154 h 155"/>
              <a:gd name="T8" fmla="*/ 0 w 762"/>
              <a:gd name="T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5">
                <a:moveTo>
                  <a:pt x="0" y="154"/>
                </a:moveTo>
                <a:lnTo>
                  <a:pt x="0" y="0"/>
                </a:lnTo>
                <a:lnTo>
                  <a:pt x="761" y="0"/>
                </a:lnTo>
                <a:lnTo>
                  <a:pt x="761" y="154"/>
                </a:lnTo>
                <a:lnTo>
                  <a:pt x="0" y="1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17"/>
          <p:cNvSpPr>
            <a:spLocks noChangeArrowheads="1"/>
          </p:cNvSpPr>
          <p:nvPr/>
        </p:nvSpPr>
        <p:spPr bwMode="auto">
          <a:xfrm>
            <a:off x="5992813" y="586740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22*</a:t>
            </a:r>
          </a:p>
        </p:txBody>
      </p:sp>
      <p:sp>
        <p:nvSpPr>
          <p:cNvPr id="85" name="Rectangle 18"/>
          <p:cNvSpPr>
            <a:spLocks noChangeArrowheads="1"/>
          </p:cNvSpPr>
          <p:nvPr/>
        </p:nvSpPr>
        <p:spPr bwMode="auto">
          <a:xfrm>
            <a:off x="4670425" y="30162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86" name="Rectangle 19"/>
          <p:cNvSpPr>
            <a:spLocks noChangeArrowheads="1"/>
          </p:cNvSpPr>
          <p:nvPr/>
        </p:nvSpPr>
        <p:spPr bwMode="auto">
          <a:xfrm>
            <a:off x="4672013" y="351472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87" name="Rectangle 20"/>
          <p:cNvSpPr>
            <a:spLocks noChangeArrowheads="1"/>
          </p:cNvSpPr>
          <p:nvPr/>
        </p:nvSpPr>
        <p:spPr bwMode="auto">
          <a:xfrm>
            <a:off x="4652963" y="39655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8" name="Rectangle 21"/>
          <p:cNvSpPr>
            <a:spLocks noChangeArrowheads="1"/>
          </p:cNvSpPr>
          <p:nvPr/>
        </p:nvSpPr>
        <p:spPr bwMode="auto">
          <a:xfrm>
            <a:off x="4660900" y="44640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89" name="Rectangle 22"/>
          <p:cNvSpPr>
            <a:spLocks noChangeArrowheads="1"/>
          </p:cNvSpPr>
          <p:nvPr/>
        </p:nvSpPr>
        <p:spPr bwMode="auto">
          <a:xfrm>
            <a:off x="4122738" y="30162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90" name="Rectangle 23"/>
          <p:cNvSpPr>
            <a:spLocks noChangeArrowheads="1"/>
          </p:cNvSpPr>
          <p:nvPr/>
        </p:nvSpPr>
        <p:spPr bwMode="auto">
          <a:xfrm>
            <a:off x="4114800" y="34956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91" name="Rectangle 24"/>
          <p:cNvSpPr>
            <a:spLocks noChangeArrowheads="1"/>
          </p:cNvSpPr>
          <p:nvPr/>
        </p:nvSpPr>
        <p:spPr bwMode="auto">
          <a:xfrm>
            <a:off x="4124325" y="3975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92" name="Rectangle 25"/>
          <p:cNvSpPr>
            <a:spLocks noChangeArrowheads="1"/>
          </p:cNvSpPr>
          <p:nvPr/>
        </p:nvSpPr>
        <p:spPr bwMode="auto">
          <a:xfrm>
            <a:off x="4143375" y="44545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93" name="Rectangle 26"/>
          <p:cNvSpPr>
            <a:spLocks noChangeArrowheads="1"/>
          </p:cNvSpPr>
          <p:nvPr/>
        </p:nvSpPr>
        <p:spPr bwMode="auto">
          <a:xfrm>
            <a:off x="4660900" y="494506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auto">
          <a:xfrm>
            <a:off x="4124325" y="492601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95" name="Rectangle 28"/>
          <p:cNvSpPr>
            <a:spLocks noChangeArrowheads="1"/>
          </p:cNvSpPr>
          <p:nvPr/>
        </p:nvSpPr>
        <p:spPr bwMode="auto">
          <a:xfrm>
            <a:off x="5056188" y="4179888"/>
            <a:ext cx="7270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C0128"/>
                </a:solidFill>
              </a:rPr>
              <a:t>Next=3</a:t>
            </a: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4660900" y="54356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97" name="Rectangle 30"/>
          <p:cNvSpPr>
            <a:spLocks noChangeArrowheads="1"/>
          </p:cNvSpPr>
          <p:nvPr/>
        </p:nvSpPr>
        <p:spPr bwMode="auto">
          <a:xfrm>
            <a:off x="4672013" y="5942013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98" name="Rectangle 31"/>
          <p:cNvSpPr>
            <a:spLocks noChangeArrowheads="1"/>
          </p:cNvSpPr>
          <p:nvPr/>
        </p:nvSpPr>
        <p:spPr bwMode="auto">
          <a:xfrm>
            <a:off x="4124325" y="5414963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99" name="Rectangle 32"/>
          <p:cNvSpPr>
            <a:spLocks noChangeArrowheads="1"/>
          </p:cNvSpPr>
          <p:nvPr/>
        </p:nvSpPr>
        <p:spPr bwMode="auto">
          <a:xfrm>
            <a:off x="4124325" y="5934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101" name="Rectangle 34"/>
          <p:cNvSpPr>
            <a:spLocks noChangeArrowheads="1"/>
          </p:cNvSpPr>
          <p:nvPr/>
        </p:nvSpPr>
        <p:spPr bwMode="auto">
          <a:xfrm>
            <a:off x="5613400" y="2339975"/>
            <a:ext cx="10398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102" name="Rectangle 35"/>
          <p:cNvSpPr>
            <a:spLocks noChangeArrowheads="1"/>
          </p:cNvSpPr>
          <p:nvPr/>
        </p:nvSpPr>
        <p:spPr bwMode="auto">
          <a:xfrm>
            <a:off x="5680075" y="2532063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103" name="Rectangle 36"/>
          <p:cNvSpPr>
            <a:spLocks noChangeArrowheads="1"/>
          </p:cNvSpPr>
          <p:nvPr/>
        </p:nvSpPr>
        <p:spPr bwMode="auto">
          <a:xfrm>
            <a:off x="6878638" y="2359025"/>
            <a:ext cx="1238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OVERFLOW</a:t>
            </a:r>
          </a:p>
        </p:txBody>
      </p:sp>
      <p:sp>
        <p:nvSpPr>
          <p:cNvPr id="104" name="Rectangle 37"/>
          <p:cNvSpPr>
            <a:spLocks noChangeArrowheads="1"/>
          </p:cNvSpPr>
          <p:nvPr/>
        </p:nvSpPr>
        <p:spPr bwMode="auto">
          <a:xfrm>
            <a:off x="7032625" y="2560638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105" name="Rectangle 38"/>
          <p:cNvSpPr>
            <a:spLocks noChangeArrowheads="1"/>
          </p:cNvSpPr>
          <p:nvPr/>
        </p:nvSpPr>
        <p:spPr bwMode="auto">
          <a:xfrm>
            <a:off x="5511800" y="299878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5535613" y="3479800"/>
            <a:ext cx="4333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107" name="Rectangle 40"/>
          <p:cNvSpPr>
            <a:spLocks noChangeArrowheads="1"/>
          </p:cNvSpPr>
          <p:nvPr/>
        </p:nvSpPr>
        <p:spPr bwMode="auto">
          <a:xfrm>
            <a:off x="5529263" y="5389563"/>
            <a:ext cx="4333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108" name="Rectangle 41"/>
          <p:cNvSpPr>
            <a:spLocks noChangeArrowheads="1"/>
          </p:cNvSpPr>
          <p:nvPr/>
        </p:nvSpPr>
        <p:spPr bwMode="auto">
          <a:xfrm>
            <a:off x="5513388" y="586740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109" name="Rectangle 42"/>
          <p:cNvSpPr>
            <a:spLocks noChangeArrowheads="1"/>
          </p:cNvSpPr>
          <p:nvPr/>
        </p:nvSpPr>
        <p:spPr bwMode="auto">
          <a:xfrm>
            <a:off x="5753100" y="347980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110" name="Rectangle 43"/>
          <p:cNvSpPr>
            <a:spLocks noChangeArrowheads="1"/>
          </p:cNvSpPr>
          <p:nvPr/>
        </p:nvSpPr>
        <p:spPr bwMode="auto">
          <a:xfrm>
            <a:off x="5510213" y="396398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111" name="Rectangle 44"/>
          <p:cNvSpPr>
            <a:spLocks noChangeArrowheads="1"/>
          </p:cNvSpPr>
          <p:nvPr/>
        </p:nvSpPr>
        <p:spPr bwMode="auto">
          <a:xfrm>
            <a:off x="6054725" y="397033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112" name="Rectangle 45"/>
          <p:cNvSpPr>
            <a:spLocks noChangeArrowheads="1"/>
          </p:cNvSpPr>
          <p:nvPr/>
        </p:nvSpPr>
        <p:spPr bwMode="auto">
          <a:xfrm>
            <a:off x="5778500" y="396875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113" name="Rectangle 46"/>
          <p:cNvSpPr>
            <a:spLocks noChangeArrowheads="1"/>
          </p:cNvSpPr>
          <p:nvPr/>
        </p:nvSpPr>
        <p:spPr bwMode="auto">
          <a:xfrm>
            <a:off x="6386513" y="397033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114" name="Rectangle 47"/>
          <p:cNvSpPr>
            <a:spLocks noChangeArrowheads="1"/>
          </p:cNvSpPr>
          <p:nvPr/>
        </p:nvSpPr>
        <p:spPr bwMode="auto">
          <a:xfrm>
            <a:off x="5764213" y="4430713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115" name="Rectangle 48"/>
          <p:cNvSpPr>
            <a:spLocks noChangeArrowheads="1"/>
          </p:cNvSpPr>
          <p:nvPr/>
        </p:nvSpPr>
        <p:spPr bwMode="auto">
          <a:xfrm>
            <a:off x="5526088" y="4430713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116" name="Rectangle 49"/>
          <p:cNvSpPr>
            <a:spLocks noChangeArrowheads="1"/>
          </p:cNvSpPr>
          <p:nvPr/>
        </p:nvSpPr>
        <p:spPr bwMode="auto">
          <a:xfrm>
            <a:off x="6086475" y="4429125"/>
            <a:ext cx="4333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117" name="Rectangle 50"/>
          <p:cNvSpPr>
            <a:spLocks noChangeArrowheads="1"/>
          </p:cNvSpPr>
          <p:nvPr/>
        </p:nvSpPr>
        <p:spPr bwMode="auto">
          <a:xfrm>
            <a:off x="6388100" y="442595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118" name="Rectangle 51"/>
          <p:cNvSpPr>
            <a:spLocks noChangeArrowheads="1"/>
          </p:cNvSpPr>
          <p:nvPr/>
        </p:nvSpPr>
        <p:spPr bwMode="auto">
          <a:xfrm>
            <a:off x="6916738" y="44164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119" name="Rectangle 52"/>
          <p:cNvSpPr>
            <a:spLocks noChangeArrowheads="1"/>
          </p:cNvSpPr>
          <p:nvPr/>
        </p:nvSpPr>
        <p:spPr bwMode="auto">
          <a:xfrm>
            <a:off x="5505450" y="490855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120" name="Rectangle 53"/>
          <p:cNvSpPr>
            <a:spLocks noChangeArrowheads="1"/>
          </p:cNvSpPr>
          <p:nvPr/>
        </p:nvSpPr>
        <p:spPr bwMode="auto">
          <a:xfrm>
            <a:off x="5743575" y="490855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121" name="Rectangle 54"/>
          <p:cNvSpPr>
            <a:spLocks noChangeArrowheads="1"/>
          </p:cNvSpPr>
          <p:nvPr/>
        </p:nvSpPr>
        <p:spPr bwMode="auto">
          <a:xfrm>
            <a:off x="5778500" y="539908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122" name="Rectangle 55"/>
          <p:cNvSpPr>
            <a:spLocks noChangeArrowheads="1"/>
          </p:cNvSpPr>
          <p:nvPr/>
        </p:nvSpPr>
        <p:spPr bwMode="auto">
          <a:xfrm>
            <a:off x="6040438" y="5399088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123" name="Rectangle 56"/>
          <p:cNvSpPr>
            <a:spLocks noChangeArrowheads="1"/>
          </p:cNvSpPr>
          <p:nvPr/>
        </p:nvSpPr>
        <p:spPr bwMode="auto">
          <a:xfrm>
            <a:off x="5764213" y="5867400"/>
            <a:ext cx="530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124" name="Freeform 57"/>
          <p:cNvSpPr>
            <a:spLocks/>
          </p:cNvSpPr>
          <p:nvPr/>
        </p:nvSpPr>
        <p:spPr bwMode="auto">
          <a:xfrm>
            <a:off x="5548313" y="3011488"/>
            <a:ext cx="1209675" cy="244475"/>
          </a:xfrm>
          <a:custGeom>
            <a:avLst/>
            <a:gdLst>
              <a:gd name="T0" fmla="*/ 0 w 762"/>
              <a:gd name="T1" fmla="*/ 153 h 154"/>
              <a:gd name="T2" fmla="*/ 0 w 762"/>
              <a:gd name="T3" fmla="*/ 0 h 154"/>
              <a:gd name="T4" fmla="*/ 761 w 762"/>
              <a:gd name="T5" fmla="*/ 0 h 154"/>
              <a:gd name="T6" fmla="*/ 761 w 762"/>
              <a:gd name="T7" fmla="*/ 153 h 154"/>
              <a:gd name="T8" fmla="*/ 0 w 76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>
            <a:off x="4994275" y="2667000"/>
            <a:ext cx="0" cy="35369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4575175" y="2663825"/>
            <a:ext cx="0" cy="3536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7" name="Group 62"/>
          <p:cNvGrpSpPr>
            <a:grpSpLocks/>
          </p:cNvGrpSpPr>
          <p:nvPr/>
        </p:nvGrpSpPr>
        <p:grpSpPr bwMode="auto">
          <a:xfrm>
            <a:off x="6684963" y="3190875"/>
            <a:ext cx="142875" cy="166688"/>
            <a:chOff x="1815" y="2010"/>
            <a:chExt cx="90" cy="105"/>
          </a:xfrm>
        </p:grpSpPr>
        <p:sp>
          <p:nvSpPr>
            <p:cNvPr id="128" name="Line 60"/>
            <p:cNvSpPr>
              <a:spLocks noChangeShapeType="1"/>
            </p:cNvSpPr>
            <p:nvPr/>
          </p:nvSpPr>
          <p:spPr bwMode="auto">
            <a:xfrm>
              <a:off x="1860" y="201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61"/>
            <p:cNvSpPr>
              <a:spLocks noChangeShapeType="1"/>
            </p:cNvSpPr>
            <p:nvPr/>
          </p:nvSpPr>
          <p:spPr bwMode="auto">
            <a:xfrm>
              <a:off x="1815" y="211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65"/>
          <p:cNvGrpSpPr>
            <a:grpSpLocks/>
          </p:cNvGrpSpPr>
          <p:nvPr/>
        </p:nvGrpSpPr>
        <p:grpSpPr bwMode="auto">
          <a:xfrm>
            <a:off x="6683375" y="3678238"/>
            <a:ext cx="142875" cy="166687"/>
            <a:chOff x="1814" y="2317"/>
            <a:chExt cx="90" cy="105"/>
          </a:xfrm>
        </p:grpSpPr>
        <p:sp>
          <p:nvSpPr>
            <p:cNvPr id="131" name="Line 63"/>
            <p:cNvSpPr>
              <a:spLocks noChangeShapeType="1"/>
            </p:cNvSpPr>
            <p:nvPr/>
          </p:nvSpPr>
          <p:spPr bwMode="auto">
            <a:xfrm>
              <a:off x="1859" y="231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64"/>
            <p:cNvSpPr>
              <a:spLocks noChangeShapeType="1"/>
            </p:cNvSpPr>
            <p:nvPr/>
          </p:nvSpPr>
          <p:spPr bwMode="auto">
            <a:xfrm>
              <a:off x="1814" y="242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68"/>
          <p:cNvGrpSpPr>
            <a:grpSpLocks/>
          </p:cNvGrpSpPr>
          <p:nvPr/>
        </p:nvGrpSpPr>
        <p:grpSpPr bwMode="auto">
          <a:xfrm>
            <a:off x="6680200" y="4152900"/>
            <a:ext cx="142875" cy="166688"/>
            <a:chOff x="1812" y="2616"/>
            <a:chExt cx="90" cy="105"/>
          </a:xfrm>
        </p:grpSpPr>
        <p:sp>
          <p:nvSpPr>
            <p:cNvPr id="134" name="Line 66"/>
            <p:cNvSpPr>
              <a:spLocks noChangeShapeType="1"/>
            </p:cNvSpPr>
            <p:nvPr/>
          </p:nvSpPr>
          <p:spPr bwMode="auto">
            <a:xfrm>
              <a:off x="1857" y="261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7"/>
            <p:cNvSpPr>
              <a:spLocks noChangeShapeType="1"/>
            </p:cNvSpPr>
            <p:nvPr/>
          </p:nvSpPr>
          <p:spPr bwMode="auto">
            <a:xfrm>
              <a:off x="1812" y="272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71"/>
          <p:cNvGrpSpPr>
            <a:grpSpLocks/>
          </p:cNvGrpSpPr>
          <p:nvPr/>
        </p:nvGrpSpPr>
        <p:grpSpPr bwMode="auto">
          <a:xfrm>
            <a:off x="6677025" y="5103813"/>
            <a:ext cx="142875" cy="166687"/>
            <a:chOff x="1810" y="3215"/>
            <a:chExt cx="90" cy="105"/>
          </a:xfrm>
        </p:grpSpPr>
        <p:sp>
          <p:nvSpPr>
            <p:cNvPr id="137" name="Line 69"/>
            <p:cNvSpPr>
              <a:spLocks noChangeShapeType="1"/>
            </p:cNvSpPr>
            <p:nvPr/>
          </p:nvSpPr>
          <p:spPr bwMode="auto">
            <a:xfrm>
              <a:off x="1855" y="321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70"/>
            <p:cNvSpPr>
              <a:spLocks noChangeShapeType="1"/>
            </p:cNvSpPr>
            <p:nvPr/>
          </p:nvSpPr>
          <p:spPr bwMode="auto">
            <a:xfrm>
              <a:off x="1810" y="332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74"/>
          <p:cNvGrpSpPr>
            <a:grpSpLocks/>
          </p:cNvGrpSpPr>
          <p:nvPr/>
        </p:nvGrpSpPr>
        <p:grpSpPr bwMode="auto">
          <a:xfrm>
            <a:off x="6686550" y="5589588"/>
            <a:ext cx="142875" cy="166687"/>
            <a:chOff x="1816" y="3521"/>
            <a:chExt cx="90" cy="105"/>
          </a:xfrm>
        </p:grpSpPr>
        <p:sp>
          <p:nvSpPr>
            <p:cNvPr id="140" name="Line 72"/>
            <p:cNvSpPr>
              <a:spLocks noChangeShapeType="1"/>
            </p:cNvSpPr>
            <p:nvPr/>
          </p:nvSpPr>
          <p:spPr bwMode="auto">
            <a:xfrm>
              <a:off x="1861" y="35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73"/>
            <p:cNvSpPr>
              <a:spLocks noChangeShapeType="1"/>
            </p:cNvSpPr>
            <p:nvPr/>
          </p:nvSpPr>
          <p:spPr bwMode="auto">
            <a:xfrm>
              <a:off x="1816" y="36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77"/>
          <p:cNvGrpSpPr>
            <a:grpSpLocks/>
          </p:cNvGrpSpPr>
          <p:nvPr/>
        </p:nvGrpSpPr>
        <p:grpSpPr bwMode="auto">
          <a:xfrm>
            <a:off x="6683375" y="6075363"/>
            <a:ext cx="142875" cy="166687"/>
            <a:chOff x="1814" y="3827"/>
            <a:chExt cx="90" cy="105"/>
          </a:xfrm>
        </p:grpSpPr>
        <p:sp>
          <p:nvSpPr>
            <p:cNvPr id="143" name="Line 75"/>
            <p:cNvSpPr>
              <a:spLocks noChangeShapeType="1"/>
            </p:cNvSpPr>
            <p:nvPr/>
          </p:nvSpPr>
          <p:spPr bwMode="auto">
            <a:xfrm>
              <a:off x="1859" y="382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76"/>
            <p:cNvSpPr>
              <a:spLocks noChangeShapeType="1"/>
            </p:cNvSpPr>
            <p:nvPr/>
          </p:nvSpPr>
          <p:spPr bwMode="auto">
            <a:xfrm>
              <a:off x="1814" y="393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Line 78"/>
          <p:cNvSpPr>
            <a:spLocks noChangeShapeType="1"/>
          </p:cNvSpPr>
          <p:nvPr/>
        </p:nvSpPr>
        <p:spPr bwMode="auto">
          <a:xfrm>
            <a:off x="6732588" y="4691063"/>
            <a:ext cx="2254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" name="Group 81"/>
          <p:cNvGrpSpPr>
            <a:grpSpLocks/>
          </p:cNvGrpSpPr>
          <p:nvPr/>
        </p:nvGrpSpPr>
        <p:grpSpPr bwMode="auto">
          <a:xfrm>
            <a:off x="8107363" y="4591050"/>
            <a:ext cx="142875" cy="166688"/>
            <a:chOff x="2711" y="2892"/>
            <a:chExt cx="90" cy="105"/>
          </a:xfrm>
        </p:grpSpPr>
        <p:sp>
          <p:nvSpPr>
            <p:cNvPr id="147" name="Line 79"/>
            <p:cNvSpPr>
              <a:spLocks noChangeShapeType="1"/>
            </p:cNvSpPr>
            <p:nvPr/>
          </p:nvSpPr>
          <p:spPr bwMode="auto">
            <a:xfrm>
              <a:off x="2756" y="289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80"/>
            <p:cNvSpPr>
              <a:spLocks noChangeShapeType="1"/>
            </p:cNvSpPr>
            <p:nvPr/>
          </p:nvSpPr>
          <p:spPr bwMode="auto">
            <a:xfrm>
              <a:off x="2711" y="299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9" name="Line 138"/>
          <p:cNvSpPr>
            <a:spLocks noChangeShapeType="1"/>
          </p:cNvSpPr>
          <p:nvPr/>
        </p:nvSpPr>
        <p:spPr bwMode="auto">
          <a:xfrm>
            <a:off x="5303838" y="4441825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Freeform 95"/>
          <p:cNvSpPr>
            <a:spLocks/>
          </p:cNvSpPr>
          <p:nvPr/>
        </p:nvSpPr>
        <p:spPr bwMode="auto">
          <a:xfrm>
            <a:off x="7080991" y="4038229"/>
            <a:ext cx="1093047" cy="268288"/>
          </a:xfrm>
          <a:custGeom>
            <a:avLst/>
            <a:gdLst>
              <a:gd name="T0" fmla="*/ 0 w 626"/>
              <a:gd name="T1" fmla="*/ 168 h 169"/>
              <a:gd name="T2" fmla="*/ 0 w 626"/>
              <a:gd name="T3" fmla="*/ 0 h 169"/>
              <a:gd name="T4" fmla="*/ 625 w 626"/>
              <a:gd name="T5" fmla="*/ 0 h 169"/>
              <a:gd name="T6" fmla="*/ 625 w 626"/>
              <a:gd name="T7" fmla="*/ 168 h 169"/>
              <a:gd name="T8" fmla="*/ 0 w 626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69">
                <a:moveTo>
                  <a:pt x="0" y="168"/>
                </a:moveTo>
                <a:lnTo>
                  <a:pt x="0" y="0"/>
                </a:lnTo>
                <a:lnTo>
                  <a:pt x="625" y="0"/>
                </a:lnTo>
                <a:lnTo>
                  <a:pt x="625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Rectangle 137"/>
          <p:cNvSpPr>
            <a:spLocks noChangeArrowheads="1"/>
          </p:cNvSpPr>
          <p:nvPr/>
        </p:nvSpPr>
        <p:spPr bwMode="auto">
          <a:xfrm>
            <a:off x="7038129" y="400806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50*</a:t>
            </a:r>
          </a:p>
        </p:txBody>
      </p:sp>
      <p:grpSp>
        <p:nvGrpSpPr>
          <p:cNvPr id="153" name="Group 150"/>
          <p:cNvGrpSpPr>
            <a:grpSpLocks/>
          </p:cNvGrpSpPr>
          <p:nvPr/>
        </p:nvGrpSpPr>
        <p:grpSpPr bwMode="auto">
          <a:xfrm>
            <a:off x="8094160" y="4270004"/>
            <a:ext cx="157147" cy="166688"/>
            <a:chOff x="5669" y="2200"/>
            <a:chExt cx="90" cy="105"/>
          </a:xfrm>
        </p:grpSpPr>
        <p:sp>
          <p:nvSpPr>
            <p:cNvPr id="154" name="Line 148"/>
            <p:cNvSpPr>
              <a:spLocks noChangeShapeType="1"/>
            </p:cNvSpPr>
            <p:nvPr/>
          </p:nvSpPr>
          <p:spPr bwMode="auto">
            <a:xfrm>
              <a:off x="5714" y="22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49"/>
            <p:cNvSpPr>
              <a:spLocks noChangeShapeType="1"/>
            </p:cNvSpPr>
            <p:nvPr/>
          </p:nvSpPr>
          <p:spPr bwMode="auto">
            <a:xfrm>
              <a:off x="5669" y="23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" name="Line 166"/>
          <p:cNvSpPr>
            <a:spLocks noChangeShapeType="1"/>
          </p:cNvSpPr>
          <p:nvPr/>
        </p:nvSpPr>
        <p:spPr bwMode="auto">
          <a:xfrm>
            <a:off x="6823816" y="4323000"/>
            <a:ext cx="261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457200" y="5328029"/>
            <a:ext cx="3048000" cy="53937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>
                <a:solidFill>
                  <a:schemeClr val="tx1"/>
                </a:solidFill>
              </a:rPr>
              <a:t>Split </a:t>
            </a:r>
            <a:r>
              <a:rPr lang="en-US" sz="2000" i="1" dirty="0">
                <a:solidFill>
                  <a:schemeClr val="tx1"/>
                </a:solidFill>
              </a:rPr>
              <a:t>Next </a:t>
            </a:r>
            <a:r>
              <a:rPr lang="en-US" sz="2000" dirty="0">
                <a:solidFill>
                  <a:schemeClr val="tx1"/>
                </a:solidFill>
              </a:rPr>
              <a:t>bucket and increment </a:t>
            </a:r>
            <a:r>
              <a:rPr lang="en-US" sz="2000" i="1" dirty="0">
                <a:solidFill>
                  <a:schemeClr val="tx1"/>
                </a:solidFill>
              </a:rPr>
              <a:t>Next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8" name="Rectangle 33"/>
          <p:cNvSpPr>
            <a:spLocks noChangeArrowheads="1"/>
          </p:cNvSpPr>
          <p:nvPr/>
        </p:nvSpPr>
        <p:spPr bwMode="auto">
          <a:xfrm>
            <a:off x="4989513" y="2109788"/>
            <a:ext cx="117243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/>
              <a:t>Level=0, N= 4</a:t>
            </a:r>
          </a:p>
        </p:txBody>
      </p:sp>
    </p:spTree>
    <p:extLst>
      <p:ext uri="{BB962C8B-B14F-4D97-AF65-F5344CB8AC3E}">
        <p14:creationId xmlns:p14="http://schemas.microsoft.com/office/powerpoint/2010/main" val="1881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Last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DBMS Internals- Part IV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600" dirty="0"/>
              <a:t>Tree-based (i.e., B+ Tree– </a:t>
            </a:r>
            <a:r>
              <a:rPr lang="en-US" sz="2600" i="1" dirty="0"/>
              <a:t>cont’d</a:t>
            </a:r>
            <a:r>
              <a:rPr lang="en-US" sz="2600" dirty="0"/>
              <a:t>)</a:t>
            </a:r>
          </a:p>
          <a:p>
            <a:pPr marL="914400" lvl="2" indent="0" algn="just">
              <a:buNone/>
              <a:defRPr/>
            </a:pPr>
            <a:endParaRPr lang="en-US" sz="2200" dirty="0">
              <a:latin typeface="+mj-lt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Today’s Session: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DBMS Internals- Part V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600" dirty="0">
                <a:latin typeface="+mj-lt"/>
              </a:rPr>
              <a:t>Hash-based indexes and External Sorting</a:t>
            </a:r>
          </a:p>
          <a:p>
            <a:pPr marL="457200" lvl="1" indent="0" algn="just">
              <a:buNone/>
              <a:defRPr/>
            </a:pPr>
            <a:endParaRPr lang="en-US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46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Another Example: insert </a:t>
            </a:r>
            <a:r>
              <a:rPr lang="en-US" dirty="0">
                <a:solidFill>
                  <a:srgbClr val="FF0000"/>
                </a:solidFill>
              </a:rPr>
              <a:t>50*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85800" y="2524963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Level = 0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h0</a:t>
            </a:r>
            <a:endParaRPr lang="en-US" baseline="30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50* = 110010  10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0" y="3053142"/>
            <a:ext cx="2055812" cy="756858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457200" y="5328029"/>
            <a:ext cx="3048000" cy="53937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>
                <a:solidFill>
                  <a:schemeClr val="tx1"/>
                </a:solidFill>
              </a:rPr>
              <a:t>Almost there…</a:t>
            </a:r>
          </a:p>
        </p:txBody>
      </p:sp>
      <p:sp>
        <p:nvSpPr>
          <p:cNvPr id="158" name="Rectangle 82"/>
          <p:cNvSpPr>
            <a:spLocks noChangeArrowheads="1"/>
          </p:cNvSpPr>
          <p:nvPr/>
        </p:nvSpPr>
        <p:spPr bwMode="auto">
          <a:xfrm>
            <a:off x="4799012" y="22383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9" name="Rectangle 83"/>
          <p:cNvSpPr>
            <a:spLocks noChangeArrowheads="1"/>
          </p:cNvSpPr>
          <p:nvPr/>
        </p:nvSpPr>
        <p:spPr bwMode="auto">
          <a:xfrm>
            <a:off x="4694237" y="2195512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60" name="Rectangle 84"/>
          <p:cNvSpPr>
            <a:spLocks noChangeArrowheads="1"/>
          </p:cNvSpPr>
          <p:nvPr/>
        </p:nvSpPr>
        <p:spPr bwMode="auto">
          <a:xfrm>
            <a:off x="4148137" y="21875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61" name="Freeform 85"/>
          <p:cNvSpPr>
            <a:spLocks/>
          </p:cNvSpPr>
          <p:nvPr/>
        </p:nvSpPr>
        <p:spPr bwMode="auto">
          <a:xfrm>
            <a:off x="5707062" y="2736850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86"/>
          <p:cNvSpPr>
            <a:spLocks/>
          </p:cNvSpPr>
          <p:nvPr/>
        </p:nvSpPr>
        <p:spPr bwMode="auto">
          <a:xfrm>
            <a:off x="5707062" y="3268662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87"/>
          <p:cNvSpPr>
            <a:spLocks/>
          </p:cNvSpPr>
          <p:nvPr/>
        </p:nvSpPr>
        <p:spPr bwMode="auto">
          <a:xfrm>
            <a:off x="5707062" y="3810000"/>
            <a:ext cx="1316038" cy="268287"/>
          </a:xfrm>
          <a:custGeom>
            <a:avLst/>
            <a:gdLst>
              <a:gd name="T0" fmla="*/ 0 w 829"/>
              <a:gd name="T1" fmla="*/ 168 h 169"/>
              <a:gd name="T2" fmla="*/ 0 w 829"/>
              <a:gd name="T3" fmla="*/ 0 h 169"/>
              <a:gd name="T4" fmla="*/ 828 w 829"/>
              <a:gd name="T5" fmla="*/ 0 h 169"/>
              <a:gd name="T6" fmla="*/ 828 w 829"/>
              <a:gd name="T7" fmla="*/ 168 h 169"/>
              <a:gd name="T8" fmla="*/ 0 w 829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88"/>
          <p:cNvSpPr>
            <a:spLocks/>
          </p:cNvSpPr>
          <p:nvPr/>
        </p:nvSpPr>
        <p:spPr bwMode="auto">
          <a:xfrm>
            <a:off x="5707062" y="4330700"/>
            <a:ext cx="1316038" cy="268287"/>
          </a:xfrm>
          <a:custGeom>
            <a:avLst/>
            <a:gdLst>
              <a:gd name="T0" fmla="*/ 0 w 829"/>
              <a:gd name="T1" fmla="*/ 168 h 169"/>
              <a:gd name="T2" fmla="*/ 0 w 829"/>
              <a:gd name="T3" fmla="*/ 0 h 169"/>
              <a:gd name="T4" fmla="*/ 828 w 829"/>
              <a:gd name="T5" fmla="*/ 0 h 169"/>
              <a:gd name="T6" fmla="*/ 828 w 829"/>
              <a:gd name="T7" fmla="*/ 168 h 169"/>
              <a:gd name="T8" fmla="*/ 0 w 829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89"/>
          <p:cNvSpPr>
            <a:spLocks/>
          </p:cNvSpPr>
          <p:nvPr/>
        </p:nvSpPr>
        <p:spPr bwMode="auto">
          <a:xfrm>
            <a:off x="5695950" y="4862512"/>
            <a:ext cx="1317625" cy="266700"/>
          </a:xfrm>
          <a:custGeom>
            <a:avLst/>
            <a:gdLst>
              <a:gd name="T0" fmla="*/ 0 w 830"/>
              <a:gd name="T1" fmla="*/ 167 h 168"/>
              <a:gd name="T2" fmla="*/ 0 w 830"/>
              <a:gd name="T3" fmla="*/ 0 h 168"/>
              <a:gd name="T4" fmla="*/ 829 w 830"/>
              <a:gd name="T5" fmla="*/ 0 h 168"/>
              <a:gd name="T6" fmla="*/ 829 w 830"/>
              <a:gd name="T7" fmla="*/ 167 h 168"/>
              <a:gd name="T8" fmla="*/ 0 w 830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168">
                <a:moveTo>
                  <a:pt x="0" y="167"/>
                </a:moveTo>
                <a:lnTo>
                  <a:pt x="0" y="0"/>
                </a:lnTo>
                <a:lnTo>
                  <a:pt x="829" y="0"/>
                </a:lnTo>
                <a:lnTo>
                  <a:pt x="829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90"/>
          <p:cNvSpPr>
            <a:spLocks/>
          </p:cNvSpPr>
          <p:nvPr/>
        </p:nvSpPr>
        <p:spPr bwMode="auto">
          <a:xfrm>
            <a:off x="5695950" y="6465887"/>
            <a:ext cx="1317625" cy="268288"/>
          </a:xfrm>
          <a:custGeom>
            <a:avLst/>
            <a:gdLst>
              <a:gd name="T0" fmla="*/ 0 w 830"/>
              <a:gd name="T1" fmla="*/ 168 h 169"/>
              <a:gd name="T2" fmla="*/ 0 w 830"/>
              <a:gd name="T3" fmla="*/ 0 h 169"/>
              <a:gd name="T4" fmla="*/ 829 w 830"/>
              <a:gd name="T5" fmla="*/ 0 h 169"/>
              <a:gd name="T6" fmla="*/ 829 w 830"/>
              <a:gd name="T7" fmla="*/ 168 h 169"/>
              <a:gd name="T8" fmla="*/ 0 w 830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169">
                <a:moveTo>
                  <a:pt x="0" y="168"/>
                </a:moveTo>
                <a:lnTo>
                  <a:pt x="0" y="0"/>
                </a:lnTo>
                <a:lnTo>
                  <a:pt x="829" y="0"/>
                </a:lnTo>
                <a:lnTo>
                  <a:pt x="829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91"/>
          <p:cNvSpPr>
            <a:spLocks/>
          </p:cNvSpPr>
          <p:nvPr/>
        </p:nvSpPr>
        <p:spPr bwMode="auto">
          <a:xfrm>
            <a:off x="5707062" y="5394325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92"/>
          <p:cNvSpPr>
            <a:spLocks/>
          </p:cNvSpPr>
          <p:nvPr/>
        </p:nvSpPr>
        <p:spPr bwMode="auto">
          <a:xfrm>
            <a:off x="5707062" y="5924550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Rectangle 93"/>
          <p:cNvSpPr>
            <a:spLocks noChangeArrowheads="1"/>
          </p:cNvSpPr>
          <p:nvPr/>
        </p:nvSpPr>
        <p:spPr bwMode="auto">
          <a:xfrm>
            <a:off x="4259262" y="223996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70" name="Rectangle 94"/>
          <p:cNvSpPr>
            <a:spLocks noChangeArrowheads="1"/>
          </p:cNvSpPr>
          <p:nvPr/>
        </p:nvSpPr>
        <p:spPr bwMode="auto">
          <a:xfrm>
            <a:off x="6003925" y="5372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171" name="Freeform 95"/>
          <p:cNvSpPr>
            <a:spLocks/>
          </p:cNvSpPr>
          <p:nvPr/>
        </p:nvSpPr>
        <p:spPr bwMode="auto">
          <a:xfrm>
            <a:off x="7278687" y="3798887"/>
            <a:ext cx="993775" cy="268288"/>
          </a:xfrm>
          <a:custGeom>
            <a:avLst/>
            <a:gdLst>
              <a:gd name="T0" fmla="*/ 0 w 626"/>
              <a:gd name="T1" fmla="*/ 168 h 169"/>
              <a:gd name="T2" fmla="*/ 0 w 626"/>
              <a:gd name="T3" fmla="*/ 0 h 169"/>
              <a:gd name="T4" fmla="*/ 625 w 626"/>
              <a:gd name="T5" fmla="*/ 0 h 169"/>
              <a:gd name="T6" fmla="*/ 625 w 626"/>
              <a:gd name="T7" fmla="*/ 168 h 169"/>
              <a:gd name="T8" fmla="*/ 0 w 626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69">
                <a:moveTo>
                  <a:pt x="0" y="168"/>
                </a:moveTo>
                <a:lnTo>
                  <a:pt x="0" y="0"/>
                </a:lnTo>
                <a:lnTo>
                  <a:pt x="625" y="0"/>
                </a:lnTo>
                <a:lnTo>
                  <a:pt x="625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Rectangle 96"/>
          <p:cNvSpPr>
            <a:spLocks noChangeArrowheads="1"/>
          </p:cNvSpPr>
          <p:nvPr/>
        </p:nvSpPr>
        <p:spPr bwMode="auto">
          <a:xfrm>
            <a:off x="4732337" y="26685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73" name="Rectangle 97"/>
          <p:cNvSpPr>
            <a:spLocks noChangeArrowheads="1"/>
          </p:cNvSpPr>
          <p:nvPr/>
        </p:nvSpPr>
        <p:spPr bwMode="auto">
          <a:xfrm>
            <a:off x="4732337" y="322103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174" name="Rectangle 98"/>
          <p:cNvSpPr>
            <a:spLocks noChangeArrowheads="1"/>
          </p:cNvSpPr>
          <p:nvPr/>
        </p:nvSpPr>
        <p:spPr bwMode="auto">
          <a:xfrm>
            <a:off x="4710112" y="37211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75" name="Rectangle 99"/>
          <p:cNvSpPr>
            <a:spLocks noChangeArrowheads="1"/>
          </p:cNvSpPr>
          <p:nvPr/>
        </p:nvSpPr>
        <p:spPr bwMode="auto">
          <a:xfrm>
            <a:off x="4721225" y="42719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76" name="Rectangle 100"/>
          <p:cNvSpPr>
            <a:spLocks noChangeArrowheads="1"/>
          </p:cNvSpPr>
          <p:nvPr/>
        </p:nvSpPr>
        <p:spPr bwMode="auto">
          <a:xfrm>
            <a:off x="4125912" y="26701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77" name="Rectangle 101"/>
          <p:cNvSpPr>
            <a:spLocks noChangeArrowheads="1"/>
          </p:cNvSpPr>
          <p:nvPr/>
        </p:nvSpPr>
        <p:spPr bwMode="auto">
          <a:xfrm>
            <a:off x="4114800" y="32004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178" name="Rectangle 102"/>
          <p:cNvSpPr>
            <a:spLocks noChangeArrowheads="1"/>
          </p:cNvSpPr>
          <p:nvPr/>
        </p:nvSpPr>
        <p:spPr bwMode="auto">
          <a:xfrm>
            <a:off x="4125912" y="37322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179" name="Rectangle 103"/>
          <p:cNvSpPr>
            <a:spLocks noChangeArrowheads="1"/>
          </p:cNvSpPr>
          <p:nvPr/>
        </p:nvSpPr>
        <p:spPr bwMode="auto">
          <a:xfrm>
            <a:off x="4148137" y="426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180" name="Rectangle 104"/>
          <p:cNvSpPr>
            <a:spLocks noChangeArrowheads="1"/>
          </p:cNvSpPr>
          <p:nvPr/>
        </p:nvSpPr>
        <p:spPr bwMode="auto">
          <a:xfrm>
            <a:off x="4721225" y="48037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81" name="Rectangle 105"/>
          <p:cNvSpPr>
            <a:spLocks noChangeArrowheads="1"/>
          </p:cNvSpPr>
          <p:nvPr/>
        </p:nvSpPr>
        <p:spPr bwMode="auto">
          <a:xfrm>
            <a:off x="4127500" y="4784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82" name="Rectangle 106"/>
          <p:cNvSpPr>
            <a:spLocks noChangeArrowheads="1"/>
          </p:cNvSpPr>
          <p:nvPr/>
        </p:nvSpPr>
        <p:spPr bwMode="auto">
          <a:xfrm>
            <a:off x="4733925" y="59086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83" name="Rectangle 107"/>
          <p:cNvSpPr>
            <a:spLocks noChangeArrowheads="1"/>
          </p:cNvSpPr>
          <p:nvPr/>
        </p:nvSpPr>
        <p:spPr bwMode="auto">
          <a:xfrm>
            <a:off x="4127500" y="53260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184" name="Rectangle 108"/>
          <p:cNvSpPr>
            <a:spLocks noChangeArrowheads="1"/>
          </p:cNvSpPr>
          <p:nvPr/>
        </p:nvSpPr>
        <p:spPr bwMode="auto">
          <a:xfrm>
            <a:off x="4127500" y="59007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187" name="Rectangle 111"/>
          <p:cNvSpPr>
            <a:spLocks noChangeArrowheads="1"/>
          </p:cNvSpPr>
          <p:nvPr/>
        </p:nvSpPr>
        <p:spPr bwMode="auto">
          <a:xfrm>
            <a:off x="4138612" y="6429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188" name="Rectangle 112"/>
          <p:cNvSpPr>
            <a:spLocks noChangeArrowheads="1"/>
          </p:cNvSpPr>
          <p:nvPr/>
        </p:nvSpPr>
        <p:spPr bwMode="auto">
          <a:xfrm>
            <a:off x="4721225" y="53467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89" name="Rectangle 113"/>
          <p:cNvSpPr>
            <a:spLocks noChangeArrowheads="1"/>
          </p:cNvSpPr>
          <p:nvPr/>
        </p:nvSpPr>
        <p:spPr bwMode="auto">
          <a:xfrm>
            <a:off x="5772150" y="1998662"/>
            <a:ext cx="10398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190" name="Rectangle 114"/>
          <p:cNvSpPr>
            <a:spLocks noChangeArrowheads="1"/>
          </p:cNvSpPr>
          <p:nvPr/>
        </p:nvSpPr>
        <p:spPr bwMode="auto">
          <a:xfrm>
            <a:off x="5846762" y="2211387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191" name="Rectangle 115"/>
          <p:cNvSpPr>
            <a:spLocks noChangeArrowheads="1"/>
          </p:cNvSpPr>
          <p:nvPr/>
        </p:nvSpPr>
        <p:spPr bwMode="auto">
          <a:xfrm>
            <a:off x="7173912" y="2020887"/>
            <a:ext cx="1238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OVERFLOW</a:t>
            </a:r>
          </a:p>
        </p:txBody>
      </p:sp>
      <p:sp>
        <p:nvSpPr>
          <p:cNvPr id="192" name="Rectangle 116"/>
          <p:cNvSpPr>
            <a:spLocks noChangeArrowheads="1"/>
          </p:cNvSpPr>
          <p:nvPr/>
        </p:nvSpPr>
        <p:spPr bwMode="auto">
          <a:xfrm>
            <a:off x="7343775" y="2243137"/>
            <a:ext cx="7731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193" name="Rectangle 117"/>
          <p:cNvSpPr>
            <a:spLocks noChangeArrowheads="1"/>
          </p:cNvSpPr>
          <p:nvPr/>
        </p:nvSpPr>
        <p:spPr bwMode="auto">
          <a:xfrm>
            <a:off x="4738687" y="64277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94" name="Rectangle 118"/>
          <p:cNvSpPr>
            <a:spLocks noChangeArrowheads="1"/>
          </p:cNvSpPr>
          <p:nvPr/>
        </p:nvSpPr>
        <p:spPr bwMode="auto">
          <a:xfrm>
            <a:off x="5662612" y="2705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195" name="Rectangle 119"/>
          <p:cNvSpPr>
            <a:spLocks noChangeArrowheads="1"/>
          </p:cNvSpPr>
          <p:nvPr/>
        </p:nvSpPr>
        <p:spPr bwMode="auto">
          <a:xfrm>
            <a:off x="5699125" y="323691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196" name="Rectangle 120"/>
          <p:cNvSpPr>
            <a:spLocks noChangeArrowheads="1"/>
          </p:cNvSpPr>
          <p:nvPr/>
        </p:nvSpPr>
        <p:spPr bwMode="auto">
          <a:xfrm>
            <a:off x="5916612" y="32369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197" name="Rectangle 121"/>
          <p:cNvSpPr>
            <a:spLocks noChangeArrowheads="1"/>
          </p:cNvSpPr>
          <p:nvPr/>
        </p:nvSpPr>
        <p:spPr bwMode="auto">
          <a:xfrm>
            <a:off x="5656262" y="37782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198" name="Rectangle 122"/>
          <p:cNvSpPr>
            <a:spLocks noChangeArrowheads="1"/>
          </p:cNvSpPr>
          <p:nvPr/>
        </p:nvSpPr>
        <p:spPr bwMode="auto">
          <a:xfrm>
            <a:off x="5989637" y="37766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199" name="Rectangle 123"/>
          <p:cNvSpPr>
            <a:spLocks noChangeArrowheads="1"/>
          </p:cNvSpPr>
          <p:nvPr/>
        </p:nvSpPr>
        <p:spPr bwMode="auto">
          <a:xfrm>
            <a:off x="6299200" y="3775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200" name="Rectangle 124"/>
          <p:cNvSpPr>
            <a:spLocks noChangeArrowheads="1"/>
          </p:cNvSpPr>
          <p:nvPr/>
        </p:nvSpPr>
        <p:spPr bwMode="auto">
          <a:xfrm>
            <a:off x="6600825" y="37798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201" name="Rectangle 125"/>
          <p:cNvSpPr>
            <a:spLocks noChangeArrowheads="1"/>
          </p:cNvSpPr>
          <p:nvPr/>
        </p:nvSpPr>
        <p:spPr bwMode="auto">
          <a:xfrm>
            <a:off x="5991225" y="42862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202" name="Rectangle 126"/>
          <p:cNvSpPr>
            <a:spLocks noChangeArrowheads="1"/>
          </p:cNvSpPr>
          <p:nvPr/>
        </p:nvSpPr>
        <p:spPr bwMode="auto">
          <a:xfrm>
            <a:off x="6378575" y="42878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203" name="Rectangle 127"/>
          <p:cNvSpPr>
            <a:spLocks noChangeArrowheads="1"/>
          </p:cNvSpPr>
          <p:nvPr/>
        </p:nvSpPr>
        <p:spPr bwMode="auto">
          <a:xfrm>
            <a:off x="5645150" y="48196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204" name="Rectangle 128"/>
          <p:cNvSpPr>
            <a:spLocks noChangeArrowheads="1"/>
          </p:cNvSpPr>
          <p:nvPr/>
        </p:nvSpPr>
        <p:spPr bwMode="auto">
          <a:xfrm>
            <a:off x="6026150" y="48307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205" name="Rectangle 129"/>
          <p:cNvSpPr>
            <a:spLocks noChangeArrowheads="1"/>
          </p:cNvSpPr>
          <p:nvPr/>
        </p:nvSpPr>
        <p:spPr bwMode="auto">
          <a:xfrm>
            <a:off x="5695950" y="53530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206" name="Rectangle 130"/>
          <p:cNvSpPr>
            <a:spLocks noChangeArrowheads="1"/>
          </p:cNvSpPr>
          <p:nvPr/>
        </p:nvSpPr>
        <p:spPr bwMode="auto">
          <a:xfrm>
            <a:off x="6350000" y="53625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207" name="Rectangle 131"/>
          <p:cNvSpPr>
            <a:spLocks noChangeArrowheads="1"/>
          </p:cNvSpPr>
          <p:nvPr/>
        </p:nvSpPr>
        <p:spPr bwMode="auto">
          <a:xfrm>
            <a:off x="5664200" y="42973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208" name="Rectangle 132"/>
          <p:cNvSpPr>
            <a:spLocks noChangeArrowheads="1"/>
          </p:cNvSpPr>
          <p:nvPr/>
        </p:nvSpPr>
        <p:spPr bwMode="auto">
          <a:xfrm>
            <a:off x="5676900" y="5881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209" name="Rectangle 133"/>
          <p:cNvSpPr>
            <a:spLocks noChangeArrowheads="1"/>
          </p:cNvSpPr>
          <p:nvPr/>
        </p:nvSpPr>
        <p:spPr bwMode="auto">
          <a:xfrm>
            <a:off x="6037262" y="5892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210" name="Rectangle 134"/>
          <p:cNvSpPr>
            <a:spLocks noChangeArrowheads="1"/>
          </p:cNvSpPr>
          <p:nvPr/>
        </p:nvSpPr>
        <p:spPr bwMode="auto">
          <a:xfrm>
            <a:off x="6350000" y="58912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22*</a:t>
            </a:r>
          </a:p>
        </p:txBody>
      </p:sp>
      <p:sp>
        <p:nvSpPr>
          <p:cNvPr id="211" name="Rectangle 135"/>
          <p:cNvSpPr>
            <a:spLocks noChangeArrowheads="1"/>
          </p:cNvSpPr>
          <p:nvPr/>
        </p:nvSpPr>
        <p:spPr bwMode="auto">
          <a:xfrm>
            <a:off x="5665787" y="64119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212" name="Rectangle 136"/>
          <p:cNvSpPr>
            <a:spLocks noChangeArrowheads="1"/>
          </p:cNvSpPr>
          <p:nvPr/>
        </p:nvSpPr>
        <p:spPr bwMode="auto">
          <a:xfrm>
            <a:off x="5951537" y="641191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213" name="Rectangle 137"/>
          <p:cNvSpPr>
            <a:spLocks noChangeArrowheads="1"/>
          </p:cNvSpPr>
          <p:nvPr/>
        </p:nvSpPr>
        <p:spPr bwMode="auto">
          <a:xfrm>
            <a:off x="7235825" y="3768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50*</a:t>
            </a:r>
          </a:p>
        </p:txBody>
      </p:sp>
      <p:sp>
        <p:nvSpPr>
          <p:cNvPr id="215" name="Line 140"/>
          <p:cNvSpPr>
            <a:spLocks noChangeShapeType="1"/>
          </p:cNvSpPr>
          <p:nvPr/>
        </p:nvSpPr>
        <p:spPr bwMode="auto">
          <a:xfrm>
            <a:off x="5054600" y="2262187"/>
            <a:ext cx="0" cy="443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141"/>
          <p:cNvSpPr>
            <a:spLocks noChangeShapeType="1"/>
          </p:cNvSpPr>
          <p:nvPr/>
        </p:nvSpPr>
        <p:spPr bwMode="auto">
          <a:xfrm>
            <a:off x="4635500" y="2259012"/>
            <a:ext cx="0" cy="44592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7" name="Group 144"/>
          <p:cNvGrpSpPr>
            <a:grpSpLocks/>
          </p:cNvGrpSpPr>
          <p:nvPr/>
        </p:nvGrpSpPr>
        <p:grpSpPr bwMode="auto">
          <a:xfrm>
            <a:off x="6948487" y="2916237"/>
            <a:ext cx="142875" cy="166688"/>
            <a:chOff x="4882" y="1498"/>
            <a:chExt cx="90" cy="105"/>
          </a:xfrm>
        </p:grpSpPr>
        <p:sp>
          <p:nvSpPr>
            <p:cNvPr id="218" name="Line 142"/>
            <p:cNvSpPr>
              <a:spLocks noChangeShapeType="1"/>
            </p:cNvSpPr>
            <p:nvPr/>
          </p:nvSpPr>
          <p:spPr bwMode="auto">
            <a:xfrm>
              <a:off x="4927" y="1498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43"/>
            <p:cNvSpPr>
              <a:spLocks noChangeShapeType="1"/>
            </p:cNvSpPr>
            <p:nvPr/>
          </p:nvSpPr>
          <p:spPr bwMode="auto">
            <a:xfrm>
              <a:off x="4882" y="1603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147"/>
          <p:cNvGrpSpPr>
            <a:grpSpLocks/>
          </p:cNvGrpSpPr>
          <p:nvPr/>
        </p:nvGrpSpPr>
        <p:grpSpPr bwMode="auto">
          <a:xfrm>
            <a:off x="6946900" y="3436937"/>
            <a:ext cx="142875" cy="166688"/>
            <a:chOff x="4881" y="1826"/>
            <a:chExt cx="90" cy="105"/>
          </a:xfrm>
        </p:grpSpPr>
        <p:sp>
          <p:nvSpPr>
            <p:cNvPr id="221" name="Line 145"/>
            <p:cNvSpPr>
              <a:spLocks noChangeShapeType="1"/>
            </p:cNvSpPr>
            <p:nvPr/>
          </p:nvSpPr>
          <p:spPr bwMode="auto">
            <a:xfrm>
              <a:off x="4926" y="182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46"/>
            <p:cNvSpPr>
              <a:spLocks noChangeShapeType="1"/>
            </p:cNvSpPr>
            <p:nvPr/>
          </p:nvSpPr>
          <p:spPr bwMode="auto">
            <a:xfrm>
              <a:off x="4881" y="193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" name="Group 150"/>
          <p:cNvGrpSpPr>
            <a:grpSpLocks/>
          </p:cNvGrpSpPr>
          <p:nvPr/>
        </p:nvGrpSpPr>
        <p:grpSpPr bwMode="auto">
          <a:xfrm>
            <a:off x="8197850" y="4030662"/>
            <a:ext cx="142875" cy="166688"/>
            <a:chOff x="5669" y="2200"/>
            <a:chExt cx="90" cy="105"/>
          </a:xfrm>
        </p:grpSpPr>
        <p:sp>
          <p:nvSpPr>
            <p:cNvPr id="224" name="Line 148"/>
            <p:cNvSpPr>
              <a:spLocks noChangeShapeType="1"/>
            </p:cNvSpPr>
            <p:nvPr/>
          </p:nvSpPr>
          <p:spPr bwMode="auto">
            <a:xfrm>
              <a:off x="5714" y="22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9"/>
            <p:cNvSpPr>
              <a:spLocks noChangeShapeType="1"/>
            </p:cNvSpPr>
            <p:nvPr/>
          </p:nvSpPr>
          <p:spPr bwMode="auto">
            <a:xfrm>
              <a:off x="5669" y="23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153"/>
          <p:cNvGrpSpPr>
            <a:grpSpLocks/>
          </p:cNvGrpSpPr>
          <p:nvPr/>
        </p:nvGrpSpPr>
        <p:grpSpPr bwMode="auto">
          <a:xfrm>
            <a:off x="6943725" y="4518025"/>
            <a:ext cx="142875" cy="166687"/>
            <a:chOff x="4879" y="2507"/>
            <a:chExt cx="90" cy="105"/>
          </a:xfrm>
        </p:grpSpPr>
        <p:sp>
          <p:nvSpPr>
            <p:cNvPr id="227" name="Line 151"/>
            <p:cNvSpPr>
              <a:spLocks noChangeShapeType="1"/>
            </p:cNvSpPr>
            <p:nvPr/>
          </p:nvSpPr>
          <p:spPr bwMode="auto">
            <a:xfrm>
              <a:off x="4924" y="250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152"/>
            <p:cNvSpPr>
              <a:spLocks noChangeShapeType="1"/>
            </p:cNvSpPr>
            <p:nvPr/>
          </p:nvSpPr>
          <p:spPr bwMode="auto">
            <a:xfrm>
              <a:off x="4879" y="261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" name="Group 156"/>
          <p:cNvGrpSpPr>
            <a:grpSpLocks/>
          </p:cNvGrpSpPr>
          <p:nvPr/>
        </p:nvGrpSpPr>
        <p:grpSpPr bwMode="auto">
          <a:xfrm>
            <a:off x="6942137" y="5051425"/>
            <a:ext cx="142875" cy="166687"/>
            <a:chOff x="4878" y="2843"/>
            <a:chExt cx="90" cy="105"/>
          </a:xfrm>
        </p:grpSpPr>
        <p:sp>
          <p:nvSpPr>
            <p:cNvPr id="230" name="Line 154"/>
            <p:cNvSpPr>
              <a:spLocks noChangeShapeType="1"/>
            </p:cNvSpPr>
            <p:nvPr/>
          </p:nvSpPr>
          <p:spPr bwMode="auto">
            <a:xfrm>
              <a:off x="4923" y="2843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55"/>
            <p:cNvSpPr>
              <a:spLocks noChangeShapeType="1"/>
            </p:cNvSpPr>
            <p:nvPr/>
          </p:nvSpPr>
          <p:spPr bwMode="auto">
            <a:xfrm>
              <a:off x="4878" y="2948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" name="Group 159"/>
          <p:cNvGrpSpPr>
            <a:grpSpLocks/>
          </p:cNvGrpSpPr>
          <p:nvPr/>
        </p:nvGrpSpPr>
        <p:grpSpPr bwMode="auto">
          <a:xfrm>
            <a:off x="6951662" y="5573712"/>
            <a:ext cx="142875" cy="166688"/>
            <a:chOff x="4884" y="3172"/>
            <a:chExt cx="90" cy="105"/>
          </a:xfrm>
        </p:grpSpPr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>
              <a:off x="4929" y="317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58"/>
            <p:cNvSpPr>
              <a:spLocks noChangeShapeType="1"/>
            </p:cNvSpPr>
            <p:nvPr/>
          </p:nvSpPr>
          <p:spPr bwMode="auto">
            <a:xfrm>
              <a:off x="4884" y="327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162"/>
          <p:cNvGrpSpPr>
            <a:grpSpLocks/>
          </p:cNvGrpSpPr>
          <p:nvPr/>
        </p:nvGrpSpPr>
        <p:grpSpPr bwMode="auto">
          <a:xfrm>
            <a:off x="6948487" y="6094412"/>
            <a:ext cx="142875" cy="166688"/>
            <a:chOff x="4882" y="3500"/>
            <a:chExt cx="90" cy="105"/>
          </a:xfrm>
        </p:grpSpPr>
        <p:sp>
          <p:nvSpPr>
            <p:cNvPr id="236" name="Line 160"/>
            <p:cNvSpPr>
              <a:spLocks noChangeShapeType="1"/>
            </p:cNvSpPr>
            <p:nvPr/>
          </p:nvSpPr>
          <p:spPr bwMode="auto">
            <a:xfrm>
              <a:off x="4927" y="35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61"/>
            <p:cNvSpPr>
              <a:spLocks noChangeShapeType="1"/>
            </p:cNvSpPr>
            <p:nvPr/>
          </p:nvSpPr>
          <p:spPr bwMode="auto">
            <a:xfrm>
              <a:off x="4882" y="36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" name="Group 165"/>
          <p:cNvGrpSpPr>
            <a:grpSpLocks/>
          </p:cNvGrpSpPr>
          <p:nvPr/>
        </p:nvGrpSpPr>
        <p:grpSpPr bwMode="auto">
          <a:xfrm>
            <a:off x="6923087" y="6640512"/>
            <a:ext cx="142875" cy="166688"/>
            <a:chOff x="4866" y="3844"/>
            <a:chExt cx="90" cy="105"/>
          </a:xfrm>
        </p:grpSpPr>
        <p:sp>
          <p:nvSpPr>
            <p:cNvPr id="239" name="Line 163"/>
            <p:cNvSpPr>
              <a:spLocks noChangeShapeType="1"/>
            </p:cNvSpPr>
            <p:nvPr/>
          </p:nvSpPr>
          <p:spPr bwMode="auto">
            <a:xfrm>
              <a:off x="4911" y="3844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64"/>
            <p:cNvSpPr>
              <a:spLocks noChangeShapeType="1"/>
            </p:cNvSpPr>
            <p:nvPr/>
          </p:nvSpPr>
          <p:spPr bwMode="auto">
            <a:xfrm>
              <a:off x="4866" y="3949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1" name="Line 166"/>
          <p:cNvSpPr>
            <a:spLocks noChangeShapeType="1"/>
          </p:cNvSpPr>
          <p:nvPr/>
        </p:nvSpPr>
        <p:spPr bwMode="auto">
          <a:xfrm>
            <a:off x="7021512" y="4075112"/>
            <a:ext cx="261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Rectangle 33"/>
          <p:cNvSpPr>
            <a:spLocks noChangeArrowheads="1"/>
          </p:cNvSpPr>
          <p:nvPr/>
        </p:nvSpPr>
        <p:spPr bwMode="auto">
          <a:xfrm>
            <a:off x="4724400" y="1881188"/>
            <a:ext cx="7460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/>
              <a:t>Level=0</a:t>
            </a: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5149378" y="4074812"/>
            <a:ext cx="7270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C0128"/>
                </a:solidFill>
              </a:rPr>
              <a:t>Next=3</a:t>
            </a:r>
          </a:p>
        </p:txBody>
      </p:sp>
      <p:sp>
        <p:nvSpPr>
          <p:cNvPr id="93" name="Line 138"/>
          <p:cNvSpPr>
            <a:spLocks noChangeShapeType="1"/>
          </p:cNvSpPr>
          <p:nvPr/>
        </p:nvSpPr>
        <p:spPr bwMode="auto">
          <a:xfrm>
            <a:off x="5397028" y="4336749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0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Another Example: insert </a:t>
            </a:r>
            <a:r>
              <a:rPr lang="en-US" dirty="0">
                <a:solidFill>
                  <a:srgbClr val="FF0000"/>
                </a:solidFill>
              </a:rPr>
              <a:t>50*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85800" y="2524963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Level = 0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h0</a:t>
            </a:r>
            <a:endParaRPr lang="en-US" baseline="30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50* = 110010  10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0" y="3053142"/>
            <a:ext cx="2055812" cy="756858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457200" y="5328029"/>
            <a:ext cx="3048000" cy="53937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>
                <a:solidFill>
                  <a:schemeClr val="tx1"/>
                </a:solidFill>
              </a:rPr>
              <a:t>Almost there…</a:t>
            </a:r>
          </a:p>
        </p:txBody>
      </p:sp>
      <p:sp>
        <p:nvSpPr>
          <p:cNvPr id="158" name="Rectangle 82"/>
          <p:cNvSpPr>
            <a:spLocks noChangeArrowheads="1"/>
          </p:cNvSpPr>
          <p:nvPr/>
        </p:nvSpPr>
        <p:spPr bwMode="auto">
          <a:xfrm>
            <a:off x="4799012" y="22383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9" name="Rectangle 83"/>
          <p:cNvSpPr>
            <a:spLocks noChangeArrowheads="1"/>
          </p:cNvSpPr>
          <p:nvPr/>
        </p:nvSpPr>
        <p:spPr bwMode="auto">
          <a:xfrm>
            <a:off x="4694237" y="2195512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60" name="Rectangle 84"/>
          <p:cNvSpPr>
            <a:spLocks noChangeArrowheads="1"/>
          </p:cNvSpPr>
          <p:nvPr/>
        </p:nvSpPr>
        <p:spPr bwMode="auto">
          <a:xfrm>
            <a:off x="4148137" y="21875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61" name="Freeform 85"/>
          <p:cNvSpPr>
            <a:spLocks/>
          </p:cNvSpPr>
          <p:nvPr/>
        </p:nvSpPr>
        <p:spPr bwMode="auto">
          <a:xfrm>
            <a:off x="5707062" y="2736850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86"/>
          <p:cNvSpPr>
            <a:spLocks/>
          </p:cNvSpPr>
          <p:nvPr/>
        </p:nvSpPr>
        <p:spPr bwMode="auto">
          <a:xfrm>
            <a:off x="5707062" y="3268662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87"/>
          <p:cNvSpPr>
            <a:spLocks/>
          </p:cNvSpPr>
          <p:nvPr/>
        </p:nvSpPr>
        <p:spPr bwMode="auto">
          <a:xfrm>
            <a:off x="5707062" y="3810000"/>
            <a:ext cx="1316038" cy="268287"/>
          </a:xfrm>
          <a:custGeom>
            <a:avLst/>
            <a:gdLst>
              <a:gd name="T0" fmla="*/ 0 w 829"/>
              <a:gd name="T1" fmla="*/ 168 h 169"/>
              <a:gd name="T2" fmla="*/ 0 w 829"/>
              <a:gd name="T3" fmla="*/ 0 h 169"/>
              <a:gd name="T4" fmla="*/ 828 w 829"/>
              <a:gd name="T5" fmla="*/ 0 h 169"/>
              <a:gd name="T6" fmla="*/ 828 w 829"/>
              <a:gd name="T7" fmla="*/ 168 h 169"/>
              <a:gd name="T8" fmla="*/ 0 w 829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88"/>
          <p:cNvSpPr>
            <a:spLocks/>
          </p:cNvSpPr>
          <p:nvPr/>
        </p:nvSpPr>
        <p:spPr bwMode="auto">
          <a:xfrm>
            <a:off x="5707062" y="4330700"/>
            <a:ext cx="1316038" cy="268287"/>
          </a:xfrm>
          <a:custGeom>
            <a:avLst/>
            <a:gdLst>
              <a:gd name="T0" fmla="*/ 0 w 829"/>
              <a:gd name="T1" fmla="*/ 168 h 169"/>
              <a:gd name="T2" fmla="*/ 0 w 829"/>
              <a:gd name="T3" fmla="*/ 0 h 169"/>
              <a:gd name="T4" fmla="*/ 828 w 829"/>
              <a:gd name="T5" fmla="*/ 0 h 169"/>
              <a:gd name="T6" fmla="*/ 828 w 829"/>
              <a:gd name="T7" fmla="*/ 168 h 169"/>
              <a:gd name="T8" fmla="*/ 0 w 829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89"/>
          <p:cNvSpPr>
            <a:spLocks/>
          </p:cNvSpPr>
          <p:nvPr/>
        </p:nvSpPr>
        <p:spPr bwMode="auto">
          <a:xfrm>
            <a:off x="5695950" y="4862512"/>
            <a:ext cx="1317625" cy="266700"/>
          </a:xfrm>
          <a:custGeom>
            <a:avLst/>
            <a:gdLst>
              <a:gd name="T0" fmla="*/ 0 w 830"/>
              <a:gd name="T1" fmla="*/ 167 h 168"/>
              <a:gd name="T2" fmla="*/ 0 w 830"/>
              <a:gd name="T3" fmla="*/ 0 h 168"/>
              <a:gd name="T4" fmla="*/ 829 w 830"/>
              <a:gd name="T5" fmla="*/ 0 h 168"/>
              <a:gd name="T6" fmla="*/ 829 w 830"/>
              <a:gd name="T7" fmla="*/ 167 h 168"/>
              <a:gd name="T8" fmla="*/ 0 w 830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168">
                <a:moveTo>
                  <a:pt x="0" y="167"/>
                </a:moveTo>
                <a:lnTo>
                  <a:pt x="0" y="0"/>
                </a:lnTo>
                <a:lnTo>
                  <a:pt x="829" y="0"/>
                </a:lnTo>
                <a:lnTo>
                  <a:pt x="829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90"/>
          <p:cNvSpPr>
            <a:spLocks/>
          </p:cNvSpPr>
          <p:nvPr/>
        </p:nvSpPr>
        <p:spPr bwMode="auto">
          <a:xfrm>
            <a:off x="5695950" y="6465887"/>
            <a:ext cx="1317625" cy="268288"/>
          </a:xfrm>
          <a:custGeom>
            <a:avLst/>
            <a:gdLst>
              <a:gd name="T0" fmla="*/ 0 w 830"/>
              <a:gd name="T1" fmla="*/ 168 h 169"/>
              <a:gd name="T2" fmla="*/ 0 w 830"/>
              <a:gd name="T3" fmla="*/ 0 h 169"/>
              <a:gd name="T4" fmla="*/ 829 w 830"/>
              <a:gd name="T5" fmla="*/ 0 h 169"/>
              <a:gd name="T6" fmla="*/ 829 w 830"/>
              <a:gd name="T7" fmla="*/ 168 h 169"/>
              <a:gd name="T8" fmla="*/ 0 w 830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169">
                <a:moveTo>
                  <a:pt x="0" y="168"/>
                </a:moveTo>
                <a:lnTo>
                  <a:pt x="0" y="0"/>
                </a:lnTo>
                <a:lnTo>
                  <a:pt x="829" y="0"/>
                </a:lnTo>
                <a:lnTo>
                  <a:pt x="829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91"/>
          <p:cNvSpPr>
            <a:spLocks/>
          </p:cNvSpPr>
          <p:nvPr/>
        </p:nvSpPr>
        <p:spPr bwMode="auto">
          <a:xfrm>
            <a:off x="5707062" y="5394325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92"/>
          <p:cNvSpPr>
            <a:spLocks/>
          </p:cNvSpPr>
          <p:nvPr/>
        </p:nvSpPr>
        <p:spPr bwMode="auto">
          <a:xfrm>
            <a:off x="5707062" y="5924550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Rectangle 93"/>
          <p:cNvSpPr>
            <a:spLocks noChangeArrowheads="1"/>
          </p:cNvSpPr>
          <p:nvPr/>
        </p:nvSpPr>
        <p:spPr bwMode="auto">
          <a:xfrm>
            <a:off x="4259262" y="223996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70" name="Rectangle 94"/>
          <p:cNvSpPr>
            <a:spLocks noChangeArrowheads="1"/>
          </p:cNvSpPr>
          <p:nvPr/>
        </p:nvSpPr>
        <p:spPr bwMode="auto">
          <a:xfrm>
            <a:off x="6003925" y="5372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171" name="Freeform 95"/>
          <p:cNvSpPr>
            <a:spLocks/>
          </p:cNvSpPr>
          <p:nvPr/>
        </p:nvSpPr>
        <p:spPr bwMode="auto">
          <a:xfrm>
            <a:off x="7278687" y="3798887"/>
            <a:ext cx="993775" cy="268288"/>
          </a:xfrm>
          <a:custGeom>
            <a:avLst/>
            <a:gdLst>
              <a:gd name="T0" fmla="*/ 0 w 626"/>
              <a:gd name="T1" fmla="*/ 168 h 169"/>
              <a:gd name="T2" fmla="*/ 0 w 626"/>
              <a:gd name="T3" fmla="*/ 0 h 169"/>
              <a:gd name="T4" fmla="*/ 625 w 626"/>
              <a:gd name="T5" fmla="*/ 0 h 169"/>
              <a:gd name="T6" fmla="*/ 625 w 626"/>
              <a:gd name="T7" fmla="*/ 168 h 169"/>
              <a:gd name="T8" fmla="*/ 0 w 626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69">
                <a:moveTo>
                  <a:pt x="0" y="168"/>
                </a:moveTo>
                <a:lnTo>
                  <a:pt x="0" y="0"/>
                </a:lnTo>
                <a:lnTo>
                  <a:pt x="625" y="0"/>
                </a:lnTo>
                <a:lnTo>
                  <a:pt x="625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Rectangle 96"/>
          <p:cNvSpPr>
            <a:spLocks noChangeArrowheads="1"/>
          </p:cNvSpPr>
          <p:nvPr/>
        </p:nvSpPr>
        <p:spPr bwMode="auto">
          <a:xfrm>
            <a:off x="4732337" y="26685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73" name="Rectangle 97"/>
          <p:cNvSpPr>
            <a:spLocks noChangeArrowheads="1"/>
          </p:cNvSpPr>
          <p:nvPr/>
        </p:nvSpPr>
        <p:spPr bwMode="auto">
          <a:xfrm>
            <a:off x="4732337" y="322103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174" name="Rectangle 98"/>
          <p:cNvSpPr>
            <a:spLocks noChangeArrowheads="1"/>
          </p:cNvSpPr>
          <p:nvPr/>
        </p:nvSpPr>
        <p:spPr bwMode="auto">
          <a:xfrm>
            <a:off x="4710112" y="37211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75" name="Rectangle 99"/>
          <p:cNvSpPr>
            <a:spLocks noChangeArrowheads="1"/>
          </p:cNvSpPr>
          <p:nvPr/>
        </p:nvSpPr>
        <p:spPr bwMode="auto">
          <a:xfrm>
            <a:off x="4721225" y="42719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76" name="Rectangle 100"/>
          <p:cNvSpPr>
            <a:spLocks noChangeArrowheads="1"/>
          </p:cNvSpPr>
          <p:nvPr/>
        </p:nvSpPr>
        <p:spPr bwMode="auto">
          <a:xfrm>
            <a:off x="4125912" y="26701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77" name="Rectangle 101"/>
          <p:cNvSpPr>
            <a:spLocks noChangeArrowheads="1"/>
          </p:cNvSpPr>
          <p:nvPr/>
        </p:nvSpPr>
        <p:spPr bwMode="auto">
          <a:xfrm>
            <a:off x="4114800" y="32004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178" name="Rectangle 102"/>
          <p:cNvSpPr>
            <a:spLocks noChangeArrowheads="1"/>
          </p:cNvSpPr>
          <p:nvPr/>
        </p:nvSpPr>
        <p:spPr bwMode="auto">
          <a:xfrm>
            <a:off x="4125912" y="37322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179" name="Rectangle 103"/>
          <p:cNvSpPr>
            <a:spLocks noChangeArrowheads="1"/>
          </p:cNvSpPr>
          <p:nvPr/>
        </p:nvSpPr>
        <p:spPr bwMode="auto">
          <a:xfrm>
            <a:off x="4148137" y="426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180" name="Rectangle 104"/>
          <p:cNvSpPr>
            <a:spLocks noChangeArrowheads="1"/>
          </p:cNvSpPr>
          <p:nvPr/>
        </p:nvSpPr>
        <p:spPr bwMode="auto">
          <a:xfrm>
            <a:off x="4721225" y="48037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81" name="Rectangle 105"/>
          <p:cNvSpPr>
            <a:spLocks noChangeArrowheads="1"/>
          </p:cNvSpPr>
          <p:nvPr/>
        </p:nvSpPr>
        <p:spPr bwMode="auto">
          <a:xfrm>
            <a:off x="4127500" y="4784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82" name="Rectangle 106"/>
          <p:cNvSpPr>
            <a:spLocks noChangeArrowheads="1"/>
          </p:cNvSpPr>
          <p:nvPr/>
        </p:nvSpPr>
        <p:spPr bwMode="auto">
          <a:xfrm>
            <a:off x="4733925" y="59086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83" name="Rectangle 107"/>
          <p:cNvSpPr>
            <a:spLocks noChangeArrowheads="1"/>
          </p:cNvSpPr>
          <p:nvPr/>
        </p:nvSpPr>
        <p:spPr bwMode="auto">
          <a:xfrm>
            <a:off x="4127500" y="53260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184" name="Rectangle 108"/>
          <p:cNvSpPr>
            <a:spLocks noChangeArrowheads="1"/>
          </p:cNvSpPr>
          <p:nvPr/>
        </p:nvSpPr>
        <p:spPr bwMode="auto">
          <a:xfrm>
            <a:off x="4127500" y="59007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185" name="Rectangle 109"/>
          <p:cNvSpPr>
            <a:spLocks noChangeArrowheads="1"/>
          </p:cNvSpPr>
          <p:nvPr/>
        </p:nvSpPr>
        <p:spPr bwMode="auto">
          <a:xfrm>
            <a:off x="5145087" y="2403475"/>
            <a:ext cx="7270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187" name="Rectangle 111"/>
          <p:cNvSpPr>
            <a:spLocks noChangeArrowheads="1"/>
          </p:cNvSpPr>
          <p:nvPr/>
        </p:nvSpPr>
        <p:spPr bwMode="auto">
          <a:xfrm>
            <a:off x="4138612" y="6429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188" name="Rectangle 112"/>
          <p:cNvSpPr>
            <a:spLocks noChangeArrowheads="1"/>
          </p:cNvSpPr>
          <p:nvPr/>
        </p:nvSpPr>
        <p:spPr bwMode="auto">
          <a:xfrm>
            <a:off x="4721225" y="53467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89" name="Rectangle 113"/>
          <p:cNvSpPr>
            <a:spLocks noChangeArrowheads="1"/>
          </p:cNvSpPr>
          <p:nvPr/>
        </p:nvSpPr>
        <p:spPr bwMode="auto">
          <a:xfrm>
            <a:off x="5772150" y="1998662"/>
            <a:ext cx="10398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190" name="Rectangle 114"/>
          <p:cNvSpPr>
            <a:spLocks noChangeArrowheads="1"/>
          </p:cNvSpPr>
          <p:nvPr/>
        </p:nvSpPr>
        <p:spPr bwMode="auto">
          <a:xfrm>
            <a:off x="5846762" y="2211387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191" name="Rectangle 115"/>
          <p:cNvSpPr>
            <a:spLocks noChangeArrowheads="1"/>
          </p:cNvSpPr>
          <p:nvPr/>
        </p:nvSpPr>
        <p:spPr bwMode="auto">
          <a:xfrm>
            <a:off x="7173912" y="2020887"/>
            <a:ext cx="1238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OVERFLOW</a:t>
            </a:r>
          </a:p>
        </p:txBody>
      </p:sp>
      <p:sp>
        <p:nvSpPr>
          <p:cNvPr id="192" name="Rectangle 116"/>
          <p:cNvSpPr>
            <a:spLocks noChangeArrowheads="1"/>
          </p:cNvSpPr>
          <p:nvPr/>
        </p:nvSpPr>
        <p:spPr bwMode="auto">
          <a:xfrm>
            <a:off x="7343775" y="2243137"/>
            <a:ext cx="7731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193" name="Rectangle 117"/>
          <p:cNvSpPr>
            <a:spLocks noChangeArrowheads="1"/>
          </p:cNvSpPr>
          <p:nvPr/>
        </p:nvSpPr>
        <p:spPr bwMode="auto">
          <a:xfrm>
            <a:off x="4738687" y="64277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94" name="Rectangle 118"/>
          <p:cNvSpPr>
            <a:spLocks noChangeArrowheads="1"/>
          </p:cNvSpPr>
          <p:nvPr/>
        </p:nvSpPr>
        <p:spPr bwMode="auto">
          <a:xfrm>
            <a:off x="5662612" y="2705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195" name="Rectangle 119"/>
          <p:cNvSpPr>
            <a:spLocks noChangeArrowheads="1"/>
          </p:cNvSpPr>
          <p:nvPr/>
        </p:nvSpPr>
        <p:spPr bwMode="auto">
          <a:xfrm>
            <a:off x="5699125" y="323691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196" name="Rectangle 120"/>
          <p:cNvSpPr>
            <a:spLocks noChangeArrowheads="1"/>
          </p:cNvSpPr>
          <p:nvPr/>
        </p:nvSpPr>
        <p:spPr bwMode="auto">
          <a:xfrm>
            <a:off x="5916612" y="32369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197" name="Rectangle 121"/>
          <p:cNvSpPr>
            <a:spLocks noChangeArrowheads="1"/>
          </p:cNvSpPr>
          <p:nvPr/>
        </p:nvSpPr>
        <p:spPr bwMode="auto">
          <a:xfrm>
            <a:off x="5656262" y="37782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198" name="Rectangle 122"/>
          <p:cNvSpPr>
            <a:spLocks noChangeArrowheads="1"/>
          </p:cNvSpPr>
          <p:nvPr/>
        </p:nvSpPr>
        <p:spPr bwMode="auto">
          <a:xfrm>
            <a:off x="5989637" y="37766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199" name="Rectangle 123"/>
          <p:cNvSpPr>
            <a:spLocks noChangeArrowheads="1"/>
          </p:cNvSpPr>
          <p:nvPr/>
        </p:nvSpPr>
        <p:spPr bwMode="auto">
          <a:xfrm>
            <a:off x="6299200" y="3775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200" name="Rectangle 124"/>
          <p:cNvSpPr>
            <a:spLocks noChangeArrowheads="1"/>
          </p:cNvSpPr>
          <p:nvPr/>
        </p:nvSpPr>
        <p:spPr bwMode="auto">
          <a:xfrm>
            <a:off x="6600825" y="37798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201" name="Rectangle 125"/>
          <p:cNvSpPr>
            <a:spLocks noChangeArrowheads="1"/>
          </p:cNvSpPr>
          <p:nvPr/>
        </p:nvSpPr>
        <p:spPr bwMode="auto">
          <a:xfrm>
            <a:off x="5991225" y="42862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202" name="Rectangle 126"/>
          <p:cNvSpPr>
            <a:spLocks noChangeArrowheads="1"/>
          </p:cNvSpPr>
          <p:nvPr/>
        </p:nvSpPr>
        <p:spPr bwMode="auto">
          <a:xfrm>
            <a:off x="6378575" y="42878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203" name="Rectangle 127"/>
          <p:cNvSpPr>
            <a:spLocks noChangeArrowheads="1"/>
          </p:cNvSpPr>
          <p:nvPr/>
        </p:nvSpPr>
        <p:spPr bwMode="auto">
          <a:xfrm>
            <a:off x="5645150" y="48196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204" name="Rectangle 128"/>
          <p:cNvSpPr>
            <a:spLocks noChangeArrowheads="1"/>
          </p:cNvSpPr>
          <p:nvPr/>
        </p:nvSpPr>
        <p:spPr bwMode="auto">
          <a:xfrm>
            <a:off x="6026150" y="48307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205" name="Rectangle 129"/>
          <p:cNvSpPr>
            <a:spLocks noChangeArrowheads="1"/>
          </p:cNvSpPr>
          <p:nvPr/>
        </p:nvSpPr>
        <p:spPr bwMode="auto">
          <a:xfrm>
            <a:off x="5695950" y="53530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206" name="Rectangle 130"/>
          <p:cNvSpPr>
            <a:spLocks noChangeArrowheads="1"/>
          </p:cNvSpPr>
          <p:nvPr/>
        </p:nvSpPr>
        <p:spPr bwMode="auto">
          <a:xfrm>
            <a:off x="6350000" y="53625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207" name="Rectangle 131"/>
          <p:cNvSpPr>
            <a:spLocks noChangeArrowheads="1"/>
          </p:cNvSpPr>
          <p:nvPr/>
        </p:nvSpPr>
        <p:spPr bwMode="auto">
          <a:xfrm>
            <a:off x="5664200" y="42973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208" name="Rectangle 132"/>
          <p:cNvSpPr>
            <a:spLocks noChangeArrowheads="1"/>
          </p:cNvSpPr>
          <p:nvPr/>
        </p:nvSpPr>
        <p:spPr bwMode="auto">
          <a:xfrm>
            <a:off x="5676900" y="5881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209" name="Rectangle 133"/>
          <p:cNvSpPr>
            <a:spLocks noChangeArrowheads="1"/>
          </p:cNvSpPr>
          <p:nvPr/>
        </p:nvSpPr>
        <p:spPr bwMode="auto">
          <a:xfrm>
            <a:off x="6037262" y="5892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210" name="Rectangle 134"/>
          <p:cNvSpPr>
            <a:spLocks noChangeArrowheads="1"/>
          </p:cNvSpPr>
          <p:nvPr/>
        </p:nvSpPr>
        <p:spPr bwMode="auto">
          <a:xfrm>
            <a:off x="6350000" y="58912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22*</a:t>
            </a:r>
          </a:p>
        </p:txBody>
      </p:sp>
      <p:sp>
        <p:nvSpPr>
          <p:cNvPr id="211" name="Rectangle 135"/>
          <p:cNvSpPr>
            <a:spLocks noChangeArrowheads="1"/>
          </p:cNvSpPr>
          <p:nvPr/>
        </p:nvSpPr>
        <p:spPr bwMode="auto">
          <a:xfrm>
            <a:off x="5665787" y="64119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212" name="Rectangle 136"/>
          <p:cNvSpPr>
            <a:spLocks noChangeArrowheads="1"/>
          </p:cNvSpPr>
          <p:nvPr/>
        </p:nvSpPr>
        <p:spPr bwMode="auto">
          <a:xfrm>
            <a:off x="5951537" y="641191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213" name="Rectangle 137"/>
          <p:cNvSpPr>
            <a:spLocks noChangeArrowheads="1"/>
          </p:cNvSpPr>
          <p:nvPr/>
        </p:nvSpPr>
        <p:spPr bwMode="auto">
          <a:xfrm>
            <a:off x="7235825" y="3768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50*</a:t>
            </a:r>
          </a:p>
        </p:txBody>
      </p:sp>
      <p:sp>
        <p:nvSpPr>
          <p:cNvPr id="214" name="Line 139"/>
          <p:cNvSpPr>
            <a:spLocks noChangeShapeType="1"/>
          </p:cNvSpPr>
          <p:nvPr/>
        </p:nvSpPr>
        <p:spPr bwMode="auto">
          <a:xfrm>
            <a:off x="5448300" y="2713037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140"/>
          <p:cNvSpPr>
            <a:spLocks noChangeShapeType="1"/>
          </p:cNvSpPr>
          <p:nvPr/>
        </p:nvSpPr>
        <p:spPr bwMode="auto">
          <a:xfrm>
            <a:off x="5054600" y="2262187"/>
            <a:ext cx="0" cy="443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141"/>
          <p:cNvSpPr>
            <a:spLocks noChangeShapeType="1"/>
          </p:cNvSpPr>
          <p:nvPr/>
        </p:nvSpPr>
        <p:spPr bwMode="auto">
          <a:xfrm>
            <a:off x="4635500" y="2259012"/>
            <a:ext cx="0" cy="44592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7" name="Group 144"/>
          <p:cNvGrpSpPr>
            <a:grpSpLocks/>
          </p:cNvGrpSpPr>
          <p:nvPr/>
        </p:nvGrpSpPr>
        <p:grpSpPr bwMode="auto">
          <a:xfrm>
            <a:off x="6948487" y="2916237"/>
            <a:ext cx="142875" cy="166688"/>
            <a:chOff x="4882" y="1498"/>
            <a:chExt cx="90" cy="105"/>
          </a:xfrm>
        </p:grpSpPr>
        <p:sp>
          <p:nvSpPr>
            <p:cNvPr id="218" name="Line 142"/>
            <p:cNvSpPr>
              <a:spLocks noChangeShapeType="1"/>
            </p:cNvSpPr>
            <p:nvPr/>
          </p:nvSpPr>
          <p:spPr bwMode="auto">
            <a:xfrm>
              <a:off x="4927" y="1498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43"/>
            <p:cNvSpPr>
              <a:spLocks noChangeShapeType="1"/>
            </p:cNvSpPr>
            <p:nvPr/>
          </p:nvSpPr>
          <p:spPr bwMode="auto">
            <a:xfrm>
              <a:off x="4882" y="1603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147"/>
          <p:cNvGrpSpPr>
            <a:grpSpLocks/>
          </p:cNvGrpSpPr>
          <p:nvPr/>
        </p:nvGrpSpPr>
        <p:grpSpPr bwMode="auto">
          <a:xfrm>
            <a:off x="6946900" y="3436937"/>
            <a:ext cx="142875" cy="166688"/>
            <a:chOff x="4881" y="1826"/>
            <a:chExt cx="90" cy="105"/>
          </a:xfrm>
        </p:grpSpPr>
        <p:sp>
          <p:nvSpPr>
            <p:cNvPr id="221" name="Line 145"/>
            <p:cNvSpPr>
              <a:spLocks noChangeShapeType="1"/>
            </p:cNvSpPr>
            <p:nvPr/>
          </p:nvSpPr>
          <p:spPr bwMode="auto">
            <a:xfrm>
              <a:off x="4926" y="182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46"/>
            <p:cNvSpPr>
              <a:spLocks noChangeShapeType="1"/>
            </p:cNvSpPr>
            <p:nvPr/>
          </p:nvSpPr>
          <p:spPr bwMode="auto">
            <a:xfrm>
              <a:off x="4881" y="193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" name="Group 150"/>
          <p:cNvGrpSpPr>
            <a:grpSpLocks/>
          </p:cNvGrpSpPr>
          <p:nvPr/>
        </p:nvGrpSpPr>
        <p:grpSpPr bwMode="auto">
          <a:xfrm>
            <a:off x="8197850" y="4030662"/>
            <a:ext cx="142875" cy="166688"/>
            <a:chOff x="5669" y="2200"/>
            <a:chExt cx="90" cy="105"/>
          </a:xfrm>
        </p:grpSpPr>
        <p:sp>
          <p:nvSpPr>
            <p:cNvPr id="224" name="Line 148"/>
            <p:cNvSpPr>
              <a:spLocks noChangeShapeType="1"/>
            </p:cNvSpPr>
            <p:nvPr/>
          </p:nvSpPr>
          <p:spPr bwMode="auto">
            <a:xfrm>
              <a:off x="5714" y="22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9"/>
            <p:cNvSpPr>
              <a:spLocks noChangeShapeType="1"/>
            </p:cNvSpPr>
            <p:nvPr/>
          </p:nvSpPr>
          <p:spPr bwMode="auto">
            <a:xfrm>
              <a:off x="5669" y="23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153"/>
          <p:cNvGrpSpPr>
            <a:grpSpLocks/>
          </p:cNvGrpSpPr>
          <p:nvPr/>
        </p:nvGrpSpPr>
        <p:grpSpPr bwMode="auto">
          <a:xfrm>
            <a:off x="6943725" y="4518025"/>
            <a:ext cx="142875" cy="166687"/>
            <a:chOff x="4879" y="2507"/>
            <a:chExt cx="90" cy="105"/>
          </a:xfrm>
        </p:grpSpPr>
        <p:sp>
          <p:nvSpPr>
            <p:cNvPr id="227" name="Line 151"/>
            <p:cNvSpPr>
              <a:spLocks noChangeShapeType="1"/>
            </p:cNvSpPr>
            <p:nvPr/>
          </p:nvSpPr>
          <p:spPr bwMode="auto">
            <a:xfrm>
              <a:off x="4924" y="250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152"/>
            <p:cNvSpPr>
              <a:spLocks noChangeShapeType="1"/>
            </p:cNvSpPr>
            <p:nvPr/>
          </p:nvSpPr>
          <p:spPr bwMode="auto">
            <a:xfrm>
              <a:off x="4879" y="261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" name="Group 156"/>
          <p:cNvGrpSpPr>
            <a:grpSpLocks/>
          </p:cNvGrpSpPr>
          <p:nvPr/>
        </p:nvGrpSpPr>
        <p:grpSpPr bwMode="auto">
          <a:xfrm>
            <a:off x="6942137" y="5051425"/>
            <a:ext cx="142875" cy="166687"/>
            <a:chOff x="4878" y="2843"/>
            <a:chExt cx="90" cy="105"/>
          </a:xfrm>
        </p:grpSpPr>
        <p:sp>
          <p:nvSpPr>
            <p:cNvPr id="230" name="Line 154"/>
            <p:cNvSpPr>
              <a:spLocks noChangeShapeType="1"/>
            </p:cNvSpPr>
            <p:nvPr/>
          </p:nvSpPr>
          <p:spPr bwMode="auto">
            <a:xfrm>
              <a:off x="4923" y="2843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55"/>
            <p:cNvSpPr>
              <a:spLocks noChangeShapeType="1"/>
            </p:cNvSpPr>
            <p:nvPr/>
          </p:nvSpPr>
          <p:spPr bwMode="auto">
            <a:xfrm>
              <a:off x="4878" y="2948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" name="Group 159"/>
          <p:cNvGrpSpPr>
            <a:grpSpLocks/>
          </p:cNvGrpSpPr>
          <p:nvPr/>
        </p:nvGrpSpPr>
        <p:grpSpPr bwMode="auto">
          <a:xfrm>
            <a:off x="6951662" y="5573712"/>
            <a:ext cx="142875" cy="166688"/>
            <a:chOff x="4884" y="3172"/>
            <a:chExt cx="90" cy="105"/>
          </a:xfrm>
        </p:grpSpPr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>
              <a:off x="4929" y="317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58"/>
            <p:cNvSpPr>
              <a:spLocks noChangeShapeType="1"/>
            </p:cNvSpPr>
            <p:nvPr/>
          </p:nvSpPr>
          <p:spPr bwMode="auto">
            <a:xfrm>
              <a:off x="4884" y="327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162"/>
          <p:cNvGrpSpPr>
            <a:grpSpLocks/>
          </p:cNvGrpSpPr>
          <p:nvPr/>
        </p:nvGrpSpPr>
        <p:grpSpPr bwMode="auto">
          <a:xfrm>
            <a:off x="6948487" y="6094412"/>
            <a:ext cx="142875" cy="166688"/>
            <a:chOff x="4882" y="3500"/>
            <a:chExt cx="90" cy="105"/>
          </a:xfrm>
        </p:grpSpPr>
        <p:sp>
          <p:nvSpPr>
            <p:cNvPr id="236" name="Line 160"/>
            <p:cNvSpPr>
              <a:spLocks noChangeShapeType="1"/>
            </p:cNvSpPr>
            <p:nvPr/>
          </p:nvSpPr>
          <p:spPr bwMode="auto">
            <a:xfrm>
              <a:off x="4927" y="35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61"/>
            <p:cNvSpPr>
              <a:spLocks noChangeShapeType="1"/>
            </p:cNvSpPr>
            <p:nvPr/>
          </p:nvSpPr>
          <p:spPr bwMode="auto">
            <a:xfrm>
              <a:off x="4882" y="36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" name="Group 165"/>
          <p:cNvGrpSpPr>
            <a:grpSpLocks/>
          </p:cNvGrpSpPr>
          <p:nvPr/>
        </p:nvGrpSpPr>
        <p:grpSpPr bwMode="auto">
          <a:xfrm>
            <a:off x="6923087" y="6640512"/>
            <a:ext cx="142875" cy="166688"/>
            <a:chOff x="4866" y="3844"/>
            <a:chExt cx="90" cy="105"/>
          </a:xfrm>
        </p:grpSpPr>
        <p:sp>
          <p:nvSpPr>
            <p:cNvPr id="239" name="Line 163"/>
            <p:cNvSpPr>
              <a:spLocks noChangeShapeType="1"/>
            </p:cNvSpPr>
            <p:nvPr/>
          </p:nvSpPr>
          <p:spPr bwMode="auto">
            <a:xfrm>
              <a:off x="4911" y="3844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64"/>
            <p:cNvSpPr>
              <a:spLocks noChangeShapeType="1"/>
            </p:cNvSpPr>
            <p:nvPr/>
          </p:nvSpPr>
          <p:spPr bwMode="auto">
            <a:xfrm>
              <a:off x="4866" y="3949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1" name="Line 166"/>
          <p:cNvSpPr>
            <a:spLocks noChangeShapeType="1"/>
          </p:cNvSpPr>
          <p:nvPr/>
        </p:nvSpPr>
        <p:spPr bwMode="auto">
          <a:xfrm>
            <a:off x="7021512" y="4075112"/>
            <a:ext cx="261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Rectangle 33"/>
          <p:cNvSpPr>
            <a:spLocks noChangeArrowheads="1"/>
          </p:cNvSpPr>
          <p:nvPr/>
        </p:nvSpPr>
        <p:spPr bwMode="auto">
          <a:xfrm>
            <a:off x="4724400" y="1881188"/>
            <a:ext cx="7460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/>
              <a:t>Level=0</a:t>
            </a:r>
          </a:p>
        </p:txBody>
      </p:sp>
    </p:spTree>
    <p:extLst>
      <p:ext uri="{BB962C8B-B14F-4D97-AF65-F5344CB8AC3E}">
        <p14:creationId xmlns:p14="http://schemas.microsoft.com/office/powerpoint/2010/main" val="318684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Hashing: Inserting Entries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Another Example: insert </a:t>
            </a:r>
            <a:r>
              <a:rPr lang="en-US" dirty="0">
                <a:solidFill>
                  <a:srgbClr val="FF0000"/>
                </a:solidFill>
              </a:rPr>
              <a:t>50*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85800" y="2524963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Level = 0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 h0</a:t>
            </a:r>
            <a:endParaRPr lang="en-US" baseline="300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50* = 110010  10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43200" y="3053142"/>
            <a:ext cx="2055812" cy="756858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457200" y="5328029"/>
            <a:ext cx="3048000" cy="53937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dirty="0">
                <a:solidFill>
                  <a:schemeClr val="tx1"/>
                </a:solidFill>
              </a:rPr>
              <a:t>FINAL STATE!</a:t>
            </a:r>
          </a:p>
        </p:txBody>
      </p:sp>
      <p:sp>
        <p:nvSpPr>
          <p:cNvPr id="158" name="Rectangle 82"/>
          <p:cNvSpPr>
            <a:spLocks noChangeArrowheads="1"/>
          </p:cNvSpPr>
          <p:nvPr/>
        </p:nvSpPr>
        <p:spPr bwMode="auto">
          <a:xfrm>
            <a:off x="4799012" y="2238375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9" name="Rectangle 83"/>
          <p:cNvSpPr>
            <a:spLocks noChangeArrowheads="1"/>
          </p:cNvSpPr>
          <p:nvPr/>
        </p:nvSpPr>
        <p:spPr bwMode="auto">
          <a:xfrm>
            <a:off x="4694237" y="2195512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60" name="Rectangle 84"/>
          <p:cNvSpPr>
            <a:spLocks noChangeArrowheads="1"/>
          </p:cNvSpPr>
          <p:nvPr/>
        </p:nvSpPr>
        <p:spPr bwMode="auto">
          <a:xfrm>
            <a:off x="4148137" y="21875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61" name="Freeform 85"/>
          <p:cNvSpPr>
            <a:spLocks/>
          </p:cNvSpPr>
          <p:nvPr/>
        </p:nvSpPr>
        <p:spPr bwMode="auto">
          <a:xfrm>
            <a:off x="5707062" y="2736850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Freeform 86"/>
          <p:cNvSpPr>
            <a:spLocks/>
          </p:cNvSpPr>
          <p:nvPr/>
        </p:nvSpPr>
        <p:spPr bwMode="auto">
          <a:xfrm>
            <a:off x="5707062" y="3268662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Freeform 87"/>
          <p:cNvSpPr>
            <a:spLocks/>
          </p:cNvSpPr>
          <p:nvPr/>
        </p:nvSpPr>
        <p:spPr bwMode="auto">
          <a:xfrm>
            <a:off x="5707062" y="3810000"/>
            <a:ext cx="1316038" cy="268287"/>
          </a:xfrm>
          <a:custGeom>
            <a:avLst/>
            <a:gdLst>
              <a:gd name="T0" fmla="*/ 0 w 829"/>
              <a:gd name="T1" fmla="*/ 168 h 169"/>
              <a:gd name="T2" fmla="*/ 0 w 829"/>
              <a:gd name="T3" fmla="*/ 0 h 169"/>
              <a:gd name="T4" fmla="*/ 828 w 829"/>
              <a:gd name="T5" fmla="*/ 0 h 169"/>
              <a:gd name="T6" fmla="*/ 828 w 829"/>
              <a:gd name="T7" fmla="*/ 168 h 169"/>
              <a:gd name="T8" fmla="*/ 0 w 829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Freeform 88"/>
          <p:cNvSpPr>
            <a:spLocks/>
          </p:cNvSpPr>
          <p:nvPr/>
        </p:nvSpPr>
        <p:spPr bwMode="auto">
          <a:xfrm>
            <a:off x="5707062" y="4330700"/>
            <a:ext cx="1316038" cy="268287"/>
          </a:xfrm>
          <a:custGeom>
            <a:avLst/>
            <a:gdLst>
              <a:gd name="T0" fmla="*/ 0 w 829"/>
              <a:gd name="T1" fmla="*/ 168 h 169"/>
              <a:gd name="T2" fmla="*/ 0 w 829"/>
              <a:gd name="T3" fmla="*/ 0 h 169"/>
              <a:gd name="T4" fmla="*/ 828 w 829"/>
              <a:gd name="T5" fmla="*/ 0 h 169"/>
              <a:gd name="T6" fmla="*/ 828 w 829"/>
              <a:gd name="T7" fmla="*/ 168 h 169"/>
              <a:gd name="T8" fmla="*/ 0 w 829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Freeform 89"/>
          <p:cNvSpPr>
            <a:spLocks/>
          </p:cNvSpPr>
          <p:nvPr/>
        </p:nvSpPr>
        <p:spPr bwMode="auto">
          <a:xfrm>
            <a:off x="5695950" y="4862512"/>
            <a:ext cx="1317625" cy="266700"/>
          </a:xfrm>
          <a:custGeom>
            <a:avLst/>
            <a:gdLst>
              <a:gd name="T0" fmla="*/ 0 w 830"/>
              <a:gd name="T1" fmla="*/ 167 h 168"/>
              <a:gd name="T2" fmla="*/ 0 w 830"/>
              <a:gd name="T3" fmla="*/ 0 h 168"/>
              <a:gd name="T4" fmla="*/ 829 w 830"/>
              <a:gd name="T5" fmla="*/ 0 h 168"/>
              <a:gd name="T6" fmla="*/ 829 w 830"/>
              <a:gd name="T7" fmla="*/ 167 h 168"/>
              <a:gd name="T8" fmla="*/ 0 w 830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168">
                <a:moveTo>
                  <a:pt x="0" y="167"/>
                </a:moveTo>
                <a:lnTo>
                  <a:pt x="0" y="0"/>
                </a:lnTo>
                <a:lnTo>
                  <a:pt x="829" y="0"/>
                </a:lnTo>
                <a:lnTo>
                  <a:pt x="829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Freeform 90"/>
          <p:cNvSpPr>
            <a:spLocks/>
          </p:cNvSpPr>
          <p:nvPr/>
        </p:nvSpPr>
        <p:spPr bwMode="auto">
          <a:xfrm>
            <a:off x="5695950" y="6465887"/>
            <a:ext cx="1317625" cy="268288"/>
          </a:xfrm>
          <a:custGeom>
            <a:avLst/>
            <a:gdLst>
              <a:gd name="T0" fmla="*/ 0 w 830"/>
              <a:gd name="T1" fmla="*/ 168 h 169"/>
              <a:gd name="T2" fmla="*/ 0 w 830"/>
              <a:gd name="T3" fmla="*/ 0 h 169"/>
              <a:gd name="T4" fmla="*/ 829 w 830"/>
              <a:gd name="T5" fmla="*/ 0 h 169"/>
              <a:gd name="T6" fmla="*/ 829 w 830"/>
              <a:gd name="T7" fmla="*/ 168 h 169"/>
              <a:gd name="T8" fmla="*/ 0 w 830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0" h="169">
                <a:moveTo>
                  <a:pt x="0" y="168"/>
                </a:moveTo>
                <a:lnTo>
                  <a:pt x="0" y="0"/>
                </a:lnTo>
                <a:lnTo>
                  <a:pt x="829" y="0"/>
                </a:lnTo>
                <a:lnTo>
                  <a:pt x="829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91"/>
          <p:cNvSpPr>
            <a:spLocks/>
          </p:cNvSpPr>
          <p:nvPr/>
        </p:nvSpPr>
        <p:spPr bwMode="auto">
          <a:xfrm>
            <a:off x="5707062" y="5394325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Freeform 92"/>
          <p:cNvSpPr>
            <a:spLocks/>
          </p:cNvSpPr>
          <p:nvPr/>
        </p:nvSpPr>
        <p:spPr bwMode="auto">
          <a:xfrm>
            <a:off x="5707062" y="5924550"/>
            <a:ext cx="1316038" cy="266700"/>
          </a:xfrm>
          <a:custGeom>
            <a:avLst/>
            <a:gdLst>
              <a:gd name="T0" fmla="*/ 0 w 829"/>
              <a:gd name="T1" fmla="*/ 167 h 168"/>
              <a:gd name="T2" fmla="*/ 0 w 829"/>
              <a:gd name="T3" fmla="*/ 0 h 168"/>
              <a:gd name="T4" fmla="*/ 828 w 829"/>
              <a:gd name="T5" fmla="*/ 0 h 168"/>
              <a:gd name="T6" fmla="*/ 828 w 829"/>
              <a:gd name="T7" fmla="*/ 167 h 168"/>
              <a:gd name="T8" fmla="*/ 0 w 829"/>
              <a:gd name="T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Rectangle 93"/>
          <p:cNvSpPr>
            <a:spLocks noChangeArrowheads="1"/>
          </p:cNvSpPr>
          <p:nvPr/>
        </p:nvSpPr>
        <p:spPr bwMode="auto">
          <a:xfrm>
            <a:off x="4259262" y="2239962"/>
            <a:ext cx="269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70" name="Rectangle 94"/>
          <p:cNvSpPr>
            <a:spLocks noChangeArrowheads="1"/>
          </p:cNvSpPr>
          <p:nvPr/>
        </p:nvSpPr>
        <p:spPr bwMode="auto">
          <a:xfrm>
            <a:off x="6003925" y="5372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171" name="Freeform 95"/>
          <p:cNvSpPr>
            <a:spLocks/>
          </p:cNvSpPr>
          <p:nvPr/>
        </p:nvSpPr>
        <p:spPr bwMode="auto">
          <a:xfrm>
            <a:off x="7278687" y="3798887"/>
            <a:ext cx="993775" cy="268288"/>
          </a:xfrm>
          <a:custGeom>
            <a:avLst/>
            <a:gdLst>
              <a:gd name="T0" fmla="*/ 0 w 626"/>
              <a:gd name="T1" fmla="*/ 168 h 169"/>
              <a:gd name="T2" fmla="*/ 0 w 626"/>
              <a:gd name="T3" fmla="*/ 0 h 169"/>
              <a:gd name="T4" fmla="*/ 625 w 626"/>
              <a:gd name="T5" fmla="*/ 0 h 169"/>
              <a:gd name="T6" fmla="*/ 625 w 626"/>
              <a:gd name="T7" fmla="*/ 168 h 169"/>
              <a:gd name="T8" fmla="*/ 0 w 626"/>
              <a:gd name="T9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169">
                <a:moveTo>
                  <a:pt x="0" y="168"/>
                </a:moveTo>
                <a:lnTo>
                  <a:pt x="0" y="0"/>
                </a:lnTo>
                <a:lnTo>
                  <a:pt x="625" y="0"/>
                </a:lnTo>
                <a:lnTo>
                  <a:pt x="625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Rectangle 96"/>
          <p:cNvSpPr>
            <a:spLocks noChangeArrowheads="1"/>
          </p:cNvSpPr>
          <p:nvPr/>
        </p:nvSpPr>
        <p:spPr bwMode="auto">
          <a:xfrm>
            <a:off x="4732337" y="26685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73" name="Rectangle 97"/>
          <p:cNvSpPr>
            <a:spLocks noChangeArrowheads="1"/>
          </p:cNvSpPr>
          <p:nvPr/>
        </p:nvSpPr>
        <p:spPr bwMode="auto">
          <a:xfrm>
            <a:off x="4732337" y="322103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174" name="Rectangle 98"/>
          <p:cNvSpPr>
            <a:spLocks noChangeArrowheads="1"/>
          </p:cNvSpPr>
          <p:nvPr/>
        </p:nvSpPr>
        <p:spPr bwMode="auto">
          <a:xfrm>
            <a:off x="4710112" y="37211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75" name="Rectangle 99"/>
          <p:cNvSpPr>
            <a:spLocks noChangeArrowheads="1"/>
          </p:cNvSpPr>
          <p:nvPr/>
        </p:nvSpPr>
        <p:spPr bwMode="auto">
          <a:xfrm>
            <a:off x="4721225" y="427196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76" name="Rectangle 100"/>
          <p:cNvSpPr>
            <a:spLocks noChangeArrowheads="1"/>
          </p:cNvSpPr>
          <p:nvPr/>
        </p:nvSpPr>
        <p:spPr bwMode="auto">
          <a:xfrm>
            <a:off x="4125912" y="26701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77" name="Rectangle 101"/>
          <p:cNvSpPr>
            <a:spLocks noChangeArrowheads="1"/>
          </p:cNvSpPr>
          <p:nvPr/>
        </p:nvSpPr>
        <p:spPr bwMode="auto">
          <a:xfrm>
            <a:off x="4114800" y="32004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178" name="Rectangle 102"/>
          <p:cNvSpPr>
            <a:spLocks noChangeArrowheads="1"/>
          </p:cNvSpPr>
          <p:nvPr/>
        </p:nvSpPr>
        <p:spPr bwMode="auto">
          <a:xfrm>
            <a:off x="4125912" y="37322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179" name="Rectangle 103"/>
          <p:cNvSpPr>
            <a:spLocks noChangeArrowheads="1"/>
          </p:cNvSpPr>
          <p:nvPr/>
        </p:nvSpPr>
        <p:spPr bwMode="auto">
          <a:xfrm>
            <a:off x="4148137" y="42640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180" name="Rectangle 104"/>
          <p:cNvSpPr>
            <a:spLocks noChangeArrowheads="1"/>
          </p:cNvSpPr>
          <p:nvPr/>
        </p:nvSpPr>
        <p:spPr bwMode="auto">
          <a:xfrm>
            <a:off x="4721225" y="48037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81" name="Rectangle 105"/>
          <p:cNvSpPr>
            <a:spLocks noChangeArrowheads="1"/>
          </p:cNvSpPr>
          <p:nvPr/>
        </p:nvSpPr>
        <p:spPr bwMode="auto">
          <a:xfrm>
            <a:off x="4127500" y="4784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82" name="Rectangle 106"/>
          <p:cNvSpPr>
            <a:spLocks noChangeArrowheads="1"/>
          </p:cNvSpPr>
          <p:nvPr/>
        </p:nvSpPr>
        <p:spPr bwMode="auto">
          <a:xfrm>
            <a:off x="4733925" y="5908675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83" name="Rectangle 107"/>
          <p:cNvSpPr>
            <a:spLocks noChangeArrowheads="1"/>
          </p:cNvSpPr>
          <p:nvPr/>
        </p:nvSpPr>
        <p:spPr bwMode="auto">
          <a:xfrm>
            <a:off x="4127500" y="53260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184" name="Rectangle 108"/>
          <p:cNvSpPr>
            <a:spLocks noChangeArrowheads="1"/>
          </p:cNvSpPr>
          <p:nvPr/>
        </p:nvSpPr>
        <p:spPr bwMode="auto">
          <a:xfrm>
            <a:off x="4127500" y="59007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185" name="Rectangle 109"/>
          <p:cNvSpPr>
            <a:spLocks noChangeArrowheads="1"/>
          </p:cNvSpPr>
          <p:nvPr/>
        </p:nvSpPr>
        <p:spPr bwMode="auto">
          <a:xfrm>
            <a:off x="5145087" y="2403475"/>
            <a:ext cx="7270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187" name="Rectangle 111"/>
          <p:cNvSpPr>
            <a:spLocks noChangeArrowheads="1"/>
          </p:cNvSpPr>
          <p:nvPr/>
        </p:nvSpPr>
        <p:spPr bwMode="auto">
          <a:xfrm>
            <a:off x="4138612" y="64293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188" name="Rectangle 112"/>
          <p:cNvSpPr>
            <a:spLocks noChangeArrowheads="1"/>
          </p:cNvSpPr>
          <p:nvPr/>
        </p:nvSpPr>
        <p:spPr bwMode="auto">
          <a:xfrm>
            <a:off x="4721225" y="534670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89" name="Rectangle 113"/>
          <p:cNvSpPr>
            <a:spLocks noChangeArrowheads="1"/>
          </p:cNvSpPr>
          <p:nvPr/>
        </p:nvSpPr>
        <p:spPr bwMode="auto">
          <a:xfrm>
            <a:off x="5772150" y="1998662"/>
            <a:ext cx="10398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PRIMARY</a:t>
            </a:r>
          </a:p>
        </p:txBody>
      </p:sp>
      <p:sp>
        <p:nvSpPr>
          <p:cNvPr id="190" name="Rectangle 114"/>
          <p:cNvSpPr>
            <a:spLocks noChangeArrowheads="1"/>
          </p:cNvSpPr>
          <p:nvPr/>
        </p:nvSpPr>
        <p:spPr bwMode="auto">
          <a:xfrm>
            <a:off x="5846762" y="2211387"/>
            <a:ext cx="7731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191" name="Rectangle 115"/>
          <p:cNvSpPr>
            <a:spLocks noChangeArrowheads="1"/>
          </p:cNvSpPr>
          <p:nvPr/>
        </p:nvSpPr>
        <p:spPr bwMode="auto">
          <a:xfrm>
            <a:off x="7173912" y="2020887"/>
            <a:ext cx="1238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OVERFLOW</a:t>
            </a:r>
          </a:p>
        </p:txBody>
      </p:sp>
      <p:sp>
        <p:nvSpPr>
          <p:cNvPr id="192" name="Rectangle 116"/>
          <p:cNvSpPr>
            <a:spLocks noChangeArrowheads="1"/>
          </p:cNvSpPr>
          <p:nvPr/>
        </p:nvSpPr>
        <p:spPr bwMode="auto">
          <a:xfrm>
            <a:off x="7343775" y="2243137"/>
            <a:ext cx="7731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/>
              <a:t>PAGES</a:t>
            </a:r>
          </a:p>
        </p:txBody>
      </p:sp>
      <p:sp>
        <p:nvSpPr>
          <p:cNvPr id="193" name="Rectangle 117"/>
          <p:cNvSpPr>
            <a:spLocks noChangeArrowheads="1"/>
          </p:cNvSpPr>
          <p:nvPr/>
        </p:nvSpPr>
        <p:spPr bwMode="auto">
          <a:xfrm>
            <a:off x="4738687" y="6427787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94" name="Rectangle 118"/>
          <p:cNvSpPr>
            <a:spLocks noChangeArrowheads="1"/>
          </p:cNvSpPr>
          <p:nvPr/>
        </p:nvSpPr>
        <p:spPr bwMode="auto">
          <a:xfrm>
            <a:off x="5662612" y="27051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195" name="Rectangle 119"/>
          <p:cNvSpPr>
            <a:spLocks noChangeArrowheads="1"/>
          </p:cNvSpPr>
          <p:nvPr/>
        </p:nvSpPr>
        <p:spPr bwMode="auto">
          <a:xfrm>
            <a:off x="5699125" y="323691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196" name="Rectangle 120"/>
          <p:cNvSpPr>
            <a:spLocks noChangeArrowheads="1"/>
          </p:cNvSpPr>
          <p:nvPr/>
        </p:nvSpPr>
        <p:spPr bwMode="auto">
          <a:xfrm>
            <a:off x="5916612" y="32369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197" name="Rectangle 121"/>
          <p:cNvSpPr>
            <a:spLocks noChangeArrowheads="1"/>
          </p:cNvSpPr>
          <p:nvPr/>
        </p:nvSpPr>
        <p:spPr bwMode="auto">
          <a:xfrm>
            <a:off x="5656262" y="37782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198" name="Rectangle 122"/>
          <p:cNvSpPr>
            <a:spLocks noChangeArrowheads="1"/>
          </p:cNvSpPr>
          <p:nvPr/>
        </p:nvSpPr>
        <p:spPr bwMode="auto">
          <a:xfrm>
            <a:off x="5989637" y="37766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199" name="Rectangle 123"/>
          <p:cNvSpPr>
            <a:spLocks noChangeArrowheads="1"/>
          </p:cNvSpPr>
          <p:nvPr/>
        </p:nvSpPr>
        <p:spPr bwMode="auto">
          <a:xfrm>
            <a:off x="6299200" y="37750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200" name="Rectangle 124"/>
          <p:cNvSpPr>
            <a:spLocks noChangeArrowheads="1"/>
          </p:cNvSpPr>
          <p:nvPr/>
        </p:nvSpPr>
        <p:spPr bwMode="auto">
          <a:xfrm>
            <a:off x="6600825" y="37798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201" name="Rectangle 125"/>
          <p:cNvSpPr>
            <a:spLocks noChangeArrowheads="1"/>
          </p:cNvSpPr>
          <p:nvPr/>
        </p:nvSpPr>
        <p:spPr bwMode="auto">
          <a:xfrm>
            <a:off x="5991225" y="42862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202" name="Rectangle 126"/>
          <p:cNvSpPr>
            <a:spLocks noChangeArrowheads="1"/>
          </p:cNvSpPr>
          <p:nvPr/>
        </p:nvSpPr>
        <p:spPr bwMode="auto">
          <a:xfrm>
            <a:off x="6378575" y="428783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203" name="Rectangle 127"/>
          <p:cNvSpPr>
            <a:spLocks noChangeArrowheads="1"/>
          </p:cNvSpPr>
          <p:nvPr/>
        </p:nvSpPr>
        <p:spPr bwMode="auto">
          <a:xfrm>
            <a:off x="5645150" y="481965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204" name="Rectangle 128"/>
          <p:cNvSpPr>
            <a:spLocks noChangeArrowheads="1"/>
          </p:cNvSpPr>
          <p:nvPr/>
        </p:nvSpPr>
        <p:spPr bwMode="auto">
          <a:xfrm>
            <a:off x="6026150" y="48307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205" name="Rectangle 129"/>
          <p:cNvSpPr>
            <a:spLocks noChangeArrowheads="1"/>
          </p:cNvSpPr>
          <p:nvPr/>
        </p:nvSpPr>
        <p:spPr bwMode="auto">
          <a:xfrm>
            <a:off x="5695950" y="5353050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206" name="Rectangle 130"/>
          <p:cNvSpPr>
            <a:spLocks noChangeArrowheads="1"/>
          </p:cNvSpPr>
          <p:nvPr/>
        </p:nvSpPr>
        <p:spPr bwMode="auto">
          <a:xfrm>
            <a:off x="6350000" y="536257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207" name="Rectangle 131"/>
          <p:cNvSpPr>
            <a:spLocks noChangeArrowheads="1"/>
          </p:cNvSpPr>
          <p:nvPr/>
        </p:nvSpPr>
        <p:spPr bwMode="auto">
          <a:xfrm>
            <a:off x="5664200" y="429736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208" name="Rectangle 132"/>
          <p:cNvSpPr>
            <a:spLocks noChangeArrowheads="1"/>
          </p:cNvSpPr>
          <p:nvPr/>
        </p:nvSpPr>
        <p:spPr bwMode="auto">
          <a:xfrm>
            <a:off x="5676900" y="5881687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209" name="Rectangle 133"/>
          <p:cNvSpPr>
            <a:spLocks noChangeArrowheads="1"/>
          </p:cNvSpPr>
          <p:nvPr/>
        </p:nvSpPr>
        <p:spPr bwMode="auto">
          <a:xfrm>
            <a:off x="6037262" y="5892800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210" name="Rectangle 134"/>
          <p:cNvSpPr>
            <a:spLocks noChangeArrowheads="1"/>
          </p:cNvSpPr>
          <p:nvPr/>
        </p:nvSpPr>
        <p:spPr bwMode="auto">
          <a:xfrm>
            <a:off x="6350000" y="58912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22*</a:t>
            </a:r>
          </a:p>
        </p:txBody>
      </p:sp>
      <p:sp>
        <p:nvSpPr>
          <p:cNvPr id="211" name="Rectangle 135"/>
          <p:cNvSpPr>
            <a:spLocks noChangeArrowheads="1"/>
          </p:cNvSpPr>
          <p:nvPr/>
        </p:nvSpPr>
        <p:spPr bwMode="auto">
          <a:xfrm>
            <a:off x="5665787" y="6411912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212" name="Rectangle 136"/>
          <p:cNvSpPr>
            <a:spLocks noChangeArrowheads="1"/>
          </p:cNvSpPr>
          <p:nvPr/>
        </p:nvSpPr>
        <p:spPr bwMode="auto">
          <a:xfrm>
            <a:off x="5951537" y="6411912"/>
            <a:ext cx="3587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213" name="Rectangle 137"/>
          <p:cNvSpPr>
            <a:spLocks noChangeArrowheads="1"/>
          </p:cNvSpPr>
          <p:nvPr/>
        </p:nvSpPr>
        <p:spPr bwMode="auto">
          <a:xfrm>
            <a:off x="7235825" y="3768725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50*</a:t>
            </a:r>
          </a:p>
        </p:txBody>
      </p:sp>
      <p:sp>
        <p:nvSpPr>
          <p:cNvPr id="214" name="Line 139"/>
          <p:cNvSpPr>
            <a:spLocks noChangeShapeType="1"/>
          </p:cNvSpPr>
          <p:nvPr/>
        </p:nvSpPr>
        <p:spPr bwMode="auto">
          <a:xfrm>
            <a:off x="5448300" y="2713037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140"/>
          <p:cNvSpPr>
            <a:spLocks noChangeShapeType="1"/>
          </p:cNvSpPr>
          <p:nvPr/>
        </p:nvSpPr>
        <p:spPr bwMode="auto">
          <a:xfrm>
            <a:off x="5054600" y="2262187"/>
            <a:ext cx="0" cy="443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141"/>
          <p:cNvSpPr>
            <a:spLocks noChangeShapeType="1"/>
          </p:cNvSpPr>
          <p:nvPr/>
        </p:nvSpPr>
        <p:spPr bwMode="auto">
          <a:xfrm>
            <a:off x="4635500" y="2259012"/>
            <a:ext cx="0" cy="44592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7" name="Group 144"/>
          <p:cNvGrpSpPr>
            <a:grpSpLocks/>
          </p:cNvGrpSpPr>
          <p:nvPr/>
        </p:nvGrpSpPr>
        <p:grpSpPr bwMode="auto">
          <a:xfrm>
            <a:off x="6948487" y="2916237"/>
            <a:ext cx="142875" cy="166688"/>
            <a:chOff x="4882" y="1498"/>
            <a:chExt cx="90" cy="105"/>
          </a:xfrm>
        </p:grpSpPr>
        <p:sp>
          <p:nvSpPr>
            <p:cNvPr id="218" name="Line 142"/>
            <p:cNvSpPr>
              <a:spLocks noChangeShapeType="1"/>
            </p:cNvSpPr>
            <p:nvPr/>
          </p:nvSpPr>
          <p:spPr bwMode="auto">
            <a:xfrm>
              <a:off x="4927" y="1498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43"/>
            <p:cNvSpPr>
              <a:spLocks noChangeShapeType="1"/>
            </p:cNvSpPr>
            <p:nvPr/>
          </p:nvSpPr>
          <p:spPr bwMode="auto">
            <a:xfrm>
              <a:off x="4882" y="1603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147"/>
          <p:cNvGrpSpPr>
            <a:grpSpLocks/>
          </p:cNvGrpSpPr>
          <p:nvPr/>
        </p:nvGrpSpPr>
        <p:grpSpPr bwMode="auto">
          <a:xfrm>
            <a:off x="6946900" y="3436937"/>
            <a:ext cx="142875" cy="166688"/>
            <a:chOff x="4881" y="1826"/>
            <a:chExt cx="90" cy="105"/>
          </a:xfrm>
        </p:grpSpPr>
        <p:sp>
          <p:nvSpPr>
            <p:cNvPr id="221" name="Line 145"/>
            <p:cNvSpPr>
              <a:spLocks noChangeShapeType="1"/>
            </p:cNvSpPr>
            <p:nvPr/>
          </p:nvSpPr>
          <p:spPr bwMode="auto">
            <a:xfrm>
              <a:off x="4926" y="182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46"/>
            <p:cNvSpPr>
              <a:spLocks noChangeShapeType="1"/>
            </p:cNvSpPr>
            <p:nvPr/>
          </p:nvSpPr>
          <p:spPr bwMode="auto">
            <a:xfrm>
              <a:off x="4881" y="193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" name="Group 150"/>
          <p:cNvGrpSpPr>
            <a:grpSpLocks/>
          </p:cNvGrpSpPr>
          <p:nvPr/>
        </p:nvGrpSpPr>
        <p:grpSpPr bwMode="auto">
          <a:xfrm>
            <a:off x="8197850" y="4030662"/>
            <a:ext cx="142875" cy="166688"/>
            <a:chOff x="5669" y="2200"/>
            <a:chExt cx="90" cy="105"/>
          </a:xfrm>
        </p:grpSpPr>
        <p:sp>
          <p:nvSpPr>
            <p:cNvPr id="224" name="Line 148"/>
            <p:cNvSpPr>
              <a:spLocks noChangeShapeType="1"/>
            </p:cNvSpPr>
            <p:nvPr/>
          </p:nvSpPr>
          <p:spPr bwMode="auto">
            <a:xfrm>
              <a:off x="5714" y="22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9"/>
            <p:cNvSpPr>
              <a:spLocks noChangeShapeType="1"/>
            </p:cNvSpPr>
            <p:nvPr/>
          </p:nvSpPr>
          <p:spPr bwMode="auto">
            <a:xfrm>
              <a:off x="5669" y="23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153"/>
          <p:cNvGrpSpPr>
            <a:grpSpLocks/>
          </p:cNvGrpSpPr>
          <p:nvPr/>
        </p:nvGrpSpPr>
        <p:grpSpPr bwMode="auto">
          <a:xfrm>
            <a:off x="6943725" y="4518025"/>
            <a:ext cx="142875" cy="166687"/>
            <a:chOff x="4879" y="2507"/>
            <a:chExt cx="90" cy="105"/>
          </a:xfrm>
        </p:grpSpPr>
        <p:sp>
          <p:nvSpPr>
            <p:cNvPr id="227" name="Line 151"/>
            <p:cNvSpPr>
              <a:spLocks noChangeShapeType="1"/>
            </p:cNvSpPr>
            <p:nvPr/>
          </p:nvSpPr>
          <p:spPr bwMode="auto">
            <a:xfrm>
              <a:off x="4924" y="250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152"/>
            <p:cNvSpPr>
              <a:spLocks noChangeShapeType="1"/>
            </p:cNvSpPr>
            <p:nvPr/>
          </p:nvSpPr>
          <p:spPr bwMode="auto">
            <a:xfrm>
              <a:off x="4879" y="261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" name="Group 156"/>
          <p:cNvGrpSpPr>
            <a:grpSpLocks/>
          </p:cNvGrpSpPr>
          <p:nvPr/>
        </p:nvGrpSpPr>
        <p:grpSpPr bwMode="auto">
          <a:xfrm>
            <a:off x="6942137" y="5051425"/>
            <a:ext cx="142875" cy="166687"/>
            <a:chOff x="4878" y="2843"/>
            <a:chExt cx="90" cy="105"/>
          </a:xfrm>
        </p:grpSpPr>
        <p:sp>
          <p:nvSpPr>
            <p:cNvPr id="230" name="Line 154"/>
            <p:cNvSpPr>
              <a:spLocks noChangeShapeType="1"/>
            </p:cNvSpPr>
            <p:nvPr/>
          </p:nvSpPr>
          <p:spPr bwMode="auto">
            <a:xfrm>
              <a:off x="4923" y="2843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55"/>
            <p:cNvSpPr>
              <a:spLocks noChangeShapeType="1"/>
            </p:cNvSpPr>
            <p:nvPr/>
          </p:nvSpPr>
          <p:spPr bwMode="auto">
            <a:xfrm>
              <a:off x="4878" y="2948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" name="Group 159"/>
          <p:cNvGrpSpPr>
            <a:grpSpLocks/>
          </p:cNvGrpSpPr>
          <p:nvPr/>
        </p:nvGrpSpPr>
        <p:grpSpPr bwMode="auto">
          <a:xfrm>
            <a:off x="6951662" y="5573712"/>
            <a:ext cx="142875" cy="166688"/>
            <a:chOff x="4884" y="3172"/>
            <a:chExt cx="90" cy="105"/>
          </a:xfrm>
        </p:grpSpPr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>
              <a:off x="4929" y="317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58"/>
            <p:cNvSpPr>
              <a:spLocks noChangeShapeType="1"/>
            </p:cNvSpPr>
            <p:nvPr/>
          </p:nvSpPr>
          <p:spPr bwMode="auto">
            <a:xfrm>
              <a:off x="4884" y="327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162"/>
          <p:cNvGrpSpPr>
            <a:grpSpLocks/>
          </p:cNvGrpSpPr>
          <p:nvPr/>
        </p:nvGrpSpPr>
        <p:grpSpPr bwMode="auto">
          <a:xfrm>
            <a:off x="6948487" y="6094412"/>
            <a:ext cx="142875" cy="166688"/>
            <a:chOff x="4882" y="3500"/>
            <a:chExt cx="90" cy="105"/>
          </a:xfrm>
        </p:grpSpPr>
        <p:sp>
          <p:nvSpPr>
            <p:cNvPr id="236" name="Line 160"/>
            <p:cNvSpPr>
              <a:spLocks noChangeShapeType="1"/>
            </p:cNvSpPr>
            <p:nvPr/>
          </p:nvSpPr>
          <p:spPr bwMode="auto">
            <a:xfrm>
              <a:off x="4927" y="35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61"/>
            <p:cNvSpPr>
              <a:spLocks noChangeShapeType="1"/>
            </p:cNvSpPr>
            <p:nvPr/>
          </p:nvSpPr>
          <p:spPr bwMode="auto">
            <a:xfrm>
              <a:off x="4882" y="36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" name="Group 165"/>
          <p:cNvGrpSpPr>
            <a:grpSpLocks/>
          </p:cNvGrpSpPr>
          <p:nvPr/>
        </p:nvGrpSpPr>
        <p:grpSpPr bwMode="auto">
          <a:xfrm>
            <a:off x="6923087" y="6640512"/>
            <a:ext cx="142875" cy="166688"/>
            <a:chOff x="4866" y="3844"/>
            <a:chExt cx="90" cy="105"/>
          </a:xfrm>
        </p:grpSpPr>
        <p:sp>
          <p:nvSpPr>
            <p:cNvPr id="239" name="Line 163"/>
            <p:cNvSpPr>
              <a:spLocks noChangeShapeType="1"/>
            </p:cNvSpPr>
            <p:nvPr/>
          </p:nvSpPr>
          <p:spPr bwMode="auto">
            <a:xfrm>
              <a:off x="4911" y="3844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64"/>
            <p:cNvSpPr>
              <a:spLocks noChangeShapeType="1"/>
            </p:cNvSpPr>
            <p:nvPr/>
          </p:nvSpPr>
          <p:spPr bwMode="auto">
            <a:xfrm>
              <a:off x="4866" y="3949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1" name="Line 166"/>
          <p:cNvSpPr>
            <a:spLocks noChangeShapeType="1"/>
          </p:cNvSpPr>
          <p:nvPr/>
        </p:nvSpPr>
        <p:spPr bwMode="auto">
          <a:xfrm>
            <a:off x="7021512" y="4075112"/>
            <a:ext cx="261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619546" y="1881187"/>
            <a:ext cx="1089025" cy="312631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4724400" y="1881188"/>
            <a:ext cx="7460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/>
              <a:t>Level=1</a:t>
            </a:r>
          </a:p>
        </p:txBody>
      </p:sp>
    </p:spTree>
    <p:extLst>
      <p:ext uri="{BB962C8B-B14F-4D97-AF65-F5344CB8AC3E}">
        <p14:creationId xmlns:p14="http://schemas.microsoft.com/office/powerpoint/2010/main" val="29731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DBMS Layers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22842" y="2154238"/>
            <a:ext cx="235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Query Optimization</a:t>
            </a:r>
          </a:p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and Execution</a:t>
            </a:r>
            <a:endParaRPr lang="en-US" sz="20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45054" y="2984500"/>
            <a:ext cx="251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Relational Operators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7554" y="3494088"/>
            <a:ext cx="314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Files and Access Methods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97442" y="4076700"/>
            <a:ext cx="241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Buffer Management</a:t>
            </a:r>
            <a:endParaRPr lang="en-US" sz="2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91054" y="4602163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Disk Space Management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89454" y="2160588"/>
            <a:ext cx="3222625" cy="28717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864054" y="29241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864054" y="34575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864054" y="39147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64054" y="45243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943554" y="55276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27679" y="5580063"/>
            <a:ext cx="3175" cy="57467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997654" y="5607050"/>
            <a:ext cx="0" cy="51752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943554" y="60610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18192" y="57197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280049"/>
                </a:solidFill>
                <a:latin typeface="Arial" pitchFamily="34" charset="0"/>
              </a:rPr>
              <a:t>DB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388054" y="5057775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838276" y="1316038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Queries</a:t>
            </a:r>
            <a:endParaRPr lang="en-US" sz="2400"/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 rot="3522769">
            <a:off x="33053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 rot="7454055">
            <a:off x="50579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05963" y="3438972"/>
            <a:ext cx="1447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82163" y="3515172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Manager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82163" y="4269338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61211" y="3481702"/>
            <a:ext cx="1295400" cy="1524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Recovery Manager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37385" y="3639442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37385" y="41831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35957" y="47927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25493" y="3632674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25493" y="41763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124065" y="47859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927554" y="2971800"/>
            <a:ext cx="3148013" cy="3968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3" idx="3"/>
            <a:endCxn id="21" idx="1"/>
          </p:cNvCxnSpPr>
          <p:nvPr/>
        </p:nvCxnSpPr>
        <p:spPr>
          <a:xfrm flipV="1">
            <a:off x="6075567" y="2606756"/>
            <a:ext cx="495909" cy="56348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1476" y="2283590"/>
            <a:ext cx="192565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But, before we will</a:t>
            </a:r>
          </a:p>
          <a:p>
            <a:r>
              <a:rPr lang="en-US" i="1" dirty="0"/>
              <a:t>discuss “Sorting”</a:t>
            </a:r>
          </a:p>
        </p:txBody>
      </p:sp>
    </p:spTree>
    <p:extLst>
      <p:ext uri="{BB962C8B-B14F-4D97-AF65-F5344CB8AC3E}">
        <p14:creationId xmlns:p14="http://schemas.microsoft.com/office/powerpoint/2010/main" val="17321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85627090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9" y="21336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90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When Does A DBMS Sort Data?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Users may want answers in some order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SELECT FROM </a:t>
            </a:r>
            <a:r>
              <a:rPr lang="en-US" sz="2200" dirty="0"/>
              <a:t>student </a:t>
            </a:r>
            <a:r>
              <a:rPr lang="en-US" sz="2200" b="1" i="1" dirty="0"/>
              <a:t>ORDER BY</a:t>
            </a:r>
            <a:r>
              <a:rPr lang="en-US" sz="2200" dirty="0"/>
              <a:t> name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b="1" dirty="0"/>
              <a:t>SELECT</a:t>
            </a:r>
            <a:r>
              <a:rPr lang="en-US" sz="2200" dirty="0"/>
              <a:t>  </a:t>
            </a:r>
            <a:r>
              <a:rPr lang="en-US" sz="2200" dirty="0" err="1"/>
              <a:t>S.rating</a:t>
            </a:r>
            <a:r>
              <a:rPr lang="en-US" sz="2200" dirty="0"/>
              <a:t>, </a:t>
            </a:r>
            <a:r>
              <a:rPr lang="en-US" sz="2200" b="1" dirty="0"/>
              <a:t>MIN</a:t>
            </a:r>
            <a:r>
              <a:rPr lang="en-US" sz="2200" dirty="0"/>
              <a:t> (</a:t>
            </a:r>
            <a:r>
              <a:rPr lang="en-US" sz="2200" dirty="0" err="1"/>
              <a:t>S.age</a:t>
            </a:r>
            <a:r>
              <a:rPr lang="en-US" sz="2200" dirty="0"/>
              <a:t>) </a:t>
            </a:r>
            <a:r>
              <a:rPr lang="en-US" sz="2200" b="1" dirty="0"/>
              <a:t>FROM</a:t>
            </a:r>
            <a:r>
              <a:rPr lang="en-US" sz="2200" dirty="0"/>
              <a:t> Sailors S </a:t>
            </a:r>
            <a:r>
              <a:rPr lang="en-US" sz="2200" b="1" i="1" dirty="0"/>
              <a:t>GROUP BY</a:t>
            </a:r>
            <a:r>
              <a:rPr lang="en-US" sz="2200" dirty="0"/>
              <a:t>  </a:t>
            </a:r>
            <a:r>
              <a:rPr lang="en-US" sz="2200" dirty="0" err="1"/>
              <a:t>S.rating</a:t>
            </a:r>
            <a:endParaRPr lang="en-US" sz="2200" dirty="0"/>
          </a:p>
          <a:p>
            <a:pPr marL="457200" lvl="1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2800" i="1" dirty="0"/>
              <a:t>Bulk loading </a:t>
            </a:r>
            <a:r>
              <a:rPr lang="en-US" sz="2800" dirty="0"/>
              <a:t>a B+ tree index involves sorting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Sorting is useful in eliminating duplicates records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The</a:t>
            </a:r>
            <a:r>
              <a:rPr lang="en-US" sz="2800" i="1" dirty="0"/>
              <a:t> Sort-Merge</a:t>
            </a:r>
            <a:r>
              <a:rPr lang="en-US" sz="2800" dirty="0"/>
              <a:t> Join algorithm involves sorting 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i="1" dirty="0"/>
              <a:t>next session!</a:t>
            </a:r>
            <a:r>
              <a:rPr lang="en-US" sz="2800" dirty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689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03097088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9" y="29718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86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In-Memory vs. External Sorting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Assume we want to sort 60GB of data on a machine with only 8GB of RAM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In-Memory Sort (e.g., Quicksort) ?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Yes, but data do not fit in memory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What about relying on virtual memory</a:t>
            </a:r>
            <a:r>
              <a:rPr lang="en-US" sz="3200" dirty="0"/>
              <a:t>?</a:t>
            </a:r>
          </a:p>
          <a:p>
            <a:pPr lvl="1">
              <a:buFont typeface="Wingdings" pitchFamily="2" charset="2"/>
              <a:buChar char="§"/>
            </a:pPr>
            <a:endParaRPr lang="en-US" sz="3200" dirty="0"/>
          </a:p>
          <a:p>
            <a:pPr lvl="1">
              <a:buFont typeface="Wingdings" pitchFamily="2" charset="2"/>
              <a:buChar char="§"/>
            </a:pPr>
            <a:r>
              <a:rPr lang="en-US" sz="3200" dirty="0"/>
              <a:t>In this case, </a:t>
            </a:r>
            <a:r>
              <a:rPr lang="en-US" sz="3200" dirty="0">
                <a:solidFill>
                  <a:srgbClr val="0070C0"/>
                </a:solidFill>
              </a:rPr>
              <a:t>external sorting </a:t>
            </a:r>
            <a:r>
              <a:rPr lang="en-US" sz="3200" dirty="0"/>
              <a:t>is needed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/>
              <a:t>In-memory sorting is </a:t>
            </a:r>
            <a:r>
              <a:rPr lang="en-US" sz="2600" i="1" dirty="0"/>
              <a:t>orthogonal</a:t>
            </a:r>
            <a:r>
              <a:rPr lang="en-US" sz="2600" dirty="0"/>
              <a:t> to external sorting!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36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17445877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9" y="37338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46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Simple Two-Way Merge Sort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0070C0"/>
                </a:solidFill>
              </a:rPr>
              <a:t>IDEA</a:t>
            </a:r>
            <a:r>
              <a:rPr lang="en-US" sz="2800" dirty="0"/>
              <a:t>: Sort sub-files that can fit in memory and merge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Let us refer to each sorted sub-file as a</a:t>
            </a:r>
            <a:r>
              <a:rPr lang="en-US" sz="2800" b="1" i="1" dirty="0"/>
              <a:t> </a:t>
            </a:r>
            <a:r>
              <a:rPr lang="en-US" sz="2800" i="1" u="sng" dirty="0">
                <a:solidFill>
                  <a:srgbClr val="0070C0"/>
                </a:solidFill>
              </a:rPr>
              <a:t>run</a:t>
            </a:r>
          </a:p>
          <a:p>
            <a:pPr>
              <a:buFont typeface="Wingdings" pitchFamily="2" charset="2"/>
              <a:buChar char="§"/>
            </a:pPr>
            <a:endParaRPr lang="en-US" sz="2600" b="1" i="1" dirty="0"/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Algorithm: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Pass 1:</a:t>
            </a:r>
            <a:r>
              <a:rPr lang="en-US" dirty="0"/>
              <a:t> Read a page into memory, sort it, write it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en-US" dirty="0"/>
              <a:t>1-page runs</a:t>
            </a:r>
            <a:r>
              <a:rPr lang="en-US" i="1" dirty="0"/>
              <a:t> </a:t>
            </a:r>
            <a:r>
              <a:rPr lang="en-US" dirty="0"/>
              <a:t>are produced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Passes 2, 3, etc.,: </a:t>
            </a:r>
            <a:r>
              <a:rPr lang="en-US" dirty="0"/>
              <a:t>Merge </a:t>
            </a:r>
            <a:r>
              <a:rPr lang="en-US" i="1" dirty="0"/>
              <a:t>pairs</a:t>
            </a:r>
            <a:r>
              <a:rPr lang="en-US" dirty="0"/>
              <a:t> (hence, 2-way) of runs to produce longer runs until only one run is left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07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94FB744-8438-DD3D-1239-7F5D34633A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052EB94-CD08-E336-4D62-E0A698187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D7DEECA-8497-9D7B-30D4-E39E7DC0B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Last time discussed Tree Indexes</a:t>
            </a:r>
          </a:p>
          <a:p>
            <a:pPr lvl="1"/>
            <a:r>
              <a:rPr lang="en-US" altLang="en-US"/>
              <a:t>ISAM – static, efficient if data never changes</a:t>
            </a:r>
          </a:p>
          <a:p>
            <a:pPr lvl="1"/>
            <a:r>
              <a:rPr lang="en-US" altLang="en-US"/>
              <a:t>B-Trees – dynamic, good for changing data</a:t>
            </a:r>
          </a:p>
          <a:p>
            <a:pPr lvl="1"/>
            <a:r>
              <a:rPr lang="en-US" altLang="en-US"/>
              <a:t>Both good for range queries, o.k. for equality</a:t>
            </a:r>
          </a:p>
          <a:p>
            <a:endParaRPr lang="en-US" altLang="en-US"/>
          </a:p>
          <a:p>
            <a:r>
              <a:rPr lang="en-US" altLang="en-US"/>
              <a:t>Today: Hash Indexes</a:t>
            </a:r>
          </a:p>
          <a:p>
            <a:pPr lvl="1"/>
            <a:r>
              <a:rPr lang="en-US" altLang="en-US"/>
              <a:t>Useless for range queries</a:t>
            </a:r>
          </a:p>
          <a:p>
            <a:pPr lvl="1"/>
            <a:r>
              <a:rPr lang="en-US" altLang="en-US"/>
              <a:t>Best for equality queries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A Simple Two-Way Merge Sort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>
                <a:solidFill>
                  <a:srgbClr val="C00000"/>
                </a:solidFill>
              </a:rPr>
              <a:t>Algorithm: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Pass 1</a:t>
            </a:r>
            <a:r>
              <a:rPr lang="en-US" sz="2600" dirty="0"/>
              <a:t>: Read a page into memory, sort it, write it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en-US" dirty="0"/>
              <a:t>How many buffer pages are needed? 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Passes 2, 3, etc.,</a:t>
            </a:r>
            <a:r>
              <a:rPr lang="en-US" sz="2600" dirty="0"/>
              <a:t>: Merge </a:t>
            </a:r>
            <a:r>
              <a:rPr lang="en-US" sz="2600" i="1" dirty="0"/>
              <a:t>pairs</a:t>
            </a:r>
            <a:r>
              <a:rPr lang="en-US" sz="2600" dirty="0"/>
              <a:t> (hence, 2-way) of runs to produce longer runs until only one run is left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en-US" dirty="0"/>
              <a:t>How many buffer pages are needed? </a:t>
            </a:r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6854825" y="4735513"/>
            <a:ext cx="1316037" cy="220662"/>
          </a:xfrm>
          <a:custGeom>
            <a:avLst/>
            <a:gdLst>
              <a:gd name="T0" fmla="*/ 828 w 829"/>
              <a:gd name="T1" fmla="*/ 70 h 139"/>
              <a:gd name="T2" fmla="*/ 796 w 829"/>
              <a:gd name="T3" fmla="*/ 42 h 139"/>
              <a:gd name="T4" fmla="*/ 707 w 829"/>
              <a:gd name="T5" fmla="*/ 21 h 139"/>
              <a:gd name="T6" fmla="*/ 414 w 829"/>
              <a:gd name="T7" fmla="*/ 0 h 139"/>
              <a:gd name="T8" fmla="*/ 122 w 829"/>
              <a:gd name="T9" fmla="*/ 21 h 139"/>
              <a:gd name="T10" fmla="*/ 33 w 829"/>
              <a:gd name="T11" fmla="*/ 42 h 139"/>
              <a:gd name="T12" fmla="*/ 0 w 829"/>
              <a:gd name="T13" fmla="*/ 70 h 139"/>
              <a:gd name="T14" fmla="*/ 33 w 829"/>
              <a:gd name="T15" fmla="*/ 97 h 139"/>
              <a:gd name="T16" fmla="*/ 122 w 829"/>
              <a:gd name="T17" fmla="*/ 118 h 139"/>
              <a:gd name="T18" fmla="*/ 414 w 829"/>
              <a:gd name="T19" fmla="*/ 138 h 139"/>
              <a:gd name="T20" fmla="*/ 707 w 829"/>
              <a:gd name="T21" fmla="*/ 118 h 139"/>
              <a:gd name="T22" fmla="*/ 796 w 829"/>
              <a:gd name="T23" fmla="*/ 97 h 139"/>
              <a:gd name="T24" fmla="*/ 828 w 829"/>
              <a:gd name="T25" fmla="*/ 7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9" h="139">
                <a:moveTo>
                  <a:pt x="828" y="70"/>
                </a:moveTo>
                <a:lnTo>
                  <a:pt x="796" y="42"/>
                </a:lnTo>
                <a:lnTo>
                  <a:pt x="707" y="21"/>
                </a:lnTo>
                <a:lnTo>
                  <a:pt x="414" y="0"/>
                </a:lnTo>
                <a:lnTo>
                  <a:pt x="122" y="21"/>
                </a:lnTo>
                <a:lnTo>
                  <a:pt x="33" y="42"/>
                </a:lnTo>
                <a:lnTo>
                  <a:pt x="0" y="70"/>
                </a:lnTo>
                <a:lnTo>
                  <a:pt x="33" y="97"/>
                </a:lnTo>
                <a:lnTo>
                  <a:pt x="122" y="118"/>
                </a:lnTo>
                <a:lnTo>
                  <a:pt x="414" y="138"/>
                </a:lnTo>
                <a:lnTo>
                  <a:pt x="707" y="118"/>
                </a:lnTo>
                <a:lnTo>
                  <a:pt x="796" y="97"/>
                </a:lnTo>
                <a:lnTo>
                  <a:pt x="828" y="70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1509712" y="5132388"/>
            <a:ext cx="1039813" cy="150812"/>
          </a:xfrm>
          <a:custGeom>
            <a:avLst/>
            <a:gdLst>
              <a:gd name="T0" fmla="*/ 0 w 655"/>
              <a:gd name="T1" fmla="*/ 94 h 95"/>
              <a:gd name="T2" fmla="*/ 0 w 655"/>
              <a:gd name="T3" fmla="*/ 0 h 95"/>
              <a:gd name="T4" fmla="*/ 654 w 655"/>
              <a:gd name="T5" fmla="*/ 0 h 95"/>
              <a:gd name="T6" fmla="*/ 654 w 655"/>
              <a:gd name="T7" fmla="*/ 94 h 95"/>
              <a:gd name="T8" fmla="*/ 0 w 655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1509712" y="5880100"/>
            <a:ext cx="1068388" cy="138113"/>
          </a:xfrm>
          <a:custGeom>
            <a:avLst/>
            <a:gdLst>
              <a:gd name="T0" fmla="*/ 0 w 673"/>
              <a:gd name="T1" fmla="*/ 86 h 87"/>
              <a:gd name="T2" fmla="*/ 0 w 673"/>
              <a:gd name="T3" fmla="*/ 0 h 87"/>
              <a:gd name="T4" fmla="*/ 672 w 673"/>
              <a:gd name="T5" fmla="*/ 0 h 87"/>
              <a:gd name="T6" fmla="*/ 672 w 673"/>
              <a:gd name="T7" fmla="*/ 86 h 87"/>
              <a:gd name="T8" fmla="*/ 0 w 673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1371600" y="4764088"/>
            <a:ext cx="1314450" cy="219075"/>
          </a:xfrm>
          <a:custGeom>
            <a:avLst/>
            <a:gdLst>
              <a:gd name="T0" fmla="*/ 827 w 828"/>
              <a:gd name="T1" fmla="*/ 69 h 138"/>
              <a:gd name="T2" fmla="*/ 795 w 828"/>
              <a:gd name="T3" fmla="*/ 42 h 138"/>
              <a:gd name="T4" fmla="*/ 706 w 828"/>
              <a:gd name="T5" fmla="*/ 20 h 138"/>
              <a:gd name="T6" fmla="*/ 414 w 828"/>
              <a:gd name="T7" fmla="*/ 0 h 138"/>
              <a:gd name="T8" fmla="*/ 121 w 828"/>
              <a:gd name="T9" fmla="*/ 20 h 138"/>
              <a:gd name="T10" fmla="*/ 32 w 828"/>
              <a:gd name="T11" fmla="*/ 42 h 138"/>
              <a:gd name="T12" fmla="*/ 0 w 828"/>
              <a:gd name="T13" fmla="*/ 69 h 138"/>
              <a:gd name="T14" fmla="*/ 32 w 828"/>
              <a:gd name="T15" fmla="*/ 95 h 138"/>
              <a:gd name="T16" fmla="*/ 121 w 828"/>
              <a:gd name="T17" fmla="*/ 117 h 138"/>
              <a:gd name="T18" fmla="*/ 414 w 828"/>
              <a:gd name="T19" fmla="*/ 137 h 138"/>
              <a:gd name="T20" fmla="*/ 706 w 828"/>
              <a:gd name="T21" fmla="*/ 117 h 138"/>
              <a:gd name="T22" fmla="*/ 795 w 828"/>
              <a:gd name="T23" fmla="*/ 95 h 138"/>
              <a:gd name="T24" fmla="*/ 827 w 828"/>
              <a:gd name="T25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8" h="138">
                <a:moveTo>
                  <a:pt x="827" y="69"/>
                </a:moveTo>
                <a:lnTo>
                  <a:pt x="795" y="42"/>
                </a:lnTo>
                <a:lnTo>
                  <a:pt x="706" y="20"/>
                </a:lnTo>
                <a:lnTo>
                  <a:pt x="414" y="0"/>
                </a:lnTo>
                <a:lnTo>
                  <a:pt x="121" y="20"/>
                </a:lnTo>
                <a:lnTo>
                  <a:pt x="32" y="42"/>
                </a:lnTo>
                <a:lnTo>
                  <a:pt x="0" y="69"/>
                </a:lnTo>
                <a:lnTo>
                  <a:pt x="32" y="95"/>
                </a:lnTo>
                <a:lnTo>
                  <a:pt x="121" y="117"/>
                </a:lnTo>
                <a:lnTo>
                  <a:pt x="414" y="137"/>
                </a:lnTo>
                <a:lnTo>
                  <a:pt x="706" y="117"/>
                </a:lnTo>
                <a:lnTo>
                  <a:pt x="795" y="95"/>
                </a:lnTo>
                <a:lnTo>
                  <a:pt x="827" y="6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398837" y="6202363"/>
            <a:ext cx="27305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800" b="1">
                <a:latin typeface="Bookman Old Style" pitchFamily="18" charset="0"/>
              </a:rPr>
              <a:t>Main memory buffers</a:t>
            </a: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6964362" y="5430838"/>
            <a:ext cx="1055688" cy="138112"/>
          </a:xfrm>
          <a:custGeom>
            <a:avLst/>
            <a:gdLst>
              <a:gd name="T0" fmla="*/ 0 w 665"/>
              <a:gd name="T1" fmla="*/ 86 h 87"/>
              <a:gd name="T2" fmla="*/ 0 w 665"/>
              <a:gd name="T3" fmla="*/ 0 h 87"/>
              <a:gd name="T4" fmla="*/ 664 w 665"/>
              <a:gd name="T5" fmla="*/ 0 h 87"/>
              <a:gd name="T6" fmla="*/ 664 w 665"/>
              <a:gd name="T7" fmla="*/ 86 h 87"/>
              <a:gd name="T8" fmla="*/ 0 w 665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6978650" y="5662613"/>
            <a:ext cx="1055687" cy="125412"/>
          </a:xfrm>
          <a:custGeom>
            <a:avLst/>
            <a:gdLst>
              <a:gd name="T0" fmla="*/ 0 w 665"/>
              <a:gd name="T1" fmla="*/ 78 h 79"/>
              <a:gd name="T2" fmla="*/ 0 w 665"/>
              <a:gd name="T3" fmla="*/ 0 h 79"/>
              <a:gd name="T4" fmla="*/ 664 w 665"/>
              <a:gd name="T5" fmla="*/ 0 h 79"/>
              <a:gd name="T6" fmla="*/ 664 w 665"/>
              <a:gd name="T7" fmla="*/ 78 h 79"/>
              <a:gd name="T8" fmla="*/ 0 w 665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519487" y="4878388"/>
            <a:ext cx="1127125" cy="444500"/>
          </a:xfrm>
          <a:custGeom>
            <a:avLst/>
            <a:gdLst>
              <a:gd name="T0" fmla="*/ 0 w 710"/>
              <a:gd name="T1" fmla="*/ 279 h 280"/>
              <a:gd name="T2" fmla="*/ 0 w 710"/>
              <a:gd name="T3" fmla="*/ 0 h 280"/>
              <a:gd name="T4" fmla="*/ 709 w 710"/>
              <a:gd name="T5" fmla="*/ 0 h 280"/>
              <a:gd name="T6" fmla="*/ 709 w 710"/>
              <a:gd name="T7" fmla="*/ 279 h 280"/>
              <a:gd name="T8" fmla="*/ 0 w 71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5272087" y="5354638"/>
            <a:ext cx="1001713" cy="360362"/>
          </a:xfrm>
          <a:custGeom>
            <a:avLst/>
            <a:gdLst>
              <a:gd name="T0" fmla="*/ 0 w 631"/>
              <a:gd name="T1" fmla="*/ 226 h 227"/>
              <a:gd name="T2" fmla="*/ 0 w 631"/>
              <a:gd name="T3" fmla="*/ 0 h 227"/>
              <a:gd name="T4" fmla="*/ 630 w 631"/>
              <a:gd name="T5" fmla="*/ 0 h 227"/>
              <a:gd name="T6" fmla="*/ 630 w 631"/>
              <a:gd name="T7" fmla="*/ 226 h 227"/>
              <a:gd name="T8" fmla="*/ 0 w 631"/>
              <a:gd name="T9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3492500" y="5721350"/>
            <a:ext cx="1127125" cy="446088"/>
          </a:xfrm>
          <a:custGeom>
            <a:avLst/>
            <a:gdLst>
              <a:gd name="T0" fmla="*/ 0 w 710"/>
              <a:gd name="T1" fmla="*/ 280 h 281"/>
              <a:gd name="T2" fmla="*/ 0 w 710"/>
              <a:gd name="T3" fmla="*/ 0 h 281"/>
              <a:gd name="T4" fmla="*/ 709 w 710"/>
              <a:gd name="T5" fmla="*/ 0 h 281"/>
              <a:gd name="T6" fmla="*/ 709 w 710"/>
              <a:gd name="T7" fmla="*/ 280 h 281"/>
              <a:gd name="T8" fmla="*/ 0 w 710"/>
              <a:gd name="T9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6"/>
          <p:cNvSpPr>
            <a:spLocks/>
          </p:cNvSpPr>
          <p:nvPr/>
        </p:nvSpPr>
        <p:spPr bwMode="auto">
          <a:xfrm>
            <a:off x="3014662" y="4560888"/>
            <a:ext cx="3433763" cy="2055812"/>
          </a:xfrm>
          <a:custGeom>
            <a:avLst/>
            <a:gdLst>
              <a:gd name="T0" fmla="*/ 0 w 2163"/>
              <a:gd name="T1" fmla="*/ 1294 h 1295"/>
              <a:gd name="T2" fmla="*/ 0 w 2163"/>
              <a:gd name="T3" fmla="*/ 0 h 1295"/>
              <a:gd name="T4" fmla="*/ 2162 w 2163"/>
              <a:gd name="T5" fmla="*/ 0 h 1295"/>
              <a:gd name="T6" fmla="*/ 2162 w 2163"/>
              <a:gd name="T7" fmla="*/ 1294 h 1295"/>
              <a:gd name="T8" fmla="*/ 0 w 2163"/>
              <a:gd name="T9" fmla="*/ 1294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498850" y="4916488"/>
            <a:ext cx="10429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latin typeface="Bookman Old Style" pitchFamily="18" charset="0"/>
              </a:rPr>
              <a:t>INPUT 1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498850" y="5761038"/>
            <a:ext cx="10429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latin typeface="Bookman Old Style" pitchFamily="18" charset="0"/>
              </a:rPr>
              <a:t>INPUT 2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221287" y="5365750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latin typeface="Bookman Old Style" pitchFamily="18" charset="0"/>
              </a:rPr>
              <a:t>OUTPUT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231062" y="6315075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Bookman Old Style" pitchFamily="18" charset="0"/>
              </a:rPr>
              <a:t>Disk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1679575" y="6342063"/>
            <a:ext cx="7112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Bookman Old Style" pitchFamily="18" charset="0"/>
              </a:rPr>
              <a:t>Disk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385887" y="48641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2681287" y="48641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26"/>
          <p:cNvGrpSpPr>
            <a:grpSpLocks/>
          </p:cNvGrpSpPr>
          <p:nvPr/>
        </p:nvGrpSpPr>
        <p:grpSpPr bwMode="auto">
          <a:xfrm>
            <a:off x="1389062" y="6083300"/>
            <a:ext cx="1292225" cy="152400"/>
            <a:chOff x="962" y="3456"/>
            <a:chExt cx="814" cy="96"/>
          </a:xfrm>
        </p:grpSpPr>
        <p:sp>
          <p:nvSpPr>
            <p:cNvPr id="23" name="Arc 24"/>
            <p:cNvSpPr>
              <a:spLocks/>
            </p:cNvSpPr>
            <p:nvPr/>
          </p:nvSpPr>
          <p:spPr bwMode="auto">
            <a:xfrm>
              <a:off x="962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rc 25"/>
            <p:cNvSpPr>
              <a:spLocks/>
            </p:cNvSpPr>
            <p:nvPr/>
          </p:nvSpPr>
          <p:spPr bwMode="auto">
            <a:xfrm>
              <a:off x="1344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6875462" y="6083300"/>
            <a:ext cx="1292225" cy="152400"/>
            <a:chOff x="4418" y="3456"/>
            <a:chExt cx="814" cy="96"/>
          </a:xfrm>
        </p:grpSpPr>
        <p:sp>
          <p:nvSpPr>
            <p:cNvPr id="26" name="Arc 27"/>
            <p:cNvSpPr>
              <a:spLocks/>
            </p:cNvSpPr>
            <p:nvPr/>
          </p:nvSpPr>
          <p:spPr bwMode="auto">
            <a:xfrm>
              <a:off x="4418" y="3456"/>
              <a:ext cx="432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rc 28"/>
            <p:cNvSpPr>
              <a:spLocks/>
            </p:cNvSpPr>
            <p:nvPr/>
          </p:nvSpPr>
          <p:spPr bwMode="auto">
            <a:xfrm>
              <a:off x="4800" y="3456"/>
              <a:ext cx="432" cy="9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6872287" y="48641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8167687" y="4864100"/>
            <a:ext cx="0" cy="1219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528887" y="516890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528887" y="593090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662487" y="5092700"/>
            <a:ext cx="609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V="1">
            <a:off x="4662487" y="5626100"/>
            <a:ext cx="60960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6262687" y="5549900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78502" y="257370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400" dirty="0">
                <a:solidFill>
                  <a:srgbClr val="FF0000"/>
                </a:solidFill>
              </a:rPr>
              <a:t>ONE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48400" y="388173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400" dirty="0">
                <a:solidFill>
                  <a:srgbClr val="FF0000"/>
                </a:solidFill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86613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2-Way Merge Sort: An Example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69037" y="1603375"/>
            <a:ext cx="9762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2906FA"/>
                </a:solidFill>
                <a:latin typeface="Arial" pitchFamily="34" charset="0"/>
              </a:rPr>
              <a:t>Input File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6256337" y="2108200"/>
            <a:ext cx="126637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</a:rPr>
              <a:t>1-Page Runs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6269037" y="2714625"/>
            <a:ext cx="126637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</a:rPr>
              <a:t>2-Page Runs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6269037" y="3741738"/>
            <a:ext cx="126637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</a:rPr>
              <a:t>4-Page Runs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6354762" y="5538788"/>
            <a:ext cx="126637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</a:rPr>
              <a:t>8-Page Runs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336807" y="1862138"/>
            <a:ext cx="6771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PASS 0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1344931" y="2317750"/>
            <a:ext cx="6771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PASS 1</a:t>
            </a:r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1346607" y="3068312"/>
            <a:ext cx="6771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PASS 2</a:t>
            </a: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1391012" y="4355996"/>
            <a:ext cx="6771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PASS 3</a:t>
            </a:r>
          </a:p>
        </p:txBody>
      </p:sp>
      <p:sp>
        <p:nvSpPr>
          <p:cNvPr id="45" name="Freeform 17"/>
          <p:cNvSpPr>
            <a:spLocks/>
          </p:cNvSpPr>
          <p:nvPr/>
        </p:nvSpPr>
        <p:spPr bwMode="auto">
          <a:xfrm>
            <a:off x="2478087" y="2119313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8"/>
          <p:cNvSpPr>
            <a:spLocks/>
          </p:cNvSpPr>
          <p:nvPr/>
        </p:nvSpPr>
        <p:spPr bwMode="auto">
          <a:xfrm>
            <a:off x="2952750" y="211931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9"/>
          <p:cNvSpPr>
            <a:spLocks/>
          </p:cNvSpPr>
          <p:nvPr/>
        </p:nvSpPr>
        <p:spPr bwMode="auto">
          <a:xfrm>
            <a:off x="3429000" y="211931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>
            <a:off x="3905250" y="211931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21"/>
          <p:cNvSpPr>
            <a:spLocks/>
          </p:cNvSpPr>
          <p:nvPr/>
        </p:nvSpPr>
        <p:spPr bwMode="auto">
          <a:xfrm>
            <a:off x="4381500" y="211931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22"/>
          <p:cNvSpPr>
            <a:spLocks/>
          </p:cNvSpPr>
          <p:nvPr/>
        </p:nvSpPr>
        <p:spPr bwMode="auto">
          <a:xfrm>
            <a:off x="4857750" y="2119313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23"/>
          <p:cNvSpPr>
            <a:spLocks/>
          </p:cNvSpPr>
          <p:nvPr/>
        </p:nvSpPr>
        <p:spPr bwMode="auto">
          <a:xfrm>
            <a:off x="5334000" y="2119313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24"/>
          <p:cNvSpPr>
            <a:spLocks/>
          </p:cNvSpPr>
          <p:nvPr/>
        </p:nvSpPr>
        <p:spPr bwMode="auto">
          <a:xfrm>
            <a:off x="5808662" y="2119313"/>
            <a:ext cx="319088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5"/>
          <p:cNvSpPr>
            <a:spLocks/>
          </p:cNvSpPr>
          <p:nvPr/>
        </p:nvSpPr>
        <p:spPr bwMode="auto">
          <a:xfrm>
            <a:off x="2714625" y="263366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6"/>
          <p:cNvSpPr>
            <a:spLocks/>
          </p:cNvSpPr>
          <p:nvPr/>
        </p:nvSpPr>
        <p:spPr bwMode="auto">
          <a:xfrm>
            <a:off x="2714625" y="2889250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27"/>
          <p:cNvSpPr>
            <a:spLocks/>
          </p:cNvSpPr>
          <p:nvPr/>
        </p:nvSpPr>
        <p:spPr bwMode="auto">
          <a:xfrm>
            <a:off x="3667125" y="263366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28"/>
          <p:cNvSpPr>
            <a:spLocks/>
          </p:cNvSpPr>
          <p:nvPr/>
        </p:nvSpPr>
        <p:spPr bwMode="auto">
          <a:xfrm>
            <a:off x="3667125" y="2889250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29"/>
          <p:cNvSpPr>
            <a:spLocks/>
          </p:cNvSpPr>
          <p:nvPr/>
        </p:nvSpPr>
        <p:spPr bwMode="auto">
          <a:xfrm>
            <a:off x="4619625" y="263366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30"/>
          <p:cNvSpPr>
            <a:spLocks/>
          </p:cNvSpPr>
          <p:nvPr/>
        </p:nvSpPr>
        <p:spPr bwMode="auto">
          <a:xfrm>
            <a:off x="4619625" y="2889250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31"/>
          <p:cNvSpPr>
            <a:spLocks/>
          </p:cNvSpPr>
          <p:nvPr/>
        </p:nvSpPr>
        <p:spPr bwMode="auto">
          <a:xfrm>
            <a:off x="5572125" y="2633663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32"/>
          <p:cNvSpPr>
            <a:spLocks/>
          </p:cNvSpPr>
          <p:nvPr/>
        </p:nvSpPr>
        <p:spPr bwMode="auto">
          <a:xfrm>
            <a:off x="5572125" y="2889250"/>
            <a:ext cx="317500" cy="258763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33"/>
          <p:cNvSpPr>
            <a:spLocks/>
          </p:cNvSpPr>
          <p:nvPr/>
        </p:nvSpPr>
        <p:spPr bwMode="auto">
          <a:xfrm>
            <a:off x="3190875" y="3659188"/>
            <a:ext cx="320675" cy="258762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34"/>
          <p:cNvSpPr>
            <a:spLocks/>
          </p:cNvSpPr>
          <p:nvPr/>
        </p:nvSpPr>
        <p:spPr bwMode="auto">
          <a:xfrm>
            <a:off x="3190875" y="3916363"/>
            <a:ext cx="320675" cy="257175"/>
          </a:xfrm>
          <a:custGeom>
            <a:avLst/>
            <a:gdLst>
              <a:gd name="T0" fmla="*/ 0 w 202"/>
              <a:gd name="T1" fmla="*/ 161 h 162"/>
              <a:gd name="T2" fmla="*/ 0 w 202"/>
              <a:gd name="T3" fmla="*/ 0 h 162"/>
              <a:gd name="T4" fmla="*/ 201 w 202"/>
              <a:gd name="T5" fmla="*/ 0 h 162"/>
              <a:gd name="T6" fmla="*/ 201 w 202"/>
              <a:gd name="T7" fmla="*/ 161 h 162"/>
              <a:gd name="T8" fmla="*/ 0 w 20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35"/>
          <p:cNvSpPr>
            <a:spLocks/>
          </p:cNvSpPr>
          <p:nvPr/>
        </p:nvSpPr>
        <p:spPr bwMode="auto">
          <a:xfrm>
            <a:off x="3190875" y="4171950"/>
            <a:ext cx="320675" cy="258763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36"/>
          <p:cNvSpPr>
            <a:spLocks/>
          </p:cNvSpPr>
          <p:nvPr/>
        </p:nvSpPr>
        <p:spPr bwMode="auto">
          <a:xfrm>
            <a:off x="5094287" y="3402013"/>
            <a:ext cx="320675" cy="258762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37"/>
          <p:cNvSpPr>
            <a:spLocks/>
          </p:cNvSpPr>
          <p:nvPr/>
        </p:nvSpPr>
        <p:spPr bwMode="auto">
          <a:xfrm>
            <a:off x="5094287" y="3659188"/>
            <a:ext cx="320675" cy="258762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38"/>
          <p:cNvSpPr>
            <a:spLocks/>
          </p:cNvSpPr>
          <p:nvPr/>
        </p:nvSpPr>
        <p:spPr bwMode="auto">
          <a:xfrm>
            <a:off x="5094287" y="3916363"/>
            <a:ext cx="320675" cy="257175"/>
          </a:xfrm>
          <a:custGeom>
            <a:avLst/>
            <a:gdLst>
              <a:gd name="T0" fmla="*/ 0 w 202"/>
              <a:gd name="T1" fmla="*/ 161 h 162"/>
              <a:gd name="T2" fmla="*/ 0 w 202"/>
              <a:gd name="T3" fmla="*/ 0 h 162"/>
              <a:gd name="T4" fmla="*/ 201 w 202"/>
              <a:gd name="T5" fmla="*/ 0 h 162"/>
              <a:gd name="T6" fmla="*/ 201 w 202"/>
              <a:gd name="T7" fmla="*/ 161 h 162"/>
              <a:gd name="T8" fmla="*/ 0 w 20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39"/>
          <p:cNvSpPr>
            <a:spLocks/>
          </p:cNvSpPr>
          <p:nvPr/>
        </p:nvSpPr>
        <p:spPr bwMode="auto">
          <a:xfrm>
            <a:off x="5094287" y="4171950"/>
            <a:ext cx="320675" cy="258763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40"/>
          <p:cNvSpPr>
            <a:spLocks/>
          </p:cNvSpPr>
          <p:nvPr/>
        </p:nvSpPr>
        <p:spPr bwMode="auto">
          <a:xfrm>
            <a:off x="4143375" y="4686300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41"/>
          <p:cNvSpPr>
            <a:spLocks/>
          </p:cNvSpPr>
          <p:nvPr/>
        </p:nvSpPr>
        <p:spPr bwMode="auto">
          <a:xfrm>
            <a:off x="4143375" y="4941888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42"/>
          <p:cNvSpPr>
            <a:spLocks/>
          </p:cNvSpPr>
          <p:nvPr/>
        </p:nvSpPr>
        <p:spPr bwMode="auto">
          <a:xfrm>
            <a:off x="4143375" y="51990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43"/>
          <p:cNvSpPr>
            <a:spLocks/>
          </p:cNvSpPr>
          <p:nvPr/>
        </p:nvSpPr>
        <p:spPr bwMode="auto">
          <a:xfrm>
            <a:off x="4143375" y="5456238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44"/>
          <p:cNvSpPr>
            <a:spLocks/>
          </p:cNvSpPr>
          <p:nvPr/>
        </p:nvSpPr>
        <p:spPr bwMode="auto">
          <a:xfrm>
            <a:off x="4143375" y="5711825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45"/>
          <p:cNvSpPr>
            <a:spLocks/>
          </p:cNvSpPr>
          <p:nvPr/>
        </p:nvSpPr>
        <p:spPr bwMode="auto">
          <a:xfrm>
            <a:off x="4143375" y="5969000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46"/>
          <p:cNvSpPr>
            <a:spLocks/>
          </p:cNvSpPr>
          <p:nvPr/>
        </p:nvSpPr>
        <p:spPr bwMode="auto">
          <a:xfrm>
            <a:off x="4143375" y="6226175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47"/>
          <p:cNvSpPr>
            <a:spLocks/>
          </p:cNvSpPr>
          <p:nvPr/>
        </p:nvSpPr>
        <p:spPr bwMode="auto">
          <a:xfrm>
            <a:off x="4143375" y="64817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48"/>
          <p:cNvSpPr>
            <a:spLocks noChangeArrowheads="1"/>
          </p:cNvSpPr>
          <p:nvPr/>
        </p:nvSpPr>
        <p:spPr bwMode="auto">
          <a:xfrm>
            <a:off x="4157662" y="648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7" name="Freeform 49"/>
          <p:cNvSpPr>
            <a:spLocks/>
          </p:cNvSpPr>
          <p:nvPr/>
        </p:nvSpPr>
        <p:spPr bwMode="auto">
          <a:xfrm>
            <a:off x="2952750" y="16049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50"/>
          <p:cNvSpPr>
            <a:spLocks/>
          </p:cNvSpPr>
          <p:nvPr/>
        </p:nvSpPr>
        <p:spPr bwMode="auto">
          <a:xfrm>
            <a:off x="3429000" y="16049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51"/>
          <p:cNvSpPr>
            <a:spLocks/>
          </p:cNvSpPr>
          <p:nvPr/>
        </p:nvSpPr>
        <p:spPr bwMode="auto">
          <a:xfrm>
            <a:off x="3905250" y="16049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52"/>
          <p:cNvSpPr>
            <a:spLocks/>
          </p:cNvSpPr>
          <p:nvPr/>
        </p:nvSpPr>
        <p:spPr bwMode="auto">
          <a:xfrm>
            <a:off x="4381500" y="16049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53"/>
          <p:cNvSpPr>
            <a:spLocks/>
          </p:cNvSpPr>
          <p:nvPr/>
        </p:nvSpPr>
        <p:spPr bwMode="auto">
          <a:xfrm>
            <a:off x="4857750" y="1604963"/>
            <a:ext cx="317500" cy="258762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54"/>
          <p:cNvSpPr>
            <a:spLocks/>
          </p:cNvSpPr>
          <p:nvPr/>
        </p:nvSpPr>
        <p:spPr bwMode="auto">
          <a:xfrm>
            <a:off x="5334000" y="1604963"/>
            <a:ext cx="317500" cy="258762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55"/>
          <p:cNvSpPr>
            <a:spLocks/>
          </p:cNvSpPr>
          <p:nvPr/>
        </p:nvSpPr>
        <p:spPr bwMode="auto">
          <a:xfrm>
            <a:off x="5808662" y="1604963"/>
            <a:ext cx="319088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56"/>
          <p:cNvSpPr>
            <a:spLocks/>
          </p:cNvSpPr>
          <p:nvPr/>
        </p:nvSpPr>
        <p:spPr bwMode="auto">
          <a:xfrm>
            <a:off x="2478087" y="1604963"/>
            <a:ext cx="317500" cy="258762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57"/>
          <p:cNvSpPr>
            <a:spLocks noChangeArrowheads="1"/>
          </p:cNvSpPr>
          <p:nvPr/>
        </p:nvSpPr>
        <p:spPr bwMode="auto">
          <a:xfrm>
            <a:off x="2439987" y="16144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3,4</a:t>
            </a:r>
          </a:p>
        </p:txBody>
      </p:sp>
      <p:sp>
        <p:nvSpPr>
          <p:cNvPr id="86" name="Rectangle 58"/>
          <p:cNvSpPr>
            <a:spLocks noChangeArrowheads="1"/>
          </p:cNvSpPr>
          <p:nvPr/>
        </p:nvSpPr>
        <p:spPr bwMode="auto">
          <a:xfrm>
            <a:off x="2906712" y="160337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6,2</a:t>
            </a:r>
          </a:p>
        </p:txBody>
      </p:sp>
      <p:sp>
        <p:nvSpPr>
          <p:cNvPr id="87" name="Rectangle 59"/>
          <p:cNvSpPr>
            <a:spLocks noChangeArrowheads="1"/>
          </p:cNvSpPr>
          <p:nvPr/>
        </p:nvSpPr>
        <p:spPr bwMode="auto">
          <a:xfrm>
            <a:off x="3382962" y="16144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9,4</a:t>
            </a:r>
          </a:p>
        </p:txBody>
      </p:sp>
      <p:sp>
        <p:nvSpPr>
          <p:cNvPr id="88" name="Rectangle 60"/>
          <p:cNvSpPr>
            <a:spLocks noChangeArrowheads="1"/>
          </p:cNvSpPr>
          <p:nvPr/>
        </p:nvSpPr>
        <p:spPr bwMode="auto">
          <a:xfrm>
            <a:off x="3859212" y="16144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8,7</a:t>
            </a:r>
          </a:p>
        </p:txBody>
      </p:sp>
      <p:sp>
        <p:nvSpPr>
          <p:cNvPr id="89" name="Rectangle 61"/>
          <p:cNvSpPr>
            <a:spLocks noChangeArrowheads="1"/>
          </p:cNvSpPr>
          <p:nvPr/>
        </p:nvSpPr>
        <p:spPr bwMode="auto">
          <a:xfrm>
            <a:off x="4335462" y="16144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5,6</a:t>
            </a:r>
          </a:p>
        </p:txBody>
      </p:sp>
      <p:sp>
        <p:nvSpPr>
          <p:cNvPr id="90" name="Rectangle 62"/>
          <p:cNvSpPr>
            <a:spLocks noChangeArrowheads="1"/>
          </p:cNvSpPr>
          <p:nvPr/>
        </p:nvSpPr>
        <p:spPr bwMode="auto">
          <a:xfrm>
            <a:off x="4811712" y="16144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3,1</a:t>
            </a:r>
          </a:p>
        </p:txBody>
      </p:sp>
      <p:sp>
        <p:nvSpPr>
          <p:cNvPr id="91" name="Rectangle 63"/>
          <p:cNvSpPr>
            <a:spLocks noChangeArrowheads="1"/>
          </p:cNvSpPr>
          <p:nvPr/>
        </p:nvSpPr>
        <p:spPr bwMode="auto">
          <a:xfrm>
            <a:off x="5357812" y="1603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2" name="Rectangle 64"/>
          <p:cNvSpPr>
            <a:spLocks noChangeArrowheads="1"/>
          </p:cNvSpPr>
          <p:nvPr/>
        </p:nvSpPr>
        <p:spPr bwMode="auto">
          <a:xfrm>
            <a:off x="2430462" y="21288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3,4</a:t>
            </a:r>
          </a:p>
        </p:txBody>
      </p:sp>
      <p:sp>
        <p:nvSpPr>
          <p:cNvPr id="93" name="Rectangle 65"/>
          <p:cNvSpPr>
            <a:spLocks noChangeArrowheads="1"/>
          </p:cNvSpPr>
          <p:nvPr/>
        </p:nvSpPr>
        <p:spPr bwMode="auto">
          <a:xfrm>
            <a:off x="4335462" y="21288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5,6</a:t>
            </a:r>
          </a:p>
        </p:txBody>
      </p: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2906712" y="21288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2,6</a:t>
            </a:r>
          </a:p>
        </p:txBody>
      </p:sp>
      <p:sp>
        <p:nvSpPr>
          <p:cNvPr id="95" name="Rectangle 67"/>
          <p:cNvSpPr>
            <a:spLocks noChangeArrowheads="1"/>
          </p:cNvSpPr>
          <p:nvPr/>
        </p:nvSpPr>
        <p:spPr bwMode="auto">
          <a:xfrm>
            <a:off x="3382962" y="21288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4,9</a:t>
            </a:r>
          </a:p>
        </p:txBody>
      </p:sp>
      <p:sp>
        <p:nvSpPr>
          <p:cNvPr id="96" name="Rectangle 68"/>
          <p:cNvSpPr>
            <a:spLocks noChangeArrowheads="1"/>
          </p:cNvSpPr>
          <p:nvPr/>
        </p:nvSpPr>
        <p:spPr bwMode="auto">
          <a:xfrm>
            <a:off x="3868737" y="21288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7,8</a:t>
            </a:r>
          </a:p>
        </p:txBody>
      </p:sp>
      <p:sp>
        <p:nvSpPr>
          <p:cNvPr id="97" name="Rectangle 69"/>
          <p:cNvSpPr>
            <a:spLocks noChangeArrowheads="1"/>
          </p:cNvSpPr>
          <p:nvPr/>
        </p:nvSpPr>
        <p:spPr bwMode="auto">
          <a:xfrm>
            <a:off x="4802187" y="21161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1,3</a:t>
            </a:r>
          </a:p>
        </p:txBody>
      </p:sp>
      <p:sp>
        <p:nvSpPr>
          <p:cNvPr id="98" name="Rectangle 70"/>
          <p:cNvSpPr>
            <a:spLocks noChangeArrowheads="1"/>
          </p:cNvSpPr>
          <p:nvPr/>
        </p:nvSpPr>
        <p:spPr bwMode="auto">
          <a:xfrm>
            <a:off x="5346700" y="2116138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9" name="Rectangle 71"/>
          <p:cNvSpPr>
            <a:spLocks noChangeArrowheads="1"/>
          </p:cNvSpPr>
          <p:nvPr/>
        </p:nvSpPr>
        <p:spPr bwMode="auto">
          <a:xfrm>
            <a:off x="2659062" y="265112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2,3</a:t>
            </a:r>
          </a:p>
        </p:txBody>
      </p:sp>
      <p:sp>
        <p:nvSpPr>
          <p:cNvPr id="100" name="Rectangle 72"/>
          <p:cNvSpPr>
            <a:spLocks noChangeArrowheads="1"/>
          </p:cNvSpPr>
          <p:nvPr/>
        </p:nvSpPr>
        <p:spPr bwMode="auto">
          <a:xfrm>
            <a:off x="2668587" y="28971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4,6</a:t>
            </a:r>
          </a:p>
        </p:txBody>
      </p:sp>
      <p:sp>
        <p:nvSpPr>
          <p:cNvPr id="101" name="Rectangle 73"/>
          <p:cNvSpPr>
            <a:spLocks noChangeArrowheads="1"/>
          </p:cNvSpPr>
          <p:nvPr/>
        </p:nvSpPr>
        <p:spPr bwMode="auto">
          <a:xfrm>
            <a:off x="3621087" y="25987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4,7</a:t>
            </a:r>
          </a:p>
        </p:txBody>
      </p:sp>
      <p:sp>
        <p:nvSpPr>
          <p:cNvPr id="102" name="Rectangle 74"/>
          <p:cNvSpPr>
            <a:spLocks noChangeArrowheads="1"/>
          </p:cNvSpPr>
          <p:nvPr/>
        </p:nvSpPr>
        <p:spPr bwMode="auto">
          <a:xfrm>
            <a:off x="3611562" y="28654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8,9</a:t>
            </a:r>
          </a:p>
        </p:txBody>
      </p:sp>
      <p:sp>
        <p:nvSpPr>
          <p:cNvPr id="103" name="Rectangle 75"/>
          <p:cNvSpPr>
            <a:spLocks noChangeArrowheads="1"/>
          </p:cNvSpPr>
          <p:nvPr/>
        </p:nvSpPr>
        <p:spPr bwMode="auto">
          <a:xfrm>
            <a:off x="4594225" y="261937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1,3</a:t>
            </a:r>
          </a:p>
        </p:txBody>
      </p:sp>
      <p:sp>
        <p:nvSpPr>
          <p:cNvPr id="104" name="Rectangle 76"/>
          <p:cNvSpPr>
            <a:spLocks noChangeArrowheads="1"/>
          </p:cNvSpPr>
          <p:nvPr/>
        </p:nvSpPr>
        <p:spPr bwMode="auto">
          <a:xfrm>
            <a:off x="4583112" y="28654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5,6</a:t>
            </a:r>
          </a:p>
        </p:txBody>
      </p:sp>
      <p:sp>
        <p:nvSpPr>
          <p:cNvPr id="105" name="Rectangle 77"/>
          <p:cNvSpPr>
            <a:spLocks noChangeArrowheads="1"/>
          </p:cNvSpPr>
          <p:nvPr/>
        </p:nvSpPr>
        <p:spPr bwMode="auto">
          <a:xfrm>
            <a:off x="5584825" y="2865438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6" name="Rectangle 78"/>
          <p:cNvSpPr>
            <a:spLocks noChangeArrowheads="1"/>
          </p:cNvSpPr>
          <p:nvPr/>
        </p:nvSpPr>
        <p:spPr bwMode="auto">
          <a:xfrm>
            <a:off x="3144837" y="340995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2,3</a:t>
            </a:r>
          </a:p>
        </p:txBody>
      </p:sp>
      <p:sp>
        <p:nvSpPr>
          <p:cNvPr id="107" name="Rectangle 79"/>
          <p:cNvSpPr>
            <a:spLocks noChangeArrowheads="1"/>
          </p:cNvSpPr>
          <p:nvPr/>
        </p:nvSpPr>
        <p:spPr bwMode="auto">
          <a:xfrm>
            <a:off x="3144837" y="36782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4,4</a:t>
            </a:r>
          </a:p>
        </p:txBody>
      </p:sp>
      <p:sp>
        <p:nvSpPr>
          <p:cNvPr id="108" name="Rectangle 80"/>
          <p:cNvSpPr>
            <a:spLocks noChangeArrowheads="1"/>
          </p:cNvSpPr>
          <p:nvPr/>
        </p:nvSpPr>
        <p:spPr bwMode="auto">
          <a:xfrm>
            <a:off x="3154362" y="392430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6,7</a:t>
            </a:r>
          </a:p>
        </p:txBody>
      </p:sp>
      <p:sp>
        <p:nvSpPr>
          <p:cNvPr id="109" name="Rectangle 81"/>
          <p:cNvSpPr>
            <a:spLocks noChangeArrowheads="1"/>
          </p:cNvSpPr>
          <p:nvPr/>
        </p:nvSpPr>
        <p:spPr bwMode="auto">
          <a:xfrm>
            <a:off x="3144837" y="419100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8,9</a:t>
            </a:r>
          </a:p>
        </p:txBody>
      </p:sp>
      <p:sp>
        <p:nvSpPr>
          <p:cNvPr id="110" name="Rectangle 82"/>
          <p:cNvSpPr>
            <a:spLocks noChangeArrowheads="1"/>
          </p:cNvSpPr>
          <p:nvPr/>
        </p:nvSpPr>
        <p:spPr bwMode="auto">
          <a:xfrm>
            <a:off x="5051425" y="36782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1,2</a:t>
            </a:r>
          </a:p>
        </p:txBody>
      </p:sp>
      <p:sp>
        <p:nvSpPr>
          <p:cNvPr id="111" name="Rectangle 83"/>
          <p:cNvSpPr>
            <a:spLocks noChangeArrowheads="1"/>
          </p:cNvSpPr>
          <p:nvPr/>
        </p:nvSpPr>
        <p:spPr bwMode="auto">
          <a:xfrm>
            <a:off x="5051425" y="392430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3,5</a:t>
            </a:r>
          </a:p>
        </p:txBody>
      </p:sp>
      <p:sp>
        <p:nvSpPr>
          <p:cNvPr id="112" name="Rectangle 84"/>
          <p:cNvSpPr>
            <a:spLocks noChangeArrowheads="1"/>
          </p:cNvSpPr>
          <p:nvPr/>
        </p:nvSpPr>
        <p:spPr bwMode="auto">
          <a:xfrm>
            <a:off x="5130800" y="415925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13" name="Rectangle 85"/>
          <p:cNvSpPr>
            <a:spLocks noChangeArrowheads="1"/>
          </p:cNvSpPr>
          <p:nvPr/>
        </p:nvSpPr>
        <p:spPr bwMode="auto">
          <a:xfrm>
            <a:off x="4097337" y="494982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1,2</a:t>
            </a:r>
          </a:p>
        </p:txBody>
      </p:sp>
      <p:sp>
        <p:nvSpPr>
          <p:cNvPr id="114" name="Rectangle 86"/>
          <p:cNvSpPr>
            <a:spLocks noChangeArrowheads="1"/>
          </p:cNvSpPr>
          <p:nvPr/>
        </p:nvSpPr>
        <p:spPr bwMode="auto">
          <a:xfrm>
            <a:off x="4097337" y="519747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2,3</a:t>
            </a:r>
          </a:p>
        </p:txBody>
      </p:sp>
      <p:sp>
        <p:nvSpPr>
          <p:cNvPr id="115" name="Rectangle 87"/>
          <p:cNvSpPr>
            <a:spLocks noChangeArrowheads="1"/>
          </p:cNvSpPr>
          <p:nvPr/>
        </p:nvSpPr>
        <p:spPr bwMode="auto">
          <a:xfrm>
            <a:off x="4097337" y="545306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3,4</a:t>
            </a:r>
          </a:p>
        </p:txBody>
      </p:sp>
      <p:sp>
        <p:nvSpPr>
          <p:cNvPr id="116" name="Rectangle 88"/>
          <p:cNvSpPr>
            <a:spLocks noChangeArrowheads="1"/>
          </p:cNvSpPr>
          <p:nvPr/>
        </p:nvSpPr>
        <p:spPr bwMode="auto">
          <a:xfrm>
            <a:off x="4097337" y="572135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4,5</a:t>
            </a:r>
          </a:p>
        </p:txBody>
      </p:sp>
      <p:sp>
        <p:nvSpPr>
          <p:cNvPr id="117" name="Rectangle 89"/>
          <p:cNvSpPr>
            <a:spLocks noChangeArrowheads="1"/>
          </p:cNvSpPr>
          <p:nvPr/>
        </p:nvSpPr>
        <p:spPr bwMode="auto">
          <a:xfrm>
            <a:off x="4097337" y="59674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6,6</a:t>
            </a:r>
          </a:p>
        </p:txBody>
      </p:sp>
      <p:sp>
        <p:nvSpPr>
          <p:cNvPr id="118" name="Rectangle 90"/>
          <p:cNvSpPr>
            <a:spLocks noChangeArrowheads="1"/>
          </p:cNvSpPr>
          <p:nvPr/>
        </p:nvSpPr>
        <p:spPr bwMode="auto">
          <a:xfrm>
            <a:off x="4097337" y="622300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7,8</a:t>
            </a:r>
          </a:p>
        </p:txBody>
      </p:sp>
      <p:sp>
        <p:nvSpPr>
          <p:cNvPr id="119" name="Freeform 91"/>
          <p:cNvSpPr>
            <a:spLocks/>
          </p:cNvSpPr>
          <p:nvPr/>
        </p:nvSpPr>
        <p:spPr bwMode="auto">
          <a:xfrm>
            <a:off x="3190875" y="3409950"/>
            <a:ext cx="320675" cy="258763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92"/>
          <p:cNvSpPr>
            <a:spLocks noChangeShapeType="1"/>
          </p:cNvSpPr>
          <p:nvPr/>
        </p:nvSpPr>
        <p:spPr bwMode="auto">
          <a:xfrm>
            <a:off x="2370137" y="2028825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93"/>
          <p:cNvSpPr>
            <a:spLocks noChangeShapeType="1"/>
          </p:cNvSpPr>
          <p:nvPr/>
        </p:nvSpPr>
        <p:spPr bwMode="auto">
          <a:xfrm>
            <a:off x="2370137" y="2486025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94"/>
          <p:cNvSpPr>
            <a:spLocks noChangeShapeType="1"/>
          </p:cNvSpPr>
          <p:nvPr/>
        </p:nvSpPr>
        <p:spPr bwMode="auto">
          <a:xfrm>
            <a:off x="2441575" y="3248025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95"/>
          <p:cNvSpPr>
            <a:spLocks noChangeShapeType="1"/>
          </p:cNvSpPr>
          <p:nvPr/>
        </p:nvSpPr>
        <p:spPr bwMode="auto">
          <a:xfrm>
            <a:off x="2441575" y="4543425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96"/>
          <p:cNvSpPr>
            <a:spLocks noChangeShapeType="1"/>
          </p:cNvSpPr>
          <p:nvPr/>
        </p:nvSpPr>
        <p:spPr bwMode="auto">
          <a:xfrm>
            <a:off x="2652712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97"/>
          <p:cNvSpPr>
            <a:spLocks noChangeShapeType="1"/>
          </p:cNvSpPr>
          <p:nvPr/>
        </p:nvSpPr>
        <p:spPr bwMode="auto">
          <a:xfrm>
            <a:off x="3076575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98"/>
          <p:cNvSpPr>
            <a:spLocks noChangeShapeType="1"/>
          </p:cNvSpPr>
          <p:nvPr/>
        </p:nvSpPr>
        <p:spPr bwMode="auto">
          <a:xfrm>
            <a:off x="3571875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99"/>
          <p:cNvSpPr>
            <a:spLocks noChangeShapeType="1"/>
          </p:cNvSpPr>
          <p:nvPr/>
        </p:nvSpPr>
        <p:spPr bwMode="auto">
          <a:xfrm>
            <a:off x="4065587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00"/>
          <p:cNvSpPr>
            <a:spLocks noChangeShapeType="1"/>
          </p:cNvSpPr>
          <p:nvPr/>
        </p:nvSpPr>
        <p:spPr bwMode="auto">
          <a:xfrm>
            <a:off x="4560887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01"/>
          <p:cNvSpPr>
            <a:spLocks noChangeShapeType="1"/>
          </p:cNvSpPr>
          <p:nvPr/>
        </p:nvSpPr>
        <p:spPr bwMode="auto">
          <a:xfrm>
            <a:off x="4984750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102"/>
          <p:cNvSpPr>
            <a:spLocks noChangeShapeType="1"/>
          </p:cNvSpPr>
          <p:nvPr/>
        </p:nvSpPr>
        <p:spPr bwMode="auto">
          <a:xfrm>
            <a:off x="5478462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03"/>
          <p:cNvSpPr>
            <a:spLocks noChangeShapeType="1"/>
          </p:cNvSpPr>
          <p:nvPr/>
        </p:nvSpPr>
        <p:spPr bwMode="auto">
          <a:xfrm>
            <a:off x="5973762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04"/>
          <p:cNvSpPr>
            <a:spLocks noChangeShapeType="1"/>
          </p:cNvSpPr>
          <p:nvPr/>
        </p:nvSpPr>
        <p:spPr bwMode="auto">
          <a:xfrm>
            <a:off x="2582862" y="2409825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105"/>
          <p:cNvSpPr>
            <a:spLocks noChangeShapeType="1"/>
          </p:cNvSpPr>
          <p:nvPr/>
        </p:nvSpPr>
        <p:spPr bwMode="auto">
          <a:xfrm flipH="1">
            <a:off x="2865437" y="2409825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06"/>
          <p:cNvSpPr>
            <a:spLocks noChangeShapeType="1"/>
          </p:cNvSpPr>
          <p:nvPr/>
        </p:nvSpPr>
        <p:spPr bwMode="auto">
          <a:xfrm>
            <a:off x="3571875" y="2409825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107"/>
          <p:cNvSpPr>
            <a:spLocks noChangeShapeType="1"/>
          </p:cNvSpPr>
          <p:nvPr/>
        </p:nvSpPr>
        <p:spPr bwMode="auto">
          <a:xfrm flipH="1">
            <a:off x="3854450" y="2409825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08"/>
          <p:cNvSpPr>
            <a:spLocks noChangeShapeType="1"/>
          </p:cNvSpPr>
          <p:nvPr/>
        </p:nvSpPr>
        <p:spPr bwMode="auto">
          <a:xfrm>
            <a:off x="4560887" y="2409825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09"/>
          <p:cNvSpPr>
            <a:spLocks noChangeShapeType="1"/>
          </p:cNvSpPr>
          <p:nvPr/>
        </p:nvSpPr>
        <p:spPr bwMode="auto">
          <a:xfrm flipH="1">
            <a:off x="4843462" y="2409825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10"/>
          <p:cNvSpPr>
            <a:spLocks noChangeShapeType="1"/>
          </p:cNvSpPr>
          <p:nvPr/>
        </p:nvSpPr>
        <p:spPr bwMode="auto">
          <a:xfrm>
            <a:off x="5478462" y="2409825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11"/>
          <p:cNvSpPr>
            <a:spLocks noChangeShapeType="1"/>
          </p:cNvSpPr>
          <p:nvPr/>
        </p:nvSpPr>
        <p:spPr bwMode="auto">
          <a:xfrm flipH="1">
            <a:off x="5761037" y="2409825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12"/>
          <p:cNvSpPr>
            <a:spLocks noChangeShapeType="1"/>
          </p:cNvSpPr>
          <p:nvPr/>
        </p:nvSpPr>
        <p:spPr bwMode="auto">
          <a:xfrm>
            <a:off x="2865437" y="3171825"/>
            <a:ext cx="4238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13"/>
          <p:cNvSpPr>
            <a:spLocks noChangeShapeType="1"/>
          </p:cNvSpPr>
          <p:nvPr/>
        </p:nvSpPr>
        <p:spPr bwMode="auto">
          <a:xfrm flipH="1">
            <a:off x="3430587" y="3171825"/>
            <a:ext cx="3524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14"/>
          <p:cNvSpPr>
            <a:spLocks noChangeShapeType="1"/>
          </p:cNvSpPr>
          <p:nvPr/>
        </p:nvSpPr>
        <p:spPr bwMode="auto">
          <a:xfrm>
            <a:off x="4772025" y="3171825"/>
            <a:ext cx="42386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15"/>
          <p:cNvSpPr>
            <a:spLocks noChangeShapeType="1"/>
          </p:cNvSpPr>
          <p:nvPr/>
        </p:nvSpPr>
        <p:spPr bwMode="auto">
          <a:xfrm flipH="1">
            <a:off x="5337175" y="3171825"/>
            <a:ext cx="35401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16"/>
          <p:cNvSpPr>
            <a:spLocks noChangeShapeType="1"/>
          </p:cNvSpPr>
          <p:nvPr/>
        </p:nvSpPr>
        <p:spPr bwMode="auto">
          <a:xfrm>
            <a:off x="3359150" y="4467225"/>
            <a:ext cx="847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17"/>
          <p:cNvSpPr>
            <a:spLocks noChangeShapeType="1"/>
          </p:cNvSpPr>
          <p:nvPr/>
        </p:nvSpPr>
        <p:spPr bwMode="auto">
          <a:xfrm flipH="1">
            <a:off x="4348162" y="4467225"/>
            <a:ext cx="9191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2-Way Merge Sort: I/O Cost Analysis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486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If the number of pages in the input file is 2</a:t>
            </a:r>
            <a:r>
              <a:rPr lang="en-US" sz="2800" baseline="30000" dirty="0"/>
              <a:t>k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How many runs are produced in pass 0 and of what size?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k  </a:t>
            </a:r>
            <a:r>
              <a:rPr lang="en-US" dirty="0">
                <a:solidFill>
                  <a:srgbClr val="0070C0"/>
                </a:solidFill>
              </a:rPr>
              <a:t>1-page runs</a:t>
            </a:r>
            <a:endParaRPr lang="en-US" baseline="300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How many runs are produced in pass 1 and of what size?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k-1  </a:t>
            </a:r>
            <a:r>
              <a:rPr lang="en-US" dirty="0">
                <a:solidFill>
                  <a:srgbClr val="0070C0"/>
                </a:solidFill>
              </a:rPr>
              <a:t>2-page runs</a:t>
            </a:r>
            <a:endParaRPr lang="en-US" sz="2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How many runs are produced in pass 2 and of what size?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k-2 </a:t>
            </a:r>
            <a:r>
              <a:rPr lang="en-US" dirty="0">
                <a:solidFill>
                  <a:srgbClr val="0070C0"/>
                </a:solidFill>
              </a:rPr>
              <a:t>4-page runs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How many runs are produced in pass k and of what size?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k-k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-page runs (or 1 run of size 2</a:t>
            </a:r>
            <a:r>
              <a:rPr lang="en-US" baseline="30000" dirty="0">
                <a:solidFill>
                  <a:srgbClr val="0070C0"/>
                </a:solidFill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number of pages, how many passes are incurred?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How many pages do we read and write in each pass?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2</a:t>
            </a:r>
            <a:r>
              <a:rPr lang="en-US" i="1" dirty="0"/>
              <a:t>N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1" dirty="0"/>
              <a:t>What is the overall cost?</a:t>
            </a: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  </a:t>
            </a: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510038"/>
              </p:ext>
            </p:extLst>
          </p:nvPr>
        </p:nvGraphicFramePr>
        <p:xfrm>
          <a:off x="1676400" y="4741492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28600" progId="Equation.3">
                  <p:embed/>
                </p:oleObj>
              </mc:Choice>
              <mc:Fallback>
                <p:oleObj name="Equation" r:id="rId2" imgW="749160" imgH="2286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41492"/>
                        <a:ext cx="1219200" cy="381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822068"/>
              </p:ext>
            </p:extLst>
          </p:nvPr>
        </p:nvGraphicFramePr>
        <p:xfrm>
          <a:off x="1609725" y="6061075"/>
          <a:ext cx="24288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960" imgH="355320" progId="Equation.3">
                  <p:embed/>
                </p:oleObj>
              </mc:Choice>
              <mc:Fallback>
                <p:oleObj name="Equation" r:id="rId4" imgW="1218960" imgH="35532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6061075"/>
                        <a:ext cx="2428875" cy="6699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23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2-Way Merge Sort: An Example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953702" y="1603375"/>
            <a:ext cx="9762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2906FA"/>
                </a:solidFill>
                <a:latin typeface="Arial" pitchFamily="34" charset="0"/>
              </a:rPr>
              <a:t>Input File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6941002" y="2108200"/>
            <a:ext cx="126637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</a:rPr>
              <a:t>1-Page Runs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6953702" y="2714625"/>
            <a:ext cx="126637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</a:rPr>
              <a:t>2-Page Runs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6953702" y="3741738"/>
            <a:ext cx="126637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</a:rPr>
              <a:t>4-Page Runs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7039427" y="5538788"/>
            <a:ext cx="126637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itchFamily="34" charset="0"/>
              </a:rPr>
              <a:t>8-Page Runs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021472" y="1862138"/>
            <a:ext cx="6771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PASS 0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2029596" y="2317750"/>
            <a:ext cx="6771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PASS 1</a:t>
            </a:r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2031272" y="3068312"/>
            <a:ext cx="6771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PASS 2</a:t>
            </a: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2075677" y="4355996"/>
            <a:ext cx="6771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PASS 3</a:t>
            </a:r>
          </a:p>
        </p:txBody>
      </p:sp>
      <p:sp>
        <p:nvSpPr>
          <p:cNvPr id="45" name="Freeform 17"/>
          <p:cNvSpPr>
            <a:spLocks/>
          </p:cNvSpPr>
          <p:nvPr/>
        </p:nvSpPr>
        <p:spPr bwMode="auto">
          <a:xfrm>
            <a:off x="3162752" y="2119313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8"/>
          <p:cNvSpPr>
            <a:spLocks/>
          </p:cNvSpPr>
          <p:nvPr/>
        </p:nvSpPr>
        <p:spPr bwMode="auto">
          <a:xfrm>
            <a:off x="3637415" y="211931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19"/>
          <p:cNvSpPr>
            <a:spLocks/>
          </p:cNvSpPr>
          <p:nvPr/>
        </p:nvSpPr>
        <p:spPr bwMode="auto">
          <a:xfrm>
            <a:off x="4113665" y="211931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>
            <a:off x="4589915" y="211931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21"/>
          <p:cNvSpPr>
            <a:spLocks/>
          </p:cNvSpPr>
          <p:nvPr/>
        </p:nvSpPr>
        <p:spPr bwMode="auto">
          <a:xfrm>
            <a:off x="5066165" y="211931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22"/>
          <p:cNvSpPr>
            <a:spLocks/>
          </p:cNvSpPr>
          <p:nvPr/>
        </p:nvSpPr>
        <p:spPr bwMode="auto">
          <a:xfrm>
            <a:off x="5542415" y="2119313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23"/>
          <p:cNvSpPr>
            <a:spLocks/>
          </p:cNvSpPr>
          <p:nvPr/>
        </p:nvSpPr>
        <p:spPr bwMode="auto">
          <a:xfrm>
            <a:off x="6018665" y="2119313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24"/>
          <p:cNvSpPr>
            <a:spLocks/>
          </p:cNvSpPr>
          <p:nvPr/>
        </p:nvSpPr>
        <p:spPr bwMode="auto">
          <a:xfrm>
            <a:off x="6493327" y="2119313"/>
            <a:ext cx="319088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5"/>
          <p:cNvSpPr>
            <a:spLocks/>
          </p:cNvSpPr>
          <p:nvPr/>
        </p:nvSpPr>
        <p:spPr bwMode="auto">
          <a:xfrm>
            <a:off x="3399290" y="263366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26"/>
          <p:cNvSpPr>
            <a:spLocks/>
          </p:cNvSpPr>
          <p:nvPr/>
        </p:nvSpPr>
        <p:spPr bwMode="auto">
          <a:xfrm>
            <a:off x="3399290" y="2889250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27"/>
          <p:cNvSpPr>
            <a:spLocks/>
          </p:cNvSpPr>
          <p:nvPr/>
        </p:nvSpPr>
        <p:spPr bwMode="auto">
          <a:xfrm>
            <a:off x="4351790" y="263366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28"/>
          <p:cNvSpPr>
            <a:spLocks/>
          </p:cNvSpPr>
          <p:nvPr/>
        </p:nvSpPr>
        <p:spPr bwMode="auto">
          <a:xfrm>
            <a:off x="4351790" y="2889250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29"/>
          <p:cNvSpPr>
            <a:spLocks/>
          </p:cNvSpPr>
          <p:nvPr/>
        </p:nvSpPr>
        <p:spPr bwMode="auto">
          <a:xfrm>
            <a:off x="5304290" y="2633663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30"/>
          <p:cNvSpPr>
            <a:spLocks/>
          </p:cNvSpPr>
          <p:nvPr/>
        </p:nvSpPr>
        <p:spPr bwMode="auto">
          <a:xfrm>
            <a:off x="5304290" y="2889250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31"/>
          <p:cNvSpPr>
            <a:spLocks/>
          </p:cNvSpPr>
          <p:nvPr/>
        </p:nvSpPr>
        <p:spPr bwMode="auto">
          <a:xfrm>
            <a:off x="6256790" y="2633663"/>
            <a:ext cx="317500" cy="257175"/>
          </a:xfrm>
          <a:custGeom>
            <a:avLst/>
            <a:gdLst>
              <a:gd name="T0" fmla="*/ 0 w 200"/>
              <a:gd name="T1" fmla="*/ 161 h 162"/>
              <a:gd name="T2" fmla="*/ 0 w 200"/>
              <a:gd name="T3" fmla="*/ 0 h 162"/>
              <a:gd name="T4" fmla="*/ 199 w 200"/>
              <a:gd name="T5" fmla="*/ 0 h 162"/>
              <a:gd name="T6" fmla="*/ 199 w 200"/>
              <a:gd name="T7" fmla="*/ 161 h 162"/>
              <a:gd name="T8" fmla="*/ 0 w 200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2">
                <a:moveTo>
                  <a:pt x="0" y="161"/>
                </a:moveTo>
                <a:lnTo>
                  <a:pt x="0" y="0"/>
                </a:lnTo>
                <a:lnTo>
                  <a:pt x="199" y="0"/>
                </a:lnTo>
                <a:lnTo>
                  <a:pt x="199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32"/>
          <p:cNvSpPr>
            <a:spLocks/>
          </p:cNvSpPr>
          <p:nvPr/>
        </p:nvSpPr>
        <p:spPr bwMode="auto">
          <a:xfrm>
            <a:off x="6256790" y="2889250"/>
            <a:ext cx="317500" cy="258763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33"/>
          <p:cNvSpPr>
            <a:spLocks/>
          </p:cNvSpPr>
          <p:nvPr/>
        </p:nvSpPr>
        <p:spPr bwMode="auto">
          <a:xfrm>
            <a:off x="3875540" y="3659188"/>
            <a:ext cx="320675" cy="258762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34"/>
          <p:cNvSpPr>
            <a:spLocks/>
          </p:cNvSpPr>
          <p:nvPr/>
        </p:nvSpPr>
        <p:spPr bwMode="auto">
          <a:xfrm>
            <a:off x="3875540" y="3916363"/>
            <a:ext cx="320675" cy="257175"/>
          </a:xfrm>
          <a:custGeom>
            <a:avLst/>
            <a:gdLst>
              <a:gd name="T0" fmla="*/ 0 w 202"/>
              <a:gd name="T1" fmla="*/ 161 h 162"/>
              <a:gd name="T2" fmla="*/ 0 w 202"/>
              <a:gd name="T3" fmla="*/ 0 h 162"/>
              <a:gd name="T4" fmla="*/ 201 w 202"/>
              <a:gd name="T5" fmla="*/ 0 h 162"/>
              <a:gd name="T6" fmla="*/ 201 w 202"/>
              <a:gd name="T7" fmla="*/ 161 h 162"/>
              <a:gd name="T8" fmla="*/ 0 w 20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35"/>
          <p:cNvSpPr>
            <a:spLocks/>
          </p:cNvSpPr>
          <p:nvPr/>
        </p:nvSpPr>
        <p:spPr bwMode="auto">
          <a:xfrm>
            <a:off x="3875540" y="4171950"/>
            <a:ext cx="320675" cy="258763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36"/>
          <p:cNvSpPr>
            <a:spLocks/>
          </p:cNvSpPr>
          <p:nvPr/>
        </p:nvSpPr>
        <p:spPr bwMode="auto">
          <a:xfrm>
            <a:off x="5778952" y="3402013"/>
            <a:ext cx="320675" cy="258762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37"/>
          <p:cNvSpPr>
            <a:spLocks/>
          </p:cNvSpPr>
          <p:nvPr/>
        </p:nvSpPr>
        <p:spPr bwMode="auto">
          <a:xfrm>
            <a:off x="5778952" y="3659188"/>
            <a:ext cx="320675" cy="258762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38"/>
          <p:cNvSpPr>
            <a:spLocks/>
          </p:cNvSpPr>
          <p:nvPr/>
        </p:nvSpPr>
        <p:spPr bwMode="auto">
          <a:xfrm>
            <a:off x="5778952" y="3916363"/>
            <a:ext cx="320675" cy="257175"/>
          </a:xfrm>
          <a:custGeom>
            <a:avLst/>
            <a:gdLst>
              <a:gd name="T0" fmla="*/ 0 w 202"/>
              <a:gd name="T1" fmla="*/ 161 h 162"/>
              <a:gd name="T2" fmla="*/ 0 w 202"/>
              <a:gd name="T3" fmla="*/ 0 h 162"/>
              <a:gd name="T4" fmla="*/ 201 w 202"/>
              <a:gd name="T5" fmla="*/ 0 h 162"/>
              <a:gd name="T6" fmla="*/ 201 w 202"/>
              <a:gd name="T7" fmla="*/ 161 h 162"/>
              <a:gd name="T8" fmla="*/ 0 w 202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2">
                <a:moveTo>
                  <a:pt x="0" y="161"/>
                </a:moveTo>
                <a:lnTo>
                  <a:pt x="0" y="0"/>
                </a:lnTo>
                <a:lnTo>
                  <a:pt x="201" y="0"/>
                </a:lnTo>
                <a:lnTo>
                  <a:pt x="201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39"/>
          <p:cNvSpPr>
            <a:spLocks/>
          </p:cNvSpPr>
          <p:nvPr/>
        </p:nvSpPr>
        <p:spPr bwMode="auto">
          <a:xfrm>
            <a:off x="5778952" y="4171950"/>
            <a:ext cx="320675" cy="258763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40"/>
          <p:cNvSpPr>
            <a:spLocks/>
          </p:cNvSpPr>
          <p:nvPr/>
        </p:nvSpPr>
        <p:spPr bwMode="auto">
          <a:xfrm>
            <a:off x="4828040" y="4686300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41"/>
          <p:cNvSpPr>
            <a:spLocks/>
          </p:cNvSpPr>
          <p:nvPr/>
        </p:nvSpPr>
        <p:spPr bwMode="auto">
          <a:xfrm>
            <a:off x="4828040" y="4941888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42"/>
          <p:cNvSpPr>
            <a:spLocks/>
          </p:cNvSpPr>
          <p:nvPr/>
        </p:nvSpPr>
        <p:spPr bwMode="auto">
          <a:xfrm>
            <a:off x="4828040" y="51990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Freeform 43"/>
          <p:cNvSpPr>
            <a:spLocks/>
          </p:cNvSpPr>
          <p:nvPr/>
        </p:nvSpPr>
        <p:spPr bwMode="auto">
          <a:xfrm>
            <a:off x="4828040" y="5456238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Freeform 44"/>
          <p:cNvSpPr>
            <a:spLocks/>
          </p:cNvSpPr>
          <p:nvPr/>
        </p:nvSpPr>
        <p:spPr bwMode="auto">
          <a:xfrm>
            <a:off x="4828040" y="5711825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45"/>
          <p:cNvSpPr>
            <a:spLocks/>
          </p:cNvSpPr>
          <p:nvPr/>
        </p:nvSpPr>
        <p:spPr bwMode="auto">
          <a:xfrm>
            <a:off x="4828040" y="5969000"/>
            <a:ext cx="319087" cy="258763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46"/>
          <p:cNvSpPr>
            <a:spLocks/>
          </p:cNvSpPr>
          <p:nvPr/>
        </p:nvSpPr>
        <p:spPr bwMode="auto">
          <a:xfrm>
            <a:off x="4828040" y="6226175"/>
            <a:ext cx="319087" cy="257175"/>
          </a:xfrm>
          <a:custGeom>
            <a:avLst/>
            <a:gdLst>
              <a:gd name="T0" fmla="*/ 0 w 201"/>
              <a:gd name="T1" fmla="*/ 161 h 162"/>
              <a:gd name="T2" fmla="*/ 0 w 201"/>
              <a:gd name="T3" fmla="*/ 0 h 162"/>
              <a:gd name="T4" fmla="*/ 200 w 201"/>
              <a:gd name="T5" fmla="*/ 0 h 162"/>
              <a:gd name="T6" fmla="*/ 200 w 201"/>
              <a:gd name="T7" fmla="*/ 161 h 162"/>
              <a:gd name="T8" fmla="*/ 0 w 201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2">
                <a:moveTo>
                  <a:pt x="0" y="161"/>
                </a:moveTo>
                <a:lnTo>
                  <a:pt x="0" y="0"/>
                </a:lnTo>
                <a:lnTo>
                  <a:pt x="200" y="0"/>
                </a:lnTo>
                <a:lnTo>
                  <a:pt x="200" y="161"/>
                </a:lnTo>
                <a:lnTo>
                  <a:pt x="0" y="1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Freeform 47"/>
          <p:cNvSpPr>
            <a:spLocks/>
          </p:cNvSpPr>
          <p:nvPr/>
        </p:nvSpPr>
        <p:spPr bwMode="auto">
          <a:xfrm>
            <a:off x="4828040" y="64817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48"/>
          <p:cNvSpPr>
            <a:spLocks noChangeArrowheads="1"/>
          </p:cNvSpPr>
          <p:nvPr/>
        </p:nvSpPr>
        <p:spPr bwMode="auto">
          <a:xfrm>
            <a:off x="4842327" y="64801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7" name="Freeform 49"/>
          <p:cNvSpPr>
            <a:spLocks/>
          </p:cNvSpPr>
          <p:nvPr/>
        </p:nvSpPr>
        <p:spPr bwMode="auto">
          <a:xfrm>
            <a:off x="3637415" y="16049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Freeform 50"/>
          <p:cNvSpPr>
            <a:spLocks/>
          </p:cNvSpPr>
          <p:nvPr/>
        </p:nvSpPr>
        <p:spPr bwMode="auto">
          <a:xfrm>
            <a:off x="4113665" y="16049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51"/>
          <p:cNvSpPr>
            <a:spLocks/>
          </p:cNvSpPr>
          <p:nvPr/>
        </p:nvSpPr>
        <p:spPr bwMode="auto">
          <a:xfrm>
            <a:off x="4589915" y="16049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52"/>
          <p:cNvSpPr>
            <a:spLocks/>
          </p:cNvSpPr>
          <p:nvPr/>
        </p:nvSpPr>
        <p:spPr bwMode="auto">
          <a:xfrm>
            <a:off x="5066165" y="1604963"/>
            <a:ext cx="319087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53"/>
          <p:cNvSpPr>
            <a:spLocks/>
          </p:cNvSpPr>
          <p:nvPr/>
        </p:nvSpPr>
        <p:spPr bwMode="auto">
          <a:xfrm>
            <a:off x="5542415" y="1604963"/>
            <a:ext cx="317500" cy="258762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54"/>
          <p:cNvSpPr>
            <a:spLocks/>
          </p:cNvSpPr>
          <p:nvPr/>
        </p:nvSpPr>
        <p:spPr bwMode="auto">
          <a:xfrm>
            <a:off x="6018665" y="1604963"/>
            <a:ext cx="317500" cy="258762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55"/>
          <p:cNvSpPr>
            <a:spLocks/>
          </p:cNvSpPr>
          <p:nvPr/>
        </p:nvSpPr>
        <p:spPr bwMode="auto">
          <a:xfrm>
            <a:off x="6493327" y="1604963"/>
            <a:ext cx="319088" cy="258762"/>
          </a:xfrm>
          <a:custGeom>
            <a:avLst/>
            <a:gdLst>
              <a:gd name="T0" fmla="*/ 0 w 201"/>
              <a:gd name="T1" fmla="*/ 162 h 163"/>
              <a:gd name="T2" fmla="*/ 0 w 201"/>
              <a:gd name="T3" fmla="*/ 0 h 163"/>
              <a:gd name="T4" fmla="*/ 200 w 201"/>
              <a:gd name="T5" fmla="*/ 0 h 163"/>
              <a:gd name="T6" fmla="*/ 200 w 201"/>
              <a:gd name="T7" fmla="*/ 162 h 163"/>
              <a:gd name="T8" fmla="*/ 0 w 20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63">
                <a:moveTo>
                  <a:pt x="0" y="162"/>
                </a:moveTo>
                <a:lnTo>
                  <a:pt x="0" y="0"/>
                </a:lnTo>
                <a:lnTo>
                  <a:pt x="200" y="0"/>
                </a:lnTo>
                <a:lnTo>
                  <a:pt x="200" y="162"/>
                </a:lnTo>
                <a:lnTo>
                  <a:pt x="0" y="162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56"/>
          <p:cNvSpPr>
            <a:spLocks/>
          </p:cNvSpPr>
          <p:nvPr/>
        </p:nvSpPr>
        <p:spPr bwMode="auto">
          <a:xfrm>
            <a:off x="3162752" y="1604963"/>
            <a:ext cx="317500" cy="258762"/>
          </a:xfrm>
          <a:custGeom>
            <a:avLst/>
            <a:gdLst>
              <a:gd name="T0" fmla="*/ 0 w 200"/>
              <a:gd name="T1" fmla="*/ 162 h 163"/>
              <a:gd name="T2" fmla="*/ 0 w 200"/>
              <a:gd name="T3" fmla="*/ 0 h 163"/>
              <a:gd name="T4" fmla="*/ 199 w 200"/>
              <a:gd name="T5" fmla="*/ 0 h 163"/>
              <a:gd name="T6" fmla="*/ 199 w 200"/>
              <a:gd name="T7" fmla="*/ 162 h 163"/>
              <a:gd name="T8" fmla="*/ 0 w 2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163">
                <a:moveTo>
                  <a:pt x="0" y="162"/>
                </a:moveTo>
                <a:lnTo>
                  <a:pt x="0" y="0"/>
                </a:lnTo>
                <a:lnTo>
                  <a:pt x="199" y="0"/>
                </a:lnTo>
                <a:lnTo>
                  <a:pt x="199" y="162"/>
                </a:lnTo>
                <a:lnTo>
                  <a:pt x="0" y="162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57"/>
          <p:cNvSpPr>
            <a:spLocks noChangeArrowheads="1"/>
          </p:cNvSpPr>
          <p:nvPr/>
        </p:nvSpPr>
        <p:spPr bwMode="auto">
          <a:xfrm>
            <a:off x="3124652" y="16144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3,4</a:t>
            </a:r>
          </a:p>
        </p:txBody>
      </p:sp>
      <p:sp>
        <p:nvSpPr>
          <p:cNvPr id="86" name="Rectangle 58"/>
          <p:cNvSpPr>
            <a:spLocks noChangeArrowheads="1"/>
          </p:cNvSpPr>
          <p:nvPr/>
        </p:nvSpPr>
        <p:spPr bwMode="auto">
          <a:xfrm>
            <a:off x="3591377" y="160337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6,2</a:t>
            </a:r>
          </a:p>
        </p:txBody>
      </p:sp>
      <p:sp>
        <p:nvSpPr>
          <p:cNvPr id="87" name="Rectangle 59"/>
          <p:cNvSpPr>
            <a:spLocks noChangeArrowheads="1"/>
          </p:cNvSpPr>
          <p:nvPr/>
        </p:nvSpPr>
        <p:spPr bwMode="auto">
          <a:xfrm>
            <a:off x="4067627" y="16144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9,4</a:t>
            </a:r>
          </a:p>
        </p:txBody>
      </p:sp>
      <p:sp>
        <p:nvSpPr>
          <p:cNvPr id="88" name="Rectangle 60"/>
          <p:cNvSpPr>
            <a:spLocks noChangeArrowheads="1"/>
          </p:cNvSpPr>
          <p:nvPr/>
        </p:nvSpPr>
        <p:spPr bwMode="auto">
          <a:xfrm>
            <a:off x="4543877" y="16144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8,7</a:t>
            </a:r>
          </a:p>
        </p:txBody>
      </p:sp>
      <p:sp>
        <p:nvSpPr>
          <p:cNvPr id="89" name="Rectangle 61"/>
          <p:cNvSpPr>
            <a:spLocks noChangeArrowheads="1"/>
          </p:cNvSpPr>
          <p:nvPr/>
        </p:nvSpPr>
        <p:spPr bwMode="auto">
          <a:xfrm>
            <a:off x="5020127" y="16144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5,6</a:t>
            </a:r>
          </a:p>
        </p:txBody>
      </p:sp>
      <p:sp>
        <p:nvSpPr>
          <p:cNvPr id="90" name="Rectangle 62"/>
          <p:cNvSpPr>
            <a:spLocks noChangeArrowheads="1"/>
          </p:cNvSpPr>
          <p:nvPr/>
        </p:nvSpPr>
        <p:spPr bwMode="auto">
          <a:xfrm>
            <a:off x="5496377" y="16144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3,1</a:t>
            </a:r>
          </a:p>
        </p:txBody>
      </p:sp>
      <p:sp>
        <p:nvSpPr>
          <p:cNvPr id="91" name="Rectangle 63"/>
          <p:cNvSpPr>
            <a:spLocks noChangeArrowheads="1"/>
          </p:cNvSpPr>
          <p:nvPr/>
        </p:nvSpPr>
        <p:spPr bwMode="auto">
          <a:xfrm>
            <a:off x="6042477" y="1603375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2" name="Rectangle 64"/>
          <p:cNvSpPr>
            <a:spLocks noChangeArrowheads="1"/>
          </p:cNvSpPr>
          <p:nvPr/>
        </p:nvSpPr>
        <p:spPr bwMode="auto">
          <a:xfrm>
            <a:off x="3115127" y="21288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3,4</a:t>
            </a:r>
          </a:p>
        </p:txBody>
      </p:sp>
      <p:sp>
        <p:nvSpPr>
          <p:cNvPr id="93" name="Rectangle 65"/>
          <p:cNvSpPr>
            <a:spLocks noChangeArrowheads="1"/>
          </p:cNvSpPr>
          <p:nvPr/>
        </p:nvSpPr>
        <p:spPr bwMode="auto">
          <a:xfrm>
            <a:off x="5020127" y="21288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5,6</a:t>
            </a:r>
          </a:p>
        </p:txBody>
      </p: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3591377" y="21288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2,6</a:t>
            </a:r>
          </a:p>
        </p:txBody>
      </p:sp>
      <p:sp>
        <p:nvSpPr>
          <p:cNvPr id="95" name="Rectangle 67"/>
          <p:cNvSpPr>
            <a:spLocks noChangeArrowheads="1"/>
          </p:cNvSpPr>
          <p:nvPr/>
        </p:nvSpPr>
        <p:spPr bwMode="auto">
          <a:xfrm>
            <a:off x="4067627" y="21288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4,9</a:t>
            </a:r>
          </a:p>
        </p:txBody>
      </p:sp>
      <p:sp>
        <p:nvSpPr>
          <p:cNvPr id="96" name="Rectangle 68"/>
          <p:cNvSpPr>
            <a:spLocks noChangeArrowheads="1"/>
          </p:cNvSpPr>
          <p:nvPr/>
        </p:nvSpPr>
        <p:spPr bwMode="auto">
          <a:xfrm>
            <a:off x="4553402" y="21288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7,8</a:t>
            </a:r>
          </a:p>
        </p:txBody>
      </p:sp>
      <p:sp>
        <p:nvSpPr>
          <p:cNvPr id="97" name="Rectangle 69"/>
          <p:cNvSpPr>
            <a:spLocks noChangeArrowheads="1"/>
          </p:cNvSpPr>
          <p:nvPr/>
        </p:nvSpPr>
        <p:spPr bwMode="auto">
          <a:xfrm>
            <a:off x="5486852" y="21161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1,3</a:t>
            </a:r>
          </a:p>
        </p:txBody>
      </p:sp>
      <p:sp>
        <p:nvSpPr>
          <p:cNvPr id="98" name="Rectangle 70"/>
          <p:cNvSpPr>
            <a:spLocks noChangeArrowheads="1"/>
          </p:cNvSpPr>
          <p:nvPr/>
        </p:nvSpPr>
        <p:spPr bwMode="auto">
          <a:xfrm>
            <a:off x="6031365" y="2116138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9" name="Rectangle 71"/>
          <p:cNvSpPr>
            <a:spLocks noChangeArrowheads="1"/>
          </p:cNvSpPr>
          <p:nvPr/>
        </p:nvSpPr>
        <p:spPr bwMode="auto">
          <a:xfrm>
            <a:off x="3343727" y="265112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2,3</a:t>
            </a:r>
          </a:p>
        </p:txBody>
      </p:sp>
      <p:sp>
        <p:nvSpPr>
          <p:cNvPr id="100" name="Rectangle 72"/>
          <p:cNvSpPr>
            <a:spLocks noChangeArrowheads="1"/>
          </p:cNvSpPr>
          <p:nvPr/>
        </p:nvSpPr>
        <p:spPr bwMode="auto">
          <a:xfrm>
            <a:off x="3353252" y="289718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4,6</a:t>
            </a:r>
          </a:p>
        </p:txBody>
      </p:sp>
      <p:sp>
        <p:nvSpPr>
          <p:cNvPr id="101" name="Rectangle 73"/>
          <p:cNvSpPr>
            <a:spLocks noChangeArrowheads="1"/>
          </p:cNvSpPr>
          <p:nvPr/>
        </p:nvSpPr>
        <p:spPr bwMode="auto">
          <a:xfrm>
            <a:off x="4305752" y="25987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4,7</a:t>
            </a:r>
          </a:p>
        </p:txBody>
      </p:sp>
      <p:sp>
        <p:nvSpPr>
          <p:cNvPr id="102" name="Rectangle 74"/>
          <p:cNvSpPr>
            <a:spLocks noChangeArrowheads="1"/>
          </p:cNvSpPr>
          <p:nvPr/>
        </p:nvSpPr>
        <p:spPr bwMode="auto">
          <a:xfrm>
            <a:off x="4296227" y="28654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8,9</a:t>
            </a:r>
          </a:p>
        </p:txBody>
      </p:sp>
      <p:sp>
        <p:nvSpPr>
          <p:cNvPr id="103" name="Rectangle 75"/>
          <p:cNvSpPr>
            <a:spLocks noChangeArrowheads="1"/>
          </p:cNvSpPr>
          <p:nvPr/>
        </p:nvSpPr>
        <p:spPr bwMode="auto">
          <a:xfrm>
            <a:off x="5278890" y="261937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1,3</a:t>
            </a:r>
          </a:p>
        </p:txBody>
      </p:sp>
      <p:sp>
        <p:nvSpPr>
          <p:cNvPr id="104" name="Rectangle 76"/>
          <p:cNvSpPr>
            <a:spLocks noChangeArrowheads="1"/>
          </p:cNvSpPr>
          <p:nvPr/>
        </p:nvSpPr>
        <p:spPr bwMode="auto">
          <a:xfrm>
            <a:off x="5267777" y="28654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5,6</a:t>
            </a:r>
          </a:p>
        </p:txBody>
      </p:sp>
      <p:sp>
        <p:nvSpPr>
          <p:cNvPr id="105" name="Rectangle 77"/>
          <p:cNvSpPr>
            <a:spLocks noChangeArrowheads="1"/>
          </p:cNvSpPr>
          <p:nvPr/>
        </p:nvSpPr>
        <p:spPr bwMode="auto">
          <a:xfrm>
            <a:off x="6269490" y="2865438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6" name="Rectangle 78"/>
          <p:cNvSpPr>
            <a:spLocks noChangeArrowheads="1"/>
          </p:cNvSpPr>
          <p:nvPr/>
        </p:nvSpPr>
        <p:spPr bwMode="auto">
          <a:xfrm>
            <a:off x="3829502" y="340995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2,3</a:t>
            </a:r>
          </a:p>
        </p:txBody>
      </p:sp>
      <p:sp>
        <p:nvSpPr>
          <p:cNvPr id="107" name="Rectangle 79"/>
          <p:cNvSpPr>
            <a:spLocks noChangeArrowheads="1"/>
          </p:cNvSpPr>
          <p:nvPr/>
        </p:nvSpPr>
        <p:spPr bwMode="auto">
          <a:xfrm>
            <a:off x="3829502" y="36782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4,4</a:t>
            </a:r>
          </a:p>
        </p:txBody>
      </p:sp>
      <p:sp>
        <p:nvSpPr>
          <p:cNvPr id="108" name="Rectangle 80"/>
          <p:cNvSpPr>
            <a:spLocks noChangeArrowheads="1"/>
          </p:cNvSpPr>
          <p:nvPr/>
        </p:nvSpPr>
        <p:spPr bwMode="auto">
          <a:xfrm>
            <a:off x="3839027" y="392430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6,7</a:t>
            </a:r>
          </a:p>
        </p:txBody>
      </p:sp>
      <p:sp>
        <p:nvSpPr>
          <p:cNvPr id="109" name="Rectangle 81"/>
          <p:cNvSpPr>
            <a:spLocks noChangeArrowheads="1"/>
          </p:cNvSpPr>
          <p:nvPr/>
        </p:nvSpPr>
        <p:spPr bwMode="auto">
          <a:xfrm>
            <a:off x="3829502" y="419100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8,9</a:t>
            </a:r>
          </a:p>
        </p:txBody>
      </p:sp>
      <p:sp>
        <p:nvSpPr>
          <p:cNvPr id="110" name="Rectangle 82"/>
          <p:cNvSpPr>
            <a:spLocks noChangeArrowheads="1"/>
          </p:cNvSpPr>
          <p:nvPr/>
        </p:nvSpPr>
        <p:spPr bwMode="auto">
          <a:xfrm>
            <a:off x="5736090" y="3678238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1,2</a:t>
            </a:r>
          </a:p>
        </p:txBody>
      </p:sp>
      <p:sp>
        <p:nvSpPr>
          <p:cNvPr id="111" name="Rectangle 83"/>
          <p:cNvSpPr>
            <a:spLocks noChangeArrowheads="1"/>
          </p:cNvSpPr>
          <p:nvPr/>
        </p:nvSpPr>
        <p:spPr bwMode="auto">
          <a:xfrm>
            <a:off x="5736090" y="392430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3,5</a:t>
            </a:r>
          </a:p>
        </p:txBody>
      </p:sp>
      <p:sp>
        <p:nvSpPr>
          <p:cNvPr id="112" name="Rectangle 84"/>
          <p:cNvSpPr>
            <a:spLocks noChangeArrowheads="1"/>
          </p:cNvSpPr>
          <p:nvPr/>
        </p:nvSpPr>
        <p:spPr bwMode="auto">
          <a:xfrm>
            <a:off x="5815465" y="4159250"/>
            <a:ext cx="279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13" name="Rectangle 85"/>
          <p:cNvSpPr>
            <a:spLocks noChangeArrowheads="1"/>
          </p:cNvSpPr>
          <p:nvPr/>
        </p:nvSpPr>
        <p:spPr bwMode="auto">
          <a:xfrm>
            <a:off x="4782002" y="494982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1,2</a:t>
            </a:r>
          </a:p>
        </p:txBody>
      </p:sp>
      <p:sp>
        <p:nvSpPr>
          <p:cNvPr id="114" name="Rectangle 86"/>
          <p:cNvSpPr>
            <a:spLocks noChangeArrowheads="1"/>
          </p:cNvSpPr>
          <p:nvPr/>
        </p:nvSpPr>
        <p:spPr bwMode="auto">
          <a:xfrm>
            <a:off x="4782002" y="5197475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2,3</a:t>
            </a:r>
          </a:p>
        </p:txBody>
      </p:sp>
      <p:sp>
        <p:nvSpPr>
          <p:cNvPr id="115" name="Rectangle 87"/>
          <p:cNvSpPr>
            <a:spLocks noChangeArrowheads="1"/>
          </p:cNvSpPr>
          <p:nvPr/>
        </p:nvSpPr>
        <p:spPr bwMode="auto">
          <a:xfrm>
            <a:off x="4782002" y="545306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3,4</a:t>
            </a:r>
          </a:p>
        </p:txBody>
      </p:sp>
      <p:sp>
        <p:nvSpPr>
          <p:cNvPr id="116" name="Rectangle 88"/>
          <p:cNvSpPr>
            <a:spLocks noChangeArrowheads="1"/>
          </p:cNvSpPr>
          <p:nvPr/>
        </p:nvSpPr>
        <p:spPr bwMode="auto">
          <a:xfrm>
            <a:off x="4782002" y="572135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4,5</a:t>
            </a:r>
          </a:p>
        </p:txBody>
      </p:sp>
      <p:sp>
        <p:nvSpPr>
          <p:cNvPr id="117" name="Rectangle 89"/>
          <p:cNvSpPr>
            <a:spLocks noChangeArrowheads="1"/>
          </p:cNvSpPr>
          <p:nvPr/>
        </p:nvSpPr>
        <p:spPr bwMode="auto">
          <a:xfrm>
            <a:off x="4782002" y="5967413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6,6</a:t>
            </a:r>
          </a:p>
        </p:txBody>
      </p:sp>
      <p:sp>
        <p:nvSpPr>
          <p:cNvPr id="118" name="Rectangle 90"/>
          <p:cNvSpPr>
            <a:spLocks noChangeArrowheads="1"/>
          </p:cNvSpPr>
          <p:nvPr/>
        </p:nvSpPr>
        <p:spPr bwMode="auto">
          <a:xfrm>
            <a:off x="4782002" y="6223000"/>
            <a:ext cx="428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7,8</a:t>
            </a:r>
          </a:p>
        </p:txBody>
      </p:sp>
      <p:sp>
        <p:nvSpPr>
          <p:cNvPr id="119" name="Freeform 91"/>
          <p:cNvSpPr>
            <a:spLocks/>
          </p:cNvSpPr>
          <p:nvPr/>
        </p:nvSpPr>
        <p:spPr bwMode="auto">
          <a:xfrm>
            <a:off x="3875540" y="3409950"/>
            <a:ext cx="320675" cy="258763"/>
          </a:xfrm>
          <a:custGeom>
            <a:avLst/>
            <a:gdLst>
              <a:gd name="T0" fmla="*/ 0 w 202"/>
              <a:gd name="T1" fmla="*/ 162 h 163"/>
              <a:gd name="T2" fmla="*/ 0 w 202"/>
              <a:gd name="T3" fmla="*/ 0 h 163"/>
              <a:gd name="T4" fmla="*/ 201 w 202"/>
              <a:gd name="T5" fmla="*/ 0 h 163"/>
              <a:gd name="T6" fmla="*/ 201 w 202"/>
              <a:gd name="T7" fmla="*/ 162 h 163"/>
              <a:gd name="T8" fmla="*/ 0 w 202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63">
                <a:moveTo>
                  <a:pt x="0" y="162"/>
                </a:moveTo>
                <a:lnTo>
                  <a:pt x="0" y="0"/>
                </a:lnTo>
                <a:lnTo>
                  <a:pt x="201" y="0"/>
                </a:lnTo>
                <a:lnTo>
                  <a:pt x="201" y="162"/>
                </a:lnTo>
                <a:lnTo>
                  <a:pt x="0" y="16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92"/>
          <p:cNvSpPr>
            <a:spLocks noChangeShapeType="1"/>
          </p:cNvSpPr>
          <p:nvPr/>
        </p:nvSpPr>
        <p:spPr bwMode="auto">
          <a:xfrm>
            <a:off x="3054802" y="2028825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93"/>
          <p:cNvSpPr>
            <a:spLocks noChangeShapeType="1"/>
          </p:cNvSpPr>
          <p:nvPr/>
        </p:nvSpPr>
        <p:spPr bwMode="auto">
          <a:xfrm>
            <a:off x="3054802" y="2486025"/>
            <a:ext cx="3814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94"/>
          <p:cNvSpPr>
            <a:spLocks noChangeShapeType="1"/>
          </p:cNvSpPr>
          <p:nvPr/>
        </p:nvSpPr>
        <p:spPr bwMode="auto">
          <a:xfrm>
            <a:off x="3126240" y="3248025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95"/>
          <p:cNvSpPr>
            <a:spLocks noChangeShapeType="1"/>
          </p:cNvSpPr>
          <p:nvPr/>
        </p:nvSpPr>
        <p:spPr bwMode="auto">
          <a:xfrm>
            <a:off x="3126240" y="4543425"/>
            <a:ext cx="3814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96"/>
          <p:cNvSpPr>
            <a:spLocks noChangeShapeType="1"/>
          </p:cNvSpPr>
          <p:nvPr/>
        </p:nvSpPr>
        <p:spPr bwMode="auto">
          <a:xfrm>
            <a:off x="3337377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97"/>
          <p:cNvSpPr>
            <a:spLocks noChangeShapeType="1"/>
          </p:cNvSpPr>
          <p:nvPr/>
        </p:nvSpPr>
        <p:spPr bwMode="auto">
          <a:xfrm>
            <a:off x="3761240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98"/>
          <p:cNvSpPr>
            <a:spLocks noChangeShapeType="1"/>
          </p:cNvSpPr>
          <p:nvPr/>
        </p:nvSpPr>
        <p:spPr bwMode="auto">
          <a:xfrm>
            <a:off x="4256540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99"/>
          <p:cNvSpPr>
            <a:spLocks noChangeShapeType="1"/>
          </p:cNvSpPr>
          <p:nvPr/>
        </p:nvSpPr>
        <p:spPr bwMode="auto">
          <a:xfrm>
            <a:off x="4750252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00"/>
          <p:cNvSpPr>
            <a:spLocks noChangeShapeType="1"/>
          </p:cNvSpPr>
          <p:nvPr/>
        </p:nvSpPr>
        <p:spPr bwMode="auto">
          <a:xfrm>
            <a:off x="5245552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01"/>
          <p:cNvSpPr>
            <a:spLocks noChangeShapeType="1"/>
          </p:cNvSpPr>
          <p:nvPr/>
        </p:nvSpPr>
        <p:spPr bwMode="auto">
          <a:xfrm>
            <a:off x="5669415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102"/>
          <p:cNvSpPr>
            <a:spLocks noChangeShapeType="1"/>
          </p:cNvSpPr>
          <p:nvPr/>
        </p:nvSpPr>
        <p:spPr bwMode="auto">
          <a:xfrm>
            <a:off x="6163127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03"/>
          <p:cNvSpPr>
            <a:spLocks noChangeShapeType="1"/>
          </p:cNvSpPr>
          <p:nvPr/>
        </p:nvSpPr>
        <p:spPr bwMode="auto">
          <a:xfrm>
            <a:off x="6658427" y="1876425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04"/>
          <p:cNvSpPr>
            <a:spLocks noChangeShapeType="1"/>
          </p:cNvSpPr>
          <p:nvPr/>
        </p:nvSpPr>
        <p:spPr bwMode="auto">
          <a:xfrm>
            <a:off x="3267527" y="2409825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105"/>
          <p:cNvSpPr>
            <a:spLocks noChangeShapeType="1"/>
          </p:cNvSpPr>
          <p:nvPr/>
        </p:nvSpPr>
        <p:spPr bwMode="auto">
          <a:xfrm flipH="1">
            <a:off x="3550102" y="2409825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06"/>
          <p:cNvSpPr>
            <a:spLocks noChangeShapeType="1"/>
          </p:cNvSpPr>
          <p:nvPr/>
        </p:nvSpPr>
        <p:spPr bwMode="auto">
          <a:xfrm>
            <a:off x="4256540" y="2409825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107"/>
          <p:cNvSpPr>
            <a:spLocks noChangeShapeType="1"/>
          </p:cNvSpPr>
          <p:nvPr/>
        </p:nvSpPr>
        <p:spPr bwMode="auto">
          <a:xfrm flipH="1">
            <a:off x="4539115" y="2409825"/>
            <a:ext cx="211137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08"/>
          <p:cNvSpPr>
            <a:spLocks noChangeShapeType="1"/>
          </p:cNvSpPr>
          <p:nvPr/>
        </p:nvSpPr>
        <p:spPr bwMode="auto">
          <a:xfrm>
            <a:off x="5245552" y="2409825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09"/>
          <p:cNvSpPr>
            <a:spLocks noChangeShapeType="1"/>
          </p:cNvSpPr>
          <p:nvPr/>
        </p:nvSpPr>
        <p:spPr bwMode="auto">
          <a:xfrm flipH="1">
            <a:off x="5528127" y="2409825"/>
            <a:ext cx="211138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10"/>
          <p:cNvSpPr>
            <a:spLocks noChangeShapeType="1"/>
          </p:cNvSpPr>
          <p:nvPr/>
        </p:nvSpPr>
        <p:spPr bwMode="auto">
          <a:xfrm>
            <a:off x="6163127" y="2409825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11"/>
          <p:cNvSpPr>
            <a:spLocks noChangeShapeType="1"/>
          </p:cNvSpPr>
          <p:nvPr/>
        </p:nvSpPr>
        <p:spPr bwMode="auto">
          <a:xfrm flipH="1">
            <a:off x="6445702" y="2409825"/>
            <a:ext cx="212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12"/>
          <p:cNvSpPr>
            <a:spLocks noChangeShapeType="1"/>
          </p:cNvSpPr>
          <p:nvPr/>
        </p:nvSpPr>
        <p:spPr bwMode="auto">
          <a:xfrm>
            <a:off x="3550102" y="3171825"/>
            <a:ext cx="4238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13"/>
          <p:cNvSpPr>
            <a:spLocks noChangeShapeType="1"/>
          </p:cNvSpPr>
          <p:nvPr/>
        </p:nvSpPr>
        <p:spPr bwMode="auto">
          <a:xfrm flipH="1">
            <a:off x="4115252" y="3171825"/>
            <a:ext cx="3524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14"/>
          <p:cNvSpPr>
            <a:spLocks noChangeShapeType="1"/>
          </p:cNvSpPr>
          <p:nvPr/>
        </p:nvSpPr>
        <p:spPr bwMode="auto">
          <a:xfrm>
            <a:off x="5456690" y="3171825"/>
            <a:ext cx="42386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115"/>
          <p:cNvSpPr>
            <a:spLocks noChangeShapeType="1"/>
          </p:cNvSpPr>
          <p:nvPr/>
        </p:nvSpPr>
        <p:spPr bwMode="auto">
          <a:xfrm flipH="1">
            <a:off x="6021840" y="3171825"/>
            <a:ext cx="354012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116"/>
          <p:cNvSpPr>
            <a:spLocks noChangeShapeType="1"/>
          </p:cNvSpPr>
          <p:nvPr/>
        </p:nvSpPr>
        <p:spPr bwMode="auto">
          <a:xfrm>
            <a:off x="4043815" y="4467225"/>
            <a:ext cx="847725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117"/>
          <p:cNvSpPr>
            <a:spLocks noChangeShapeType="1"/>
          </p:cNvSpPr>
          <p:nvPr/>
        </p:nvSpPr>
        <p:spPr bwMode="auto">
          <a:xfrm flipH="1">
            <a:off x="5032827" y="4467225"/>
            <a:ext cx="919163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89465" y="4949825"/>
            <a:ext cx="3306762" cy="166131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Formula Check: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= (2 × 8) × (3 + 1) = 64 I/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Correct!</a:t>
            </a:r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208019"/>
              </p:ext>
            </p:extLst>
          </p:nvPr>
        </p:nvGraphicFramePr>
        <p:xfrm>
          <a:off x="1627188" y="5308600"/>
          <a:ext cx="19843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342720" progId="Equation.3">
                  <p:embed/>
                </p:oleObj>
              </mc:Choice>
              <mc:Fallback>
                <p:oleObj name="Equation" r:id="rId2" imgW="1218960" imgH="34272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5308600"/>
                        <a:ext cx="19843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/>
          <p:cNvSpPr/>
          <p:nvPr/>
        </p:nvSpPr>
        <p:spPr>
          <a:xfrm>
            <a:off x="1675265" y="1765300"/>
            <a:ext cx="346207" cy="293052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607324"/>
              </p:ext>
            </p:extLst>
          </p:nvPr>
        </p:nvGraphicFramePr>
        <p:xfrm>
          <a:off x="431458" y="2952750"/>
          <a:ext cx="1116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28600" progId="Equation.3">
                  <p:embed/>
                </p:oleObj>
              </mc:Choice>
              <mc:Fallback>
                <p:oleObj name="Equation" r:id="rId4" imgW="685800" imgH="2286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58" y="2952750"/>
                        <a:ext cx="1116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9437" y="334672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4 passes</a:t>
            </a:r>
          </a:p>
        </p:txBody>
      </p:sp>
    </p:spTree>
    <p:extLst>
      <p:ext uri="{BB962C8B-B14F-4D97-AF65-F5344CB8AC3E}">
        <p14:creationId xmlns:p14="http://schemas.microsoft.com/office/powerpoint/2010/main" val="60807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995701620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9" y="45720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pitchFamily="34" charset="-128"/>
              </a:rPr>
              <a:t>B</a:t>
            </a:r>
            <a:r>
              <a:rPr lang="en-US" dirty="0">
                <a:ea typeface="ＭＳ Ｐゴシック" pitchFamily="34" charset="-128"/>
              </a:rPr>
              <a:t>-Way Merge Sort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492" y="1600200"/>
            <a:ext cx="8915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How can we sort a file with </a:t>
            </a:r>
            <a:r>
              <a:rPr lang="en-US" sz="2800" i="1" dirty="0"/>
              <a:t>N</a:t>
            </a:r>
            <a:r>
              <a:rPr lang="en-US" sz="2800" dirty="0"/>
              <a:t> pages using </a:t>
            </a:r>
            <a:r>
              <a:rPr lang="en-US" sz="2800" b="1" i="1" u="sng" dirty="0"/>
              <a:t>B</a:t>
            </a:r>
            <a:r>
              <a:rPr lang="en-US" sz="2800" dirty="0"/>
              <a:t> buffer pages?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Pass 0: </a:t>
            </a:r>
            <a:r>
              <a:rPr lang="en-US" sz="2600" dirty="0"/>
              <a:t>use </a:t>
            </a:r>
            <a:r>
              <a:rPr lang="en-US" sz="2600" i="1" dirty="0"/>
              <a:t>B </a:t>
            </a:r>
            <a:r>
              <a:rPr lang="en-US" sz="2600" dirty="0"/>
              <a:t>buffer pages and sort internally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This will produce                 sorted B-page runs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Passes 1, 2, …: </a:t>
            </a:r>
            <a:r>
              <a:rPr lang="en-US" sz="2600" dirty="0"/>
              <a:t>use B – 1 buffer pages for input and the remaining page for output; do (B-1)-way merge in each run</a:t>
            </a:r>
          </a:p>
          <a:p>
            <a:pPr lvl="2">
              <a:buFont typeface="Wingdings" pitchFamily="2" charset="2"/>
              <a:buChar char="§"/>
            </a:pPr>
            <a:endParaRPr lang="en-US" sz="20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137254"/>
              </p:ext>
            </p:extLst>
          </p:nvPr>
        </p:nvGraphicFramePr>
        <p:xfrm>
          <a:off x="3571081" y="2614613"/>
          <a:ext cx="20018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9953" imgH="724230" progId="Equation.3">
                  <p:embed/>
                </p:oleObj>
              </mc:Choice>
              <mc:Fallback>
                <p:oleObj name="Equation" r:id="rId2" imgW="1999953" imgH="72423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081" y="2614613"/>
                        <a:ext cx="20018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Freeform 7"/>
          <p:cNvSpPr>
            <a:spLocks/>
          </p:cNvSpPr>
          <p:nvPr/>
        </p:nvSpPr>
        <p:spPr bwMode="auto">
          <a:xfrm>
            <a:off x="6837363" y="4249738"/>
            <a:ext cx="1393825" cy="254000"/>
          </a:xfrm>
          <a:custGeom>
            <a:avLst/>
            <a:gdLst>
              <a:gd name="T0" fmla="*/ 877 w 878"/>
              <a:gd name="T1" fmla="*/ 81 h 160"/>
              <a:gd name="T2" fmla="*/ 843 w 878"/>
              <a:gd name="T3" fmla="*/ 48 h 160"/>
              <a:gd name="T4" fmla="*/ 749 w 878"/>
              <a:gd name="T5" fmla="*/ 24 h 160"/>
              <a:gd name="T6" fmla="*/ 439 w 878"/>
              <a:gd name="T7" fmla="*/ 0 h 160"/>
              <a:gd name="T8" fmla="*/ 129 w 878"/>
              <a:gd name="T9" fmla="*/ 24 h 160"/>
              <a:gd name="T10" fmla="*/ 35 w 878"/>
              <a:gd name="T11" fmla="*/ 48 h 160"/>
              <a:gd name="T12" fmla="*/ 0 w 878"/>
              <a:gd name="T13" fmla="*/ 81 h 160"/>
              <a:gd name="T14" fmla="*/ 35 w 878"/>
              <a:gd name="T15" fmla="*/ 112 h 160"/>
              <a:gd name="T16" fmla="*/ 129 w 878"/>
              <a:gd name="T17" fmla="*/ 136 h 160"/>
              <a:gd name="T18" fmla="*/ 439 w 878"/>
              <a:gd name="T19" fmla="*/ 159 h 160"/>
              <a:gd name="T20" fmla="*/ 749 w 878"/>
              <a:gd name="T21" fmla="*/ 136 h 160"/>
              <a:gd name="T22" fmla="*/ 843 w 878"/>
              <a:gd name="T23" fmla="*/ 112 h 160"/>
              <a:gd name="T24" fmla="*/ 877 w 878"/>
              <a:gd name="T25" fmla="*/ 8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8"/>
          <p:cNvSpPr>
            <a:spLocks/>
          </p:cNvSpPr>
          <p:nvPr/>
        </p:nvSpPr>
        <p:spPr bwMode="auto">
          <a:xfrm>
            <a:off x="1198563" y="4638675"/>
            <a:ext cx="1098550" cy="18256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1198563" y="5638800"/>
            <a:ext cx="1128712" cy="166688"/>
          </a:xfrm>
          <a:custGeom>
            <a:avLst/>
            <a:gdLst>
              <a:gd name="T0" fmla="*/ 0 w 711"/>
              <a:gd name="T1" fmla="*/ 104 h 105"/>
              <a:gd name="T2" fmla="*/ 0 w 711"/>
              <a:gd name="T3" fmla="*/ 0 h 105"/>
              <a:gd name="T4" fmla="*/ 710 w 711"/>
              <a:gd name="T5" fmla="*/ 0 h 105"/>
              <a:gd name="T6" fmla="*/ 710 w 711"/>
              <a:gd name="T7" fmla="*/ 104 h 105"/>
              <a:gd name="T8" fmla="*/ 0 w 711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0"/>
          <p:cNvSpPr>
            <a:spLocks/>
          </p:cNvSpPr>
          <p:nvPr/>
        </p:nvSpPr>
        <p:spPr bwMode="auto">
          <a:xfrm>
            <a:off x="1052513" y="4284663"/>
            <a:ext cx="1387475" cy="265112"/>
          </a:xfrm>
          <a:custGeom>
            <a:avLst/>
            <a:gdLst>
              <a:gd name="T0" fmla="*/ 873 w 874"/>
              <a:gd name="T1" fmla="*/ 84 h 167"/>
              <a:gd name="T2" fmla="*/ 839 w 874"/>
              <a:gd name="T3" fmla="*/ 51 h 167"/>
              <a:gd name="T4" fmla="*/ 745 w 874"/>
              <a:gd name="T5" fmla="*/ 24 h 167"/>
              <a:gd name="T6" fmla="*/ 437 w 874"/>
              <a:gd name="T7" fmla="*/ 0 h 167"/>
              <a:gd name="T8" fmla="*/ 128 w 874"/>
              <a:gd name="T9" fmla="*/ 24 h 167"/>
              <a:gd name="T10" fmla="*/ 34 w 874"/>
              <a:gd name="T11" fmla="*/ 51 h 167"/>
              <a:gd name="T12" fmla="*/ 0 w 874"/>
              <a:gd name="T13" fmla="*/ 84 h 167"/>
              <a:gd name="T14" fmla="*/ 34 w 874"/>
              <a:gd name="T15" fmla="*/ 115 h 167"/>
              <a:gd name="T16" fmla="*/ 128 w 874"/>
              <a:gd name="T17" fmla="*/ 142 h 167"/>
              <a:gd name="T18" fmla="*/ 437 w 874"/>
              <a:gd name="T19" fmla="*/ 166 h 167"/>
              <a:gd name="T20" fmla="*/ 745 w 874"/>
              <a:gd name="T21" fmla="*/ 142 h 167"/>
              <a:gd name="T22" fmla="*/ 839 w 874"/>
              <a:gd name="T23" fmla="*/ 115 h 167"/>
              <a:gd name="T24" fmla="*/ 873 w 874"/>
              <a:gd name="T25" fmla="*/ 8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327400" y="6223000"/>
            <a:ext cx="30654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800" b="1">
                <a:latin typeface="Bookman Old Style" pitchFamily="18" charset="0"/>
              </a:rPr>
              <a:t>B Main memory buffers</a:t>
            </a:r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>
            <a:off x="6953250" y="4724400"/>
            <a:ext cx="1119188" cy="157163"/>
          </a:xfrm>
          <a:custGeom>
            <a:avLst/>
            <a:gdLst>
              <a:gd name="T0" fmla="*/ 0 w 705"/>
              <a:gd name="T1" fmla="*/ 98 h 99"/>
              <a:gd name="T2" fmla="*/ 0 w 705"/>
              <a:gd name="T3" fmla="*/ 0 h 99"/>
              <a:gd name="T4" fmla="*/ 704 w 705"/>
              <a:gd name="T5" fmla="*/ 0 h 99"/>
              <a:gd name="T6" fmla="*/ 704 w 705"/>
              <a:gd name="T7" fmla="*/ 98 h 99"/>
              <a:gd name="T8" fmla="*/ 0 w 705"/>
              <a:gd name="T9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3"/>
          <p:cNvSpPr>
            <a:spLocks/>
          </p:cNvSpPr>
          <p:nvPr/>
        </p:nvSpPr>
        <p:spPr bwMode="auto">
          <a:xfrm>
            <a:off x="6967538" y="5005388"/>
            <a:ext cx="1120775" cy="142875"/>
          </a:xfrm>
          <a:custGeom>
            <a:avLst/>
            <a:gdLst>
              <a:gd name="T0" fmla="*/ 0 w 706"/>
              <a:gd name="T1" fmla="*/ 89 h 90"/>
              <a:gd name="T2" fmla="*/ 0 w 706"/>
              <a:gd name="T3" fmla="*/ 0 h 90"/>
              <a:gd name="T4" fmla="*/ 705 w 706"/>
              <a:gd name="T5" fmla="*/ 0 h 90"/>
              <a:gd name="T6" fmla="*/ 705 w 706"/>
              <a:gd name="T7" fmla="*/ 89 h 90"/>
              <a:gd name="T8" fmla="*/ 0 w 706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4"/>
          <p:cNvSpPr>
            <a:spLocks/>
          </p:cNvSpPr>
          <p:nvPr/>
        </p:nvSpPr>
        <p:spPr bwMode="auto">
          <a:xfrm>
            <a:off x="3321050" y="4146550"/>
            <a:ext cx="1189038" cy="538163"/>
          </a:xfrm>
          <a:custGeom>
            <a:avLst/>
            <a:gdLst>
              <a:gd name="T0" fmla="*/ 0 w 749"/>
              <a:gd name="T1" fmla="*/ 338 h 339"/>
              <a:gd name="T2" fmla="*/ 0 w 749"/>
              <a:gd name="T3" fmla="*/ 0 h 339"/>
              <a:gd name="T4" fmla="*/ 748 w 749"/>
              <a:gd name="T5" fmla="*/ 0 h 339"/>
              <a:gd name="T6" fmla="*/ 748 w 749"/>
              <a:gd name="T7" fmla="*/ 338 h 339"/>
              <a:gd name="T8" fmla="*/ 0 w 749"/>
              <a:gd name="T9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5"/>
          <p:cNvSpPr>
            <a:spLocks/>
          </p:cNvSpPr>
          <p:nvPr/>
        </p:nvSpPr>
        <p:spPr bwMode="auto">
          <a:xfrm>
            <a:off x="5170488" y="5000625"/>
            <a:ext cx="1058862" cy="436563"/>
          </a:xfrm>
          <a:custGeom>
            <a:avLst/>
            <a:gdLst>
              <a:gd name="T0" fmla="*/ 0 w 667"/>
              <a:gd name="T1" fmla="*/ 274 h 275"/>
              <a:gd name="T2" fmla="*/ 0 w 667"/>
              <a:gd name="T3" fmla="*/ 0 h 275"/>
              <a:gd name="T4" fmla="*/ 666 w 667"/>
              <a:gd name="T5" fmla="*/ 0 h 275"/>
              <a:gd name="T6" fmla="*/ 666 w 667"/>
              <a:gd name="T7" fmla="*/ 274 h 275"/>
              <a:gd name="T8" fmla="*/ 0 w 667"/>
              <a:gd name="T9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7" h="275">
                <a:moveTo>
                  <a:pt x="0" y="274"/>
                </a:moveTo>
                <a:lnTo>
                  <a:pt x="0" y="0"/>
                </a:lnTo>
                <a:lnTo>
                  <a:pt x="666" y="0"/>
                </a:lnTo>
                <a:lnTo>
                  <a:pt x="666" y="274"/>
                </a:lnTo>
                <a:lnTo>
                  <a:pt x="0" y="274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6"/>
          <p:cNvSpPr>
            <a:spLocks/>
          </p:cNvSpPr>
          <p:nvPr/>
        </p:nvSpPr>
        <p:spPr bwMode="auto">
          <a:xfrm>
            <a:off x="3292475" y="5722938"/>
            <a:ext cx="1189038" cy="539750"/>
          </a:xfrm>
          <a:custGeom>
            <a:avLst/>
            <a:gdLst>
              <a:gd name="T0" fmla="*/ 0 w 749"/>
              <a:gd name="T1" fmla="*/ 339 h 340"/>
              <a:gd name="T2" fmla="*/ 0 w 749"/>
              <a:gd name="T3" fmla="*/ 0 h 340"/>
              <a:gd name="T4" fmla="*/ 748 w 749"/>
              <a:gd name="T5" fmla="*/ 0 h 340"/>
              <a:gd name="T6" fmla="*/ 748 w 749"/>
              <a:gd name="T7" fmla="*/ 339 h 340"/>
              <a:gd name="T8" fmla="*/ 0 w 749"/>
              <a:gd name="T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7"/>
          <p:cNvSpPr>
            <a:spLocks/>
          </p:cNvSpPr>
          <p:nvPr/>
        </p:nvSpPr>
        <p:spPr bwMode="auto">
          <a:xfrm>
            <a:off x="2787650" y="4038600"/>
            <a:ext cx="3625850" cy="2492375"/>
          </a:xfrm>
          <a:custGeom>
            <a:avLst/>
            <a:gdLst>
              <a:gd name="T0" fmla="*/ 0 w 2284"/>
              <a:gd name="T1" fmla="*/ 1569 h 1570"/>
              <a:gd name="T2" fmla="*/ 0 w 2284"/>
              <a:gd name="T3" fmla="*/ 0 h 1570"/>
              <a:gd name="T4" fmla="*/ 2283 w 2284"/>
              <a:gd name="T5" fmla="*/ 0 h 1570"/>
              <a:gd name="T6" fmla="*/ 2283 w 2284"/>
              <a:gd name="T7" fmla="*/ 1569 h 1570"/>
              <a:gd name="T8" fmla="*/ 0 w 2284"/>
              <a:gd name="T9" fmla="*/ 1569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3303588" y="4202113"/>
            <a:ext cx="10429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1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224213" y="5780088"/>
            <a:ext cx="1262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B-1</a:t>
            </a: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5122863" y="5024438"/>
            <a:ext cx="1063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OUTPUT</a:t>
            </a:r>
          </a:p>
        </p:txBody>
      </p: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7245350" y="6083300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Bookman Old Style" pitchFamily="18" charset="0"/>
              </a:rPr>
              <a:t>Disk</a:t>
            </a: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1382713" y="6115050"/>
            <a:ext cx="711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Bookman Old Style" pitchFamily="18" charset="0"/>
              </a:rPr>
              <a:t>Disk</a:t>
            </a:r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1068388" y="44069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2435225" y="44069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" name="Group 27"/>
          <p:cNvGrpSpPr>
            <a:grpSpLocks/>
          </p:cNvGrpSpPr>
          <p:nvPr/>
        </p:nvGrpSpPr>
        <p:grpSpPr bwMode="auto">
          <a:xfrm>
            <a:off x="1071563" y="5884863"/>
            <a:ext cx="1363662" cy="190500"/>
            <a:chOff x="675" y="3611"/>
            <a:chExt cx="859" cy="120"/>
          </a:xfrm>
        </p:grpSpPr>
        <p:sp>
          <p:nvSpPr>
            <p:cNvPr id="55" name="Arc 25"/>
            <p:cNvSpPr>
              <a:spLocks/>
            </p:cNvSpPr>
            <p:nvPr/>
          </p:nvSpPr>
          <p:spPr bwMode="auto">
            <a:xfrm>
              <a:off x="675" y="3611"/>
              <a:ext cx="456" cy="120"/>
            </a:xfrm>
            <a:custGeom>
              <a:avLst/>
              <a:gdLst>
                <a:gd name="G0" fmla="+- 21600 0 0"/>
                <a:gd name="G1" fmla="+- 744 0 0"/>
                <a:gd name="G2" fmla="+- 21600 0 0"/>
                <a:gd name="T0" fmla="*/ 21457 w 21600"/>
                <a:gd name="T1" fmla="*/ 22344 h 22344"/>
                <a:gd name="T2" fmla="*/ 13 w 21600"/>
                <a:gd name="T3" fmla="*/ 0 h 22344"/>
                <a:gd name="T4" fmla="*/ 21600 w 21600"/>
                <a:gd name="T5" fmla="*/ 744 h 2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344" fill="none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-1" y="495"/>
                    <a:pt x="4" y="247"/>
                    <a:pt x="12" y="-1"/>
                  </a:cubicBezTo>
                </a:path>
                <a:path w="21600" h="22344" stroke="0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-1" y="495"/>
                    <a:pt x="4" y="247"/>
                    <a:pt x="12" y="-1"/>
                  </a:cubicBezTo>
                  <a:lnTo>
                    <a:pt x="21600" y="744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Arc 26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G0" fmla="+- 0 0 0"/>
                <a:gd name="G1" fmla="+- 187 0 0"/>
                <a:gd name="G2" fmla="+- 21600 0 0"/>
                <a:gd name="T0" fmla="*/ 21599 w 21600"/>
                <a:gd name="T1" fmla="*/ 0 h 21787"/>
                <a:gd name="T2" fmla="*/ 0 w 21600"/>
                <a:gd name="T3" fmla="*/ 21787 h 21787"/>
                <a:gd name="T4" fmla="*/ 0 w 21600"/>
                <a:gd name="T5" fmla="*/ 187 h 2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87" fill="none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</a:path>
                <a:path w="21600" h="21787" stroke="0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6"/>
                    <a:pt x="0" y="2178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30"/>
          <p:cNvGrpSpPr>
            <a:grpSpLocks/>
          </p:cNvGrpSpPr>
          <p:nvPr/>
        </p:nvGrpSpPr>
        <p:grpSpPr bwMode="auto">
          <a:xfrm>
            <a:off x="6858000" y="5808663"/>
            <a:ext cx="1370013" cy="179387"/>
            <a:chOff x="4320" y="3563"/>
            <a:chExt cx="863" cy="113"/>
          </a:xfrm>
        </p:grpSpPr>
        <p:sp>
          <p:nvSpPr>
            <p:cNvPr id="58" name="Arc 28"/>
            <p:cNvSpPr>
              <a:spLocks/>
            </p:cNvSpPr>
            <p:nvPr/>
          </p:nvSpPr>
          <p:spPr bwMode="auto">
            <a:xfrm>
              <a:off x="4320" y="3563"/>
              <a:ext cx="458" cy="113"/>
            </a:xfrm>
            <a:custGeom>
              <a:avLst/>
              <a:gdLst>
                <a:gd name="G0" fmla="+- 21600 0 0"/>
                <a:gd name="G1" fmla="+- 589 0 0"/>
                <a:gd name="G2" fmla="+- 21600 0 0"/>
                <a:gd name="T0" fmla="*/ 21457 w 21600"/>
                <a:gd name="T1" fmla="*/ 22189 h 22189"/>
                <a:gd name="T2" fmla="*/ 8 w 21600"/>
                <a:gd name="T3" fmla="*/ 0 h 22189"/>
                <a:gd name="T4" fmla="*/ 21600 w 21600"/>
                <a:gd name="T5" fmla="*/ 589 h 2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89" fill="none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</a:path>
                <a:path w="21600" h="22189" stroke="0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-1" y="392"/>
                    <a:pt x="2" y="196"/>
                    <a:pt x="8" y="0"/>
                  </a:cubicBezTo>
                  <a:lnTo>
                    <a:pt x="21600" y="589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rc 29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G0" fmla="+- 0 0 0"/>
                <a:gd name="G1" fmla="+- 197 0 0"/>
                <a:gd name="G2" fmla="+- 21600 0 0"/>
                <a:gd name="T0" fmla="*/ 21599 w 21600"/>
                <a:gd name="T1" fmla="*/ 0 h 21797"/>
                <a:gd name="T2" fmla="*/ 0 w 21600"/>
                <a:gd name="T3" fmla="*/ 21797 h 21797"/>
                <a:gd name="T4" fmla="*/ 0 w 21600"/>
                <a:gd name="T5" fmla="*/ 197 h 2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97" fill="none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</a:path>
                <a:path w="21600" h="21797" stroke="0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6"/>
                    <a:pt x="0" y="21797"/>
                  </a:cubicBezTo>
                  <a:lnTo>
                    <a:pt x="0" y="197"/>
                  </a:lnTo>
                  <a:close/>
                </a:path>
              </a:pathLst>
            </a:custGeom>
            <a:solidFill>
              <a:srgbClr val="99CCFF"/>
            </a:solidFill>
            <a:ln w="12700" cap="rnd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Line 31"/>
          <p:cNvSpPr>
            <a:spLocks noChangeShapeType="1"/>
          </p:cNvSpPr>
          <p:nvPr/>
        </p:nvSpPr>
        <p:spPr bwMode="auto">
          <a:xfrm>
            <a:off x="6861175" y="44069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2"/>
          <p:cNvSpPr>
            <a:spLocks noChangeShapeType="1"/>
          </p:cNvSpPr>
          <p:nvPr/>
        </p:nvSpPr>
        <p:spPr bwMode="auto">
          <a:xfrm>
            <a:off x="8228013" y="44069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3"/>
          <p:cNvSpPr>
            <a:spLocks noChangeShapeType="1"/>
          </p:cNvSpPr>
          <p:nvPr/>
        </p:nvSpPr>
        <p:spPr bwMode="auto">
          <a:xfrm flipV="1">
            <a:off x="2270125" y="4498975"/>
            <a:ext cx="10461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>
            <a:off x="2274888" y="5053013"/>
            <a:ext cx="1046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35"/>
          <p:cNvSpPr>
            <a:spLocks noChangeShapeType="1"/>
          </p:cNvSpPr>
          <p:nvPr/>
        </p:nvSpPr>
        <p:spPr bwMode="auto">
          <a:xfrm>
            <a:off x="4527550" y="4683125"/>
            <a:ext cx="642938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 flipV="1">
            <a:off x="4522788" y="5330825"/>
            <a:ext cx="642937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7"/>
          <p:cNvSpPr>
            <a:spLocks noChangeShapeType="1"/>
          </p:cNvSpPr>
          <p:nvPr/>
        </p:nvSpPr>
        <p:spPr bwMode="auto">
          <a:xfrm>
            <a:off x="6216650" y="5237163"/>
            <a:ext cx="644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3321050" y="4792663"/>
            <a:ext cx="1189038" cy="539750"/>
          </a:xfrm>
          <a:custGeom>
            <a:avLst/>
            <a:gdLst>
              <a:gd name="T0" fmla="*/ 0 w 749"/>
              <a:gd name="T1" fmla="*/ 339 h 340"/>
              <a:gd name="T2" fmla="*/ 0 w 749"/>
              <a:gd name="T3" fmla="*/ 0 h 340"/>
              <a:gd name="T4" fmla="*/ 748 w 749"/>
              <a:gd name="T5" fmla="*/ 0 h 340"/>
              <a:gd name="T6" fmla="*/ 748 w 749"/>
              <a:gd name="T7" fmla="*/ 339 h 340"/>
              <a:gd name="T8" fmla="*/ 0 w 749"/>
              <a:gd name="T9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3303588" y="4848225"/>
            <a:ext cx="10429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2</a:t>
            </a:r>
          </a:p>
        </p:txBody>
      </p:sp>
      <p:sp>
        <p:nvSpPr>
          <p:cNvPr id="69" name="Rectangle 40"/>
          <p:cNvSpPr>
            <a:spLocks noChangeArrowheads="1"/>
          </p:cNvSpPr>
          <p:nvPr/>
        </p:nvSpPr>
        <p:spPr bwMode="auto">
          <a:xfrm>
            <a:off x="3471863" y="4916488"/>
            <a:ext cx="815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70" name="Freeform 41"/>
          <p:cNvSpPr>
            <a:spLocks/>
          </p:cNvSpPr>
          <p:nvPr/>
        </p:nvSpPr>
        <p:spPr bwMode="auto">
          <a:xfrm>
            <a:off x="1198563" y="4916488"/>
            <a:ext cx="1098550" cy="182562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42"/>
          <p:cNvSpPr>
            <a:spLocks noChangeShapeType="1"/>
          </p:cNvSpPr>
          <p:nvPr/>
        </p:nvSpPr>
        <p:spPr bwMode="auto">
          <a:xfrm>
            <a:off x="2355850" y="5699125"/>
            <a:ext cx="965200" cy="277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>
            <a:off x="4527550" y="5053013"/>
            <a:ext cx="642938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Rectangle 44"/>
          <p:cNvSpPr>
            <a:spLocks noChangeArrowheads="1"/>
          </p:cNvSpPr>
          <p:nvPr/>
        </p:nvSpPr>
        <p:spPr bwMode="auto">
          <a:xfrm>
            <a:off x="7088188" y="4824413"/>
            <a:ext cx="8318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74" name="Freeform 45"/>
          <p:cNvSpPr>
            <a:spLocks/>
          </p:cNvSpPr>
          <p:nvPr/>
        </p:nvSpPr>
        <p:spPr bwMode="auto">
          <a:xfrm>
            <a:off x="6967538" y="5559425"/>
            <a:ext cx="1120775" cy="142875"/>
          </a:xfrm>
          <a:custGeom>
            <a:avLst/>
            <a:gdLst>
              <a:gd name="T0" fmla="*/ 0 w 706"/>
              <a:gd name="T1" fmla="*/ 89 h 90"/>
              <a:gd name="T2" fmla="*/ 0 w 706"/>
              <a:gd name="T3" fmla="*/ 0 h 90"/>
              <a:gd name="T4" fmla="*/ 705 w 706"/>
              <a:gd name="T5" fmla="*/ 0 h 90"/>
              <a:gd name="T6" fmla="*/ 705 w 706"/>
              <a:gd name="T7" fmla="*/ 89 h 90"/>
              <a:gd name="T8" fmla="*/ 0 w 706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Rectangle 46"/>
          <p:cNvSpPr>
            <a:spLocks noChangeArrowheads="1"/>
          </p:cNvSpPr>
          <p:nvPr/>
        </p:nvSpPr>
        <p:spPr bwMode="auto">
          <a:xfrm>
            <a:off x="1298575" y="4824413"/>
            <a:ext cx="815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9230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B-Way Merge Sort: I/O Cost Analysis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I/O cost = 2N × Number of passes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Number of passes =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Assume the previous example (i.e., 8 pages), </a:t>
            </a:r>
            <a:r>
              <a:rPr lang="en-US" sz="2800" i="1" dirty="0"/>
              <a:t>but</a:t>
            </a:r>
            <a:r>
              <a:rPr lang="en-US" sz="2800" dirty="0"/>
              <a:t> using 5 buffer pages (instead of 2)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I/O cost =  32 (</a:t>
            </a:r>
            <a:r>
              <a:rPr lang="en-US" sz="2600" i="1" dirty="0"/>
              <a:t>as opposed to 64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Therefore, increasing the number of buffer pages minimizes the number of passes and accordingly the I/O cost!</a:t>
            </a:r>
          </a:p>
          <a:p>
            <a:endParaRPr lang="en-US" sz="2800" dirty="0"/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67533"/>
              </p:ext>
            </p:extLst>
          </p:nvPr>
        </p:nvGraphicFramePr>
        <p:xfrm>
          <a:off x="3886200" y="2243984"/>
          <a:ext cx="44973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98975" imgH="928688" progId="Equation.3">
                  <p:embed/>
                </p:oleObj>
              </mc:Choice>
              <mc:Fallback>
                <p:oleObj name="Equation" r:id="rId2" imgW="4498975" imgH="92868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43984"/>
                        <a:ext cx="44973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3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/>
              <a:t>Number of Passes of B-Way Sort</a:t>
            </a:r>
            <a:endParaRPr lang="en-US" dirty="0">
              <a:ea typeface="ＭＳ Ｐゴシック" pitchFamily="34" charset="-128"/>
            </a:endParaRP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641400"/>
              </p:ext>
            </p:extLst>
          </p:nvPr>
        </p:nvGraphicFramePr>
        <p:xfrm>
          <a:off x="228600" y="1447800"/>
          <a:ext cx="8640762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641080" imgH="4494276" progId="Word.Document.8">
                  <p:embed/>
                </p:oleObj>
              </mc:Choice>
              <mc:Fallback>
                <p:oleObj name="Document" r:id="rId2" imgW="8641080" imgH="4494276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640762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143000" y="5815057"/>
            <a:ext cx="6629400" cy="43334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High Fan-in during merging is crucial!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43000" y="6348456"/>
            <a:ext cx="6629400" cy="43334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How else can we minimize I/O cost?</a:t>
            </a:r>
          </a:p>
        </p:txBody>
      </p:sp>
    </p:spTree>
    <p:extLst>
      <p:ext uri="{BB962C8B-B14F-4D97-AF65-F5344CB8AC3E}">
        <p14:creationId xmlns:p14="http://schemas.microsoft.com/office/powerpoint/2010/main" val="32805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300903658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60481" y="54071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51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Replacement Sort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With a more aggressive implementation of B-way sort, we can write out runs of 2×B (on average) internally sorted pages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This is referred to as </a:t>
            </a:r>
            <a:r>
              <a:rPr lang="en-US" sz="2600" dirty="0">
                <a:solidFill>
                  <a:srgbClr val="0070C0"/>
                </a:solidFill>
              </a:rPr>
              <a:t>replacement sort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1526152" y="3976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12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3657600"/>
            <a:ext cx="1447800" cy="1219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524000" y="4357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393" y="506289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888352" y="3976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3276600"/>
            <a:ext cx="1447800" cy="16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3886200" y="4357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504574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SET</a:t>
            </a: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3886200" y="3607038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2</a:t>
            </a: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6250552" y="3976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0" y="3657600"/>
            <a:ext cx="1447800" cy="1219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6248400" y="4357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2793" y="506289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5715000"/>
            <a:ext cx="8077200" cy="609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IDEA: Pick the tuple in the </a:t>
            </a:r>
            <a:r>
              <a:rPr lang="en-US" i="1" dirty="0">
                <a:solidFill>
                  <a:schemeClr val="tx1"/>
                </a:solidFill>
              </a:rPr>
              <a:t>current set </a:t>
            </a:r>
            <a:r>
              <a:rPr lang="en-US" dirty="0">
                <a:solidFill>
                  <a:schemeClr val="tx1"/>
                </a:solidFill>
              </a:rPr>
              <a:t>with the smallest value that is greater than the largest value in the </a:t>
            </a:r>
            <a:r>
              <a:rPr lang="en-US" i="1" dirty="0">
                <a:solidFill>
                  <a:schemeClr val="tx1"/>
                </a:solidFill>
              </a:rPr>
              <a:t>output buffer</a:t>
            </a:r>
            <a:r>
              <a:rPr lang="en-US" dirty="0">
                <a:solidFill>
                  <a:schemeClr val="tx1"/>
                </a:solidFill>
              </a:rPr>
              <a:t> and append it to the </a:t>
            </a:r>
            <a:r>
              <a:rPr lang="en-US" i="1" dirty="0">
                <a:solidFill>
                  <a:schemeClr val="tx1"/>
                </a:solidFill>
              </a:rPr>
              <a:t>output buffer</a:t>
            </a:r>
          </a:p>
        </p:txBody>
      </p:sp>
      <p:cxnSp>
        <p:nvCxnSpPr>
          <p:cNvPr id="21" name="Straight Arrow Connector 20"/>
          <p:cNvCxnSpPr>
            <a:stCxn id="2" idx="3"/>
          </p:cNvCxnSpPr>
          <p:nvPr/>
        </p:nvCxnSpPr>
        <p:spPr>
          <a:xfrm flipV="1">
            <a:off x="2819400" y="3976687"/>
            <a:ext cx="914400" cy="290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784362" y="3931735"/>
            <a:ext cx="1295400" cy="36964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>
          <a:xfrm>
            <a:off x="5079762" y="4116560"/>
            <a:ext cx="787638" cy="6982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67400" y="4814790"/>
            <a:ext cx="9525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799828" y="4648200"/>
            <a:ext cx="10036" cy="1665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8" grpId="0" animBg="1"/>
      <p:bldP spid="3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7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48D3684-07EF-E484-3E3D-9604431ECC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2FA867A8-99A1-0769-5930-35BF9E170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Today: Hashing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197256E-2E8F-1EEF-DBAE-BD132806B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Static and dynamic hashing techniques exist; trade-offs similar to ISAM vs. B+ trees.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Static Hashing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Good if data never changes (like ISAM)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Extendable Hashing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directory to handle changing data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Linear Hashing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Avoids directory, usually faster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Replacement Sort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With a more aggressive implementation of B-way sort, we can write out runs of 2×B (on average) internally sorted pages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This is referred to as </a:t>
            </a:r>
            <a:r>
              <a:rPr lang="en-US" sz="2600" dirty="0">
                <a:solidFill>
                  <a:srgbClr val="0070C0"/>
                </a:solidFill>
              </a:rPr>
              <a:t>replacement sort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1526152" y="3976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12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3657600"/>
            <a:ext cx="1447800" cy="1219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524000" y="4357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393" y="506289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888352" y="3976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3276600"/>
            <a:ext cx="1447800" cy="16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3886200" y="4357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504574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SET</a:t>
            </a: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3886200" y="3607038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2</a:t>
            </a: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6250552" y="3976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0" y="3657600"/>
            <a:ext cx="1447800" cy="1219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6248400" y="4357687"/>
            <a:ext cx="1098550" cy="290513"/>
          </a:xfrm>
          <a:custGeom>
            <a:avLst/>
            <a:gdLst>
              <a:gd name="T0" fmla="*/ 0 w 692"/>
              <a:gd name="T1" fmla="*/ 114 h 115"/>
              <a:gd name="T2" fmla="*/ 0 w 692"/>
              <a:gd name="T3" fmla="*/ 0 h 115"/>
              <a:gd name="T4" fmla="*/ 691 w 692"/>
              <a:gd name="T5" fmla="*/ 0 h 115"/>
              <a:gd name="T6" fmla="*/ 691 w 692"/>
              <a:gd name="T7" fmla="*/ 114 h 115"/>
              <a:gd name="T8" fmla="*/ 0 w 69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2793" y="506289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1" name="Straight Arrow Connector 20"/>
          <p:cNvCxnSpPr>
            <a:stCxn id="2" idx="3"/>
          </p:cNvCxnSpPr>
          <p:nvPr/>
        </p:nvCxnSpPr>
        <p:spPr>
          <a:xfrm flipV="1">
            <a:off x="2819400" y="3976687"/>
            <a:ext cx="914400" cy="2905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784362" y="3931735"/>
            <a:ext cx="1295400" cy="36964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>
          <a:xfrm>
            <a:off x="5079762" y="4116560"/>
            <a:ext cx="787638" cy="6982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67400" y="4814790"/>
            <a:ext cx="9525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799828" y="4648200"/>
            <a:ext cx="10036" cy="1665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85800" y="5715000"/>
            <a:ext cx="8077200" cy="609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When do we terminate the current </a:t>
            </a:r>
            <a:r>
              <a:rPr lang="en-US" sz="2400" i="1" dirty="0">
                <a:solidFill>
                  <a:schemeClr val="tx1"/>
                </a:solidFill>
              </a:rPr>
              <a:t>run</a:t>
            </a:r>
            <a:r>
              <a:rPr lang="en-US" sz="2400" dirty="0">
                <a:solidFill>
                  <a:schemeClr val="tx1"/>
                </a:solidFill>
              </a:rPr>
              <a:t> and start a new one?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96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Blocked I/O and Double Buffering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So far, we assumed random </a:t>
            </a:r>
            <a:r>
              <a:rPr lang="en-US" sz="2800"/>
              <a:t>disk accesses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Would cost change if we assume that reads and writes are done sequentially?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Yes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How can we incorporate this fact into our </a:t>
            </a:r>
            <a:br>
              <a:rPr lang="en-US" dirty="0"/>
            </a:br>
            <a:r>
              <a:rPr lang="en-US" dirty="0"/>
              <a:t>cost model?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Use bigger units (this is referred to as </a:t>
            </a:r>
            <a:r>
              <a:rPr lang="en-US" dirty="0">
                <a:solidFill>
                  <a:srgbClr val="0070C0"/>
                </a:solidFill>
              </a:rPr>
              <a:t>Blocked I/O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Mask I/O delays through pre-fetching (this is referred to as </a:t>
            </a:r>
            <a:r>
              <a:rPr lang="en-US" dirty="0">
                <a:solidFill>
                  <a:srgbClr val="0070C0"/>
                </a:solidFill>
              </a:rPr>
              <a:t>double buffering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981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Blocked I/O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Normally, we go with</a:t>
            </a:r>
            <a:r>
              <a:rPr lang="ja-JP" altLang="en-US" sz="2800" dirty="0"/>
              <a:t>‘</a:t>
            </a:r>
            <a:r>
              <a:rPr lang="en-US" altLang="ja-JP" sz="2800" i="1" dirty="0"/>
              <a:t>B</a:t>
            </a:r>
            <a:r>
              <a:rPr lang="ja-JP" altLang="en-US" sz="2800" dirty="0"/>
              <a:t>’</a:t>
            </a:r>
            <a:r>
              <a:rPr lang="en-US" altLang="ja-JP" sz="2800" dirty="0"/>
              <a:t> buffers of size (say) 1 page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6837363" y="4325938"/>
            <a:ext cx="1393825" cy="254000"/>
          </a:xfrm>
          <a:custGeom>
            <a:avLst/>
            <a:gdLst>
              <a:gd name="T0" fmla="*/ 1392238 w 878"/>
              <a:gd name="T1" fmla="*/ 128588 h 160"/>
              <a:gd name="T2" fmla="*/ 1338263 w 878"/>
              <a:gd name="T3" fmla="*/ 76200 h 160"/>
              <a:gd name="T4" fmla="*/ 1189038 w 878"/>
              <a:gd name="T5" fmla="*/ 38100 h 160"/>
              <a:gd name="T6" fmla="*/ 696913 w 878"/>
              <a:gd name="T7" fmla="*/ 0 h 160"/>
              <a:gd name="T8" fmla="*/ 204788 w 878"/>
              <a:gd name="T9" fmla="*/ 38100 h 160"/>
              <a:gd name="T10" fmla="*/ 55563 w 878"/>
              <a:gd name="T11" fmla="*/ 76200 h 160"/>
              <a:gd name="T12" fmla="*/ 0 w 878"/>
              <a:gd name="T13" fmla="*/ 128588 h 160"/>
              <a:gd name="T14" fmla="*/ 55563 w 878"/>
              <a:gd name="T15" fmla="*/ 177800 h 160"/>
              <a:gd name="T16" fmla="*/ 204788 w 878"/>
              <a:gd name="T17" fmla="*/ 215900 h 160"/>
              <a:gd name="T18" fmla="*/ 696913 w 878"/>
              <a:gd name="T19" fmla="*/ 252413 h 160"/>
              <a:gd name="T20" fmla="*/ 1189038 w 878"/>
              <a:gd name="T21" fmla="*/ 215900 h 160"/>
              <a:gd name="T22" fmla="*/ 1338263 w 878"/>
              <a:gd name="T23" fmla="*/ 177800 h 160"/>
              <a:gd name="T24" fmla="*/ 1392238 w 878"/>
              <a:gd name="T25" fmla="*/ 128588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"/>
              <a:gd name="T40" fmla="*/ 0 h 160"/>
              <a:gd name="T41" fmla="*/ 878 w 878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1198563" y="4714875"/>
            <a:ext cx="1098550" cy="182563"/>
          </a:xfrm>
          <a:custGeom>
            <a:avLst/>
            <a:gdLst>
              <a:gd name="T0" fmla="*/ 0 w 692"/>
              <a:gd name="T1" fmla="*/ 180975 h 115"/>
              <a:gd name="T2" fmla="*/ 0 w 692"/>
              <a:gd name="T3" fmla="*/ 0 h 115"/>
              <a:gd name="T4" fmla="*/ 1096963 w 692"/>
              <a:gd name="T5" fmla="*/ 0 h 115"/>
              <a:gd name="T6" fmla="*/ 1096963 w 692"/>
              <a:gd name="T7" fmla="*/ 180975 h 115"/>
              <a:gd name="T8" fmla="*/ 0 w 692"/>
              <a:gd name="T9" fmla="*/ 180975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198563" y="5715000"/>
            <a:ext cx="1128712" cy="166688"/>
          </a:xfrm>
          <a:custGeom>
            <a:avLst/>
            <a:gdLst>
              <a:gd name="T0" fmla="*/ 0 w 711"/>
              <a:gd name="T1" fmla="*/ 165100 h 105"/>
              <a:gd name="T2" fmla="*/ 0 w 711"/>
              <a:gd name="T3" fmla="*/ 0 h 105"/>
              <a:gd name="T4" fmla="*/ 1127125 w 711"/>
              <a:gd name="T5" fmla="*/ 0 h 105"/>
              <a:gd name="T6" fmla="*/ 1127125 w 711"/>
              <a:gd name="T7" fmla="*/ 165100 h 105"/>
              <a:gd name="T8" fmla="*/ 0 w 711"/>
              <a:gd name="T9" fmla="*/ 165100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105"/>
              <a:gd name="T17" fmla="*/ 711 w 711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1052513" y="4360863"/>
            <a:ext cx="1387475" cy="265112"/>
          </a:xfrm>
          <a:custGeom>
            <a:avLst/>
            <a:gdLst>
              <a:gd name="T0" fmla="*/ 1385888 w 874"/>
              <a:gd name="T1" fmla="*/ 133350 h 167"/>
              <a:gd name="T2" fmla="*/ 1331913 w 874"/>
              <a:gd name="T3" fmla="*/ 80962 h 167"/>
              <a:gd name="T4" fmla="*/ 1182688 w 874"/>
              <a:gd name="T5" fmla="*/ 38100 h 167"/>
              <a:gd name="T6" fmla="*/ 693738 w 874"/>
              <a:gd name="T7" fmla="*/ 0 h 167"/>
              <a:gd name="T8" fmla="*/ 203200 w 874"/>
              <a:gd name="T9" fmla="*/ 38100 h 167"/>
              <a:gd name="T10" fmla="*/ 53975 w 874"/>
              <a:gd name="T11" fmla="*/ 80962 h 167"/>
              <a:gd name="T12" fmla="*/ 0 w 874"/>
              <a:gd name="T13" fmla="*/ 133350 h 167"/>
              <a:gd name="T14" fmla="*/ 53975 w 874"/>
              <a:gd name="T15" fmla="*/ 182562 h 167"/>
              <a:gd name="T16" fmla="*/ 203200 w 874"/>
              <a:gd name="T17" fmla="*/ 225425 h 167"/>
              <a:gd name="T18" fmla="*/ 693738 w 874"/>
              <a:gd name="T19" fmla="*/ 263525 h 167"/>
              <a:gd name="T20" fmla="*/ 1182688 w 874"/>
              <a:gd name="T21" fmla="*/ 225425 h 167"/>
              <a:gd name="T22" fmla="*/ 1331913 w 874"/>
              <a:gd name="T23" fmla="*/ 182562 h 167"/>
              <a:gd name="T24" fmla="*/ 1385888 w 874"/>
              <a:gd name="T25" fmla="*/ 133350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4"/>
              <a:gd name="T40" fmla="*/ 0 h 167"/>
              <a:gd name="T41" fmla="*/ 874 w 874"/>
              <a:gd name="T42" fmla="*/ 167 h 1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6953250" y="4800600"/>
            <a:ext cx="1119188" cy="157163"/>
          </a:xfrm>
          <a:custGeom>
            <a:avLst/>
            <a:gdLst>
              <a:gd name="T0" fmla="*/ 0 w 705"/>
              <a:gd name="T1" fmla="*/ 155575 h 99"/>
              <a:gd name="T2" fmla="*/ 0 w 705"/>
              <a:gd name="T3" fmla="*/ 0 h 99"/>
              <a:gd name="T4" fmla="*/ 1117600 w 705"/>
              <a:gd name="T5" fmla="*/ 0 h 99"/>
              <a:gd name="T6" fmla="*/ 1117600 w 705"/>
              <a:gd name="T7" fmla="*/ 155575 h 99"/>
              <a:gd name="T8" fmla="*/ 0 w 705"/>
              <a:gd name="T9" fmla="*/ 155575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5"/>
              <a:gd name="T16" fmla="*/ 0 h 99"/>
              <a:gd name="T17" fmla="*/ 705 w 705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6967538" y="5081588"/>
            <a:ext cx="1120775" cy="142875"/>
          </a:xfrm>
          <a:custGeom>
            <a:avLst/>
            <a:gdLst>
              <a:gd name="T0" fmla="*/ 0 w 706"/>
              <a:gd name="T1" fmla="*/ 141288 h 90"/>
              <a:gd name="T2" fmla="*/ 0 w 706"/>
              <a:gd name="T3" fmla="*/ 0 h 90"/>
              <a:gd name="T4" fmla="*/ 1119188 w 706"/>
              <a:gd name="T5" fmla="*/ 0 h 90"/>
              <a:gd name="T6" fmla="*/ 1119188 w 706"/>
              <a:gd name="T7" fmla="*/ 141288 h 90"/>
              <a:gd name="T8" fmla="*/ 0 w 706"/>
              <a:gd name="T9" fmla="*/ 141288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3321050" y="4222750"/>
            <a:ext cx="1189038" cy="538163"/>
          </a:xfrm>
          <a:custGeom>
            <a:avLst/>
            <a:gdLst>
              <a:gd name="T0" fmla="*/ 0 w 749"/>
              <a:gd name="T1" fmla="*/ 536575 h 339"/>
              <a:gd name="T2" fmla="*/ 0 w 749"/>
              <a:gd name="T3" fmla="*/ 0 h 339"/>
              <a:gd name="T4" fmla="*/ 1187450 w 749"/>
              <a:gd name="T5" fmla="*/ 0 h 339"/>
              <a:gd name="T6" fmla="*/ 1187450 w 749"/>
              <a:gd name="T7" fmla="*/ 536575 h 339"/>
              <a:gd name="T8" fmla="*/ 0 w 749"/>
              <a:gd name="T9" fmla="*/ 536575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39"/>
              <a:gd name="T17" fmla="*/ 749 w 749"/>
              <a:gd name="T18" fmla="*/ 339 h 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5170488" y="5076825"/>
            <a:ext cx="1058862" cy="436563"/>
          </a:xfrm>
          <a:custGeom>
            <a:avLst/>
            <a:gdLst>
              <a:gd name="T0" fmla="*/ 0 w 667"/>
              <a:gd name="T1" fmla="*/ 434975 h 275"/>
              <a:gd name="T2" fmla="*/ 0 w 667"/>
              <a:gd name="T3" fmla="*/ 0 h 275"/>
              <a:gd name="T4" fmla="*/ 1057275 w 667"/>
              <a:gd name="T5" fmla="*/ 0 h 275"/>
              <a:gd name="T6" fmla="*/ 1057275 w 667"/>
              <a:gd name="T7" fmla="*/ 434975 h 275"/>
              <a:gd name="T8" fmla="*/ 0 w 667"/>
              <a:gd name="T9" fmla="*/ 434975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7"/>
              <a:gd name="T16" fmla="*/ 0 h 275"/>
              <a:gd name="T17" fmla="*/ 667 w 667"/>
              <a:gd name="T18" fmla="*/ 275 h 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7" h="275">
                <a:moveTo>
                  <a:pt x="0" y="274"/>
                </a:moveTo>
                <a:lnTo>
                  <a:pt x="0" y="0"/>
                </a:lnTo>
                <a:lnTo>
                  <a:pt x="666" y="0"/>
                </a:lnTo>
                <a:lnTo>
                  <a:pt x="666" y="274"/>
                </a:lnTo>
                <a:lnTo>
                  <a:pt x="0" y="274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3292475" y="5799138"/>
            <a:ext cx="1189038" cy="539750"/>
          </a:xfrm>
          <a:custGeom>
            <a:avLst/>
            <a:gdLst>
              <a:gd name="T0" fmla="*/ 0 w 749"/>
              <a:gd name="T1" fmla="*/ 538163 h 340"/>
              <a:gd name="T2" fmla="*/ 0 w 749"/>
              <a:gd name="T3" fmla="*/ 0 h 340"/>
              <a:gd name="T4" fmla="*/ 1187450 w 749"/>
              <a:gd name="T5" fmla="*/ 0 h 340"/>
              <a:gd name="T6" fmla="*/ 1187450 w 749"/>
              <a:gd name="T7" fmla="*/ 538163 h 340"/>
              <a:gd name="T8" fmla="*/ 0 w 749"/>
              <a:gd name="T9" fmla="*/ 538163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40"/>
              <a:gd name="T17" fmla="*/ 749 w 749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5"/>
          <p:cNvSpPr>
            <a:spLocks/>
          </p:cNvSpPr>
          <p:nvPr/>
        </p:nvSpPr>
        <p:spPr bwMode="auto">
          <a:xfrm>
            <a:off x="2787650" y="4114800"/>
            <a:ext cx="3625850" cy="2492375"/>
          </a:xfrm>
          <a:custGeom>
            <a:avLst/>
            <a:gdLst>
              <a:gd name="T0" fmla="*/ 0 w 2284"/>
              <a:gd name="T1" fmla="*/ 2490788 h 1570"/>
              <a:gd name="T2" fmla="*/ 0 w 2284"/>
              <a:gd name="T3" fmla="*/ 0 h 1570"/>
              <a:gd name="T4" fmla="*/ 3624263 w 2284"/>
              <a:gd name="T5" fmla="*/ 0 h 1570"/>
              <a:gd name="T6" fmla="*/ 3624263 w 2284"/>
              <a:gd name="T7" fmla="*/ 2490788 h 1570"/>
              <a:gd name="T8" fmla="*/ 0 w 2284"/>
              <a:gd name="T9" fmla="*/ 2490788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4"/>
              <a:gd name="T16" fmla="*/ 0 h 1570"/>
              <a:gd name="T17" fmla="*/ 2284 w 2284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303588" y="4278313"/>
            <a:ext cx="1046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1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224213" y="5856288"/>
            <a:ext cx="1052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5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122863" y="5100638"/>
            <a:ext cx="1063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OUTPUT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7245350" y="6159500"/>
            <a:ext cx="711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Bookman Old Style" pitchFamily="18" charset="0"/>
              </a:rPr>
              <a:t>Disk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382713" y="6191250"/>
            <a:ext cx="711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Bookman Old Style" pitchFamily="18" charset="0"/>
              </a:rPr>
              <a:t>Disk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1068388" y="44831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435225" y="44831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1073150" y="5961063"/>
            <a:ext cx="1362075" cy="190500"/>
            <a:chOff x="676" y="3611"/>
            <a:chExt cx="858" cy="120"/>
          </a:xfrm>
        </p:grpSpPr>
        <p:sp>
          <p:nvSpPr>
            <p:cNvPr id="22" name="Arc 24"/>
            <p:cNvSpPr>
              <a:spLocks/>
            </p:cNvSpPr>
            <p:nvPr/>
          </p:nvSpPr>
          <p:spPr bwMode="auto">
            <a:xfrm>
              <a:off x="676" y="3611"/>
              <a:ext cx="456" cy="120"/>
            </a:xfrm>
            <a:custGeom>
              <a:avLst/>
              <a:gdLst>
                <a:gd name="T0" fmla="*/ 10 w 21600"/>
                <a:gd name="T1" fmla="*/ 1 h 22344"/>
                <a:gd name="T2" fmla="*/ 0 w 21600"/>
                <a:gd name="T3" fmla="*/ 0 h 22344"/>
                <a:gd name="T4" fmla="*/ 10 w 21600"/>
                <a:gd name="T5" fmla="*/ 0 h 2234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344"/>
                <a:gd name="T11" fmla="*/ 21600 w 21600"/>
                <a:gd name="T12" fmla="*/ 22344 h 22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344" fill="none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0" y="495"/>
                    <a:pt x="4" y="247"/>
                    <a:pt x="12" y="-1"/>
                  </a:cubicBezTo>
                </a:path>
                <a:path w="21600" h="22344" stroke="0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0" y="495"/>
                    <a:pt x="4" y="247"/>
                    <a:pt x="12" y="-1"/>
                  </a:cubicBezTo>
                  <a:lnTo>
                    <a:pt x="21600" y="744"/>
                  </a:lnTo>
                  <a:lnTo>
                    <a:pt x="21457" y="22343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rc 25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10 w 21600"/>
                <a:gd name="T1" fmla="*/ 0 h 21787"/>
                <a:gd name="T2" fmla="*/ 0 w 21600"/>
                <a:gd name="T3" fmla="*/ 1 h 21787"/>
                <a:gd name="T4" fmla="*/ 0 w 21600"/>
                <a:gd name="T5" fmla="*/ 0 h 217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7"/>
                <a:gd name="T11" fmla="*/ 21600 w 21600"/>
                <a:gd name="T12" fmla="*/ 21787 h 21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7" fill="none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7"/>
                    <a:pt x="-1" y="21787"/>
                  </a:cubicBezTo>
                </a:path>
                <a:path w="21600" h="21787" stroke="0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7"/>
                    <a:pt x="-1" y="21787"/>
                  </a:cubicBezTo>
                  <a:lnTo>
                    <a:pt x="0" y="18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6859588" y="5884863"/>
            <a:ext cx="1368425" cy="179387"/>
            <a:chOff x="4321" y="3563"/>
            <a:chExt cx="862" cy="113"/>
          </a:xfrm>
        </p:grpSpPr>
        <p:sp>
          <p:nvSpPr>
            <p:cNvPr id="25" name="Arc 27"/>
            <p:cNvSpPr>
              <a:spLocks/>
            </p:cNvSpPr>
            <p:nvPr/>
          </p:nvSpPr>
          <p:spPr bwMode="auto">
            <a:xfrm>
              <a:off x="4321" y="3563"/>
              <a:ext cx="458" cy="113"/>
            </a:xfrm>
            <a:custGeom>
              <a:avLst/>
              <a:gdLst>
                <a:gd name="T0" fmla="*/ 10 w 21600"/>
                <a:gd name="T1" fmla="*/ 1 h 22189"/>
                <a:gd name="T2" fmla="*/ 0 w 21600"/>
                <a:gd name="T3" fmla="*/ 0 h 22189"/>
                <a:gd name="T4" fmla="*/ 10 w 21600"/>
                <a:gd name="T5" fmla="*/ 0 h 22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89"/>
                <a:gd name="T11" fmla="*/ 21600 w 21600"/>
                <a:gd name="T12" fmla="*/ 22189 h 22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89" fill="none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0" y="392"/>
                    <a:pt x="2" y="196"/>
                    <a:pt x="8" y="0"/>
                  </a:cubicBezTo>
                </a:path>
                <a:path w="21600" h="22189" stroke="0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0" y="392"/>
                    <a:pt x="2" y="196"/>
                    <a:pt x="8" y="0"/>
                  </a:cubicBezTo>
                  <a:lnTo>
                    <a:pt x="21600" y="589"/>
                  </a:lnTo>
                  <a:lnTo>
                    <a:pt x="21457" y="22188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rc 28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10 w 21600"/>
                <a:gd name="T1" fmla="*/ 0 h 21797"/>
                <a:gd name="T2" fmla="*/ 0 w 21600"/>
                <a:gd name="T3" fmla="*/ 1 h 21797"/>
                <a:gd name="T4" fmla="*/ 0 w 21600"/>
                <a:gd name="T5" fmla="*/ 0 h 217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7"/>
                <a:gd name="T11" fmla="*/ 21600 w 21600"/>
                <a:gd name="T12" fmla="*/ 21797 h 2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7" fill="none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7"/>
                    <a:pt x="-1" y="21797"/>
                  </a:cubicBezTo>
                </a:path>
                <a:path w="21600" h="21797" stroke="0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7"/>
                    <a:pt x="-1" y="21797"/>
                  </a:cubicBezTo>
                  <a:lnTo>
                    <a:pt x="0" y="19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6861175" y="44831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8228013" y="44831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V="1">
            <a:off x="2270125" y="4575175"/>
            <a:ext cx="10461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274888" y="5129213"/>
            <a:ext cx="1046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527550" y="4759325"/>
            <a:ext cx="642938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4522788" y="5407025"/>
            <a:ext cx="642937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6216650" y="5313363"/>
            <a:ext cx="644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6"/>
          <p:cNvSpPr>
            <a:spLocks/>
          </p:cNvSpPr>
          <p:nvPr/>
        </p:nvSpPr>
        <p:spPr bwMode="auto">
          <a:xfrm>
            <a:off x="3321050" y="4868863"/>
            <a:ext cx="1189038" cy="539750"/>
          </a:xfrm>
          <a:custGeom>
            <a:avLst/>
            <a:gdLst>
              <a:gd name="T0" fmla="*/ 0 w 749"/>
              <a:gd name="T1" fmla="*/ 538163 h 340"/>
              <a:gd name="T2" fmla="*/ 0 w 749"/>
              <a:gd name="T3" fmla="*/ 0 h 340"/>
              <a:gd name="T4" fmla="*/ 1187450 w 749"/>
              <a:gd name="T5" fmla="*/ 0 h 340"/>
              <a:gd name="T6" fmla="*/ 1187450 w 749"/>
              <a:gd name="T7" fmla="*/ 538163 h 340"/>
              <a:gd name="T8" fmla="*/ 0 w 749"/>
              <a:gd name="T9" fmla="*/ 538163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40"/>
              <a:gd name="T17" fmla="*/ 749 w 749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3303588" y="4924425"/>
            <a:ext cx="1046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2</a:t>
            </a: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3471863" y="4992688"/>
            <a:ext cx="815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37" name="Freeform 39"/>
          <p:cNvSpPr>
            <a:spLocks/>
          </p:cNvSpPr>
          <p:nvPr/>
        </p:nvSpPr>
        <p:spPr bwMode="auto">
          <a:xfrm>
            <a:off x="1198563" y="4992688"/>
            <a:ext cx="1098550" cy="182562"/>
          </a:xfrm>
          <a:custGeom>
            <a:avLst/>
            <a:gdLst>
              <a:gd name="T0" fmla="*/ 0 w 692"/>
              <a:gd name="T1" fmla="*/ 180975 h 115"/>
              <a:gd name="T2" fmla="*/ 0 w 692"/>
              <a:gd name="T3" fmla="*/ 0 h 115"/>
              <a:gd name="T4" fmla="*/ 1096963 w 692"/>
              <a:gd name="T5" fmla="*/ 0 h 115"/>
              <a:gd name="T6" fmla="*/ 1096963 w 692"/>
              <a:gd name="T7" fmla="*/ 180975 h 115"/>
              <a:gd name="T8" fmla="*/ 0 w 692"/>
              <a:gd name="T9" fmla="*/ 180975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2355850" y="5775325"/>
            <a:ext cx="965200" cy="277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4527550" y="5129213"/>
            <a:ext cx="642938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7088188" y="4900613"/>
            <a:ext cx="8318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41" name="Freeform 43"/>
          <p:cNvSpPr>
            <a:spLocks/>
          </p:cNvSpPr>
          <p:nvPr/>
        </p:nvSpPr>
        <p:spPr bwMode="auto">
          <a:xfrm>
            <a:off x="6967538" y="5635625"/>
            <a:ext cx="1120775" cy="142875"/>
          </a:xfrm>
          <a:custGeom>
            <a:avLst/>
            <a:gdLst>
              <a:gd name="T0" fmla="*/ 0 w 706"/>
              <a:gd name="T1" fmla="*/ 141288 h 90"/>
              <a:gd name="T2" fmla="*/ 0 w 706"/>
              <a:gd name="T3" fmla="*/ 0 h 90"/>
              <a:gd name="T4" fmla="*/ 1119188 w 706"/>
              <a:gd name="T5" fmla="*/ 0 h 90"/>
              <a:gd name="T6" fmla="*/ 1119188 w 706"/>
              <a:gd name="T7" fmla="*/ 141288 h 90"/>
              <a:gd name="T8" fmla="*/ 0 w 706"/>
              <a:gd name="T9" fmla="*/ 141288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1298575" y="4900613"/>
            <a:ext cx="815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5751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Blocked I/O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Normally, we go with</a:t>
            </a:r>
            <a:r>
              <a:rPr lang="ja-JP" altLang="en-US" sz="2800" dirty="0"/>
              <a:t>‘</a:t>
            </a:r>
            <a:r>
              <a:rPr lang="en-US" altLang="ja-JP" sz="2800" i="1" dirty="0"/>
              <a:t>B</a:t>
            </a:r>
            <a:r>
              <a:rPr lang="ja-JP" altLang="en-US" sz="2800" dirty="0"/>
              <a:t>’</a:t>
            </a:r>
            <a:r>
              <a:rPr lang="en-US" altLang="ja-JP" sz="2800" dirty="0"/>
              <a:t> buffers of size (say) 1 page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INSTEAD: let us go with </a:t>
            </a:r>
            <a:r>
              <a:rPr lang="en-US" sz="2800" i="1" dirty="0"/>
              <a:t>B/b</a:t>
            </a:r>
            <a:r>
              <a:rPr lang="en-US" sz="2800" dirty="0"/>
              <a:t> buffers, of size </a:t>
            </a:r>
            <a:r>
              <a:rPr lang="ja-JP" altLang="en-US" sz="2800" dirty="0"/>
              <a:t>‘</a:t>
            </a:r>
            <a:r>
              <a:rPr lang="en-US" altLang="ja-JP" sz="2800" i="1" dirty="0"/>
              <a:t>b</a:t>
            </a:r>
            <a:r>
              <a:rPr lang="ja-JP" altLang="en-US" sz="2800" dirty="0"/>
              <a:t>’</a:t>
            </a:r>
            <a:r>
              <a:rPr lang="en-US" altLang="ja-JP" sz="2800" dirty="0"/>
              <a:t> pages</a:t>
            </a:r>
          </a:p>
          <a:p>
            <a:endParaRPr lang="en-US" altLang="ja-JP" sz="28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5180012" y="4614862"/>
            <a:ext cx="1189038" cy="1111250"/>
          </a:xfrm>
          <a:custGeom>
            <a:avLst/>
            <a:gdLst>
              <a:gd name="T0" fmla="*/ 0 w 749"/>
              <a:gd name="T1" fmla="*/ 1107972 h 339"/>
              <a:gd name="T2" fmla="*/ 0 w 749"/>
              <a:gd name="T3" fmla="*/ 0 h 339"/>
              <a:gd name="T4" fmla="*/ 1187450 w 749"/>
              <a:gd name="T5" fmla="*/ 0 h 339"/>
              <a:gd name="T6" fmla="*/ 1187450 w 749"/>
              <a:gd name="T7" fmla="*/ 1107972 h 339"/>
              <a:gd name="T8" fmla="*/ 0 w 749"/>
              <a:gd name="T9" fmla="*/ 1107972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39"/>
              <a:gd name="T17" fmla="*/ 749 w 749"/>
              <a:gd name="T18" fmla="*/ 339 h 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12"/>
          <p:cNvSpPr>
            <a:spLocks/>
          </p:cNvSpPr>
          <p:nvPr/>
        </p:nvSpPr>
        <p:spPr bwMode="auto">
          <a:xfrm>
            <a:off x="3305175" y="5148262"/>
            <a:ext cx="1189037" cy="1111250"/>
          </a:xfrm>
          <a:custGeom>
            <a:avLst/>
            <a:gdLst>
              <a:gd name="T0" fmla="*/ 0 w 749"/>
              <a:gd name="T1" fmla="*/ 1107972 h 339"/>
              <a:gd name="T2" fmla="*/ 0 w 749"/>
              <a:gd name="T3" fmla="*/ 0 h 339"/>
              <a:gd name="T4" fmla="*/ 1187450 w 749"/>
              <a:gd name="T5" fmla="*/ 0 h 339"/>
              <a:gd name="T6" fmla="*/ 1187450 w 749"/>
              <a:gd name="T7" fmla="*/ 1107972 h 339"/>
              <a:gd name="T8" fmla="*/ 0 w 749"/>
              <a:gd name="T9" fmla="*/ 1107972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39"/>
              <a:gd name="T17" fmla="*/ 749 w 749"/>
              <a:gd name="T18" fmla="*/ 339 h 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6835775" y="4216400"/>
            <a:ext cx="1393825" cy="254000"/>
          </a:xfrm>
          <a:custGeom>
            <a:avLst/>
            <a:gdLst>
              <a:gd name="T0" fmla="*/ 1392238 w 878"/>
              <a:gd name="T1" fmla="*/ 128588 h 160"/>
              <a:gd name="T2" fmla="*/ 1338263 w 878"/>
              <a:gd name="T3" fmla="*/ 76200 h 160"/>
              <a:gd name="T4" fmla="*/ 1189038 w 878"/>
              <a:gd name="T5" fmla="*/ 38100 h 160"/>
              <a:gd name="T6" fmla="*/ 696913 w 878"/>
              <a:gd name="T7" fmla="*/ 0 h 160"/>
              <a:gd name="T8" fmla="*/ 204788 w 878"/>
              <a:gd name="T9" fmla="*/ 38100 h 160"/>
              <a:gd name="T10" fmla="*/ 55563 w 878"/>
              <a:gd name="T11" fmla="*/ 76200 h 160"/>
              <a:gd name="T12" fmla="*/ 0 w 878"/>
              <a:gd name="T13" fmla="*/ 128588 h 160"/>
              <a:gd name="T14" fmla="*/ 55563 w 878"/>
              <a:gd name="T15" fmla="*/ 177800 h 160"/>
              <a:gd name="T16" fmla="*/ 204788 w 878"/>
              <a:gd name="T17" fmla="*/ 215900 h 160"/>
              <a:gd name="T18" fmla="*/ 696913 w 878"/>
              <a:gd name="T19" fmla="*/ 252413 h 160"/>
              <a:gd name="T20" fmla="*/ 1189038 w 878"/>
              <a:gd name="T21" fmla="*/ 215900 h 160"/>
              <a:gd name="T22" fmla="*/ 1338263 w 878"/>
              <a:gd name="T23" fmla="*/ 177800 h 160"/>
              <a:gd name="T24" fmla="*/ 1392238 w 878"/>
              <a:gd name="T25" fmla="*/ 128588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"/>
              <a:gd name="T40" fmla="*/ 0 h 160"/>
              <a:gd name="T41" fmla="*/ 878 w 878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6"/>
          <p:cNvSpPr>
            <a:spLocks/>
          </p:cNvSpPr>
          <p:nvPr/>
        </p:nvSpPr>
        <p:spPr bwMode="auto">
          <a:xfrm>
            <a:off x="1196975" y="4605337"/>
            <a:ext cx="1098550" cy="182563"/>
          </a:xfrm>
          <a:custGeom>
            <a:avLst/>
            <a:gdLst>
              <a:gd name="T0" fmla="*/ 0 w 692"/>
              <a:gd name="T1" fmla="*/ 180975 h 115"/>
              <a:gd name="T2" fmla="*/ 0 w 692"/>
              <a:gd name="T3" fmla="*/ 0 h 115"/>
              <a:gd name="T4" fmla="*/ 1096963 w 692"/>
              <a:gd name="T5" fmla="*/ 0 h 115"/>
              <a:gd name="T6" fmla="*/ 1096963 w 692"/>
              <a:gd name="T7" fmla="*/ 180975 h 115"/>
              <a:gd name="T8" fmla="*/ 0 w 692"/>
              <a:gd name="T9" fmla="*/ 180975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Freeform 7"/>
          <p:cNvSpPr>
            <a:spLocks/>
          </p:cNvSpPr>
          <p:nvPr/>
        </p:nvSpPr>
        <p:spPr bwMode="auto">
          <a:xfrm>
            <a:off x="1196975" y="5605462"/>
            <a:ext cx="1128712" cy="166688"/>
          </a:xfrm>
          <a:custGeom>
            <a:avLst/>
            <a:gdLst>
              <a:gd name="T0" fmla="*/ 0 w 711"/>
              <a:gd name="T1" fmla="*/ 165100 h 105"/>
              <a:gd name="T2" fmla="*/ 0 w 711"/>
              <a:gd name="T3" fmla="*/ 0 h 105"/>
              <a:gd name="T4" fmla="*/ 1127125 w 711"/>
              <a:gd name="T5" fmla="*/ 0 h 105"/>
              <a:gd name="T6" fmla="*/ 1127125 w 711"/>
              <a:gd name="T7" fmla="*/ 165100 h 105"/>
              <a:gd name="T8" fmla="*/ 0 w 711"/>
              <a:gd name="T9" fmla="*/ 165100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105"/>
              <a:gd name="T17" fmla="*/ 711 w 711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8"/>
          <p:cNvSpPr>
            <a:spLocks/>
          </p:cNvSpPr>
          <p:nvPr/>
        </p:nvSpPr>
        <p:spPr bwMode="auto">
          <a:xfrm>
            <a:off x="1050925" y="4251325"/>
            <a:ext cx="1387475" cy="265112"/>
          </a:xfrm>
          <a:custGeom>
            <a:avLst/>
            <a:gdLst>
              <a:gd name="T0" fmla="*/ 1385888 w 874"/>
              <a:gd name="T1" fmla="*/ 133350 h 167"/>
              <a:gd name="T2" fmla="*/ 1331913 w 874"/>
              <a:gd name="T3" fmla="*/ 80962 h 167"/>
              <a:gd name="T4" fmla="*/ 1182688 w 874"/>
              <a:gd name="T5" fmla="*/ 38100 h 167"/>
              <a:gd name="T6" fmla="*/ 693738 w 874"/>
              <a:gd name="T7" fmla="*/ 0 h 167"/>
              <a:gd name="T8" fmla="*/ 203200 w 874"/>
              <a:gd name="T9" fmla="*/ 38100 h 167"/>
              <a:gd name="T10" fmla="*/ 53975 w 874"/>
              <a:gd name="T11" fmla="*/ 80962 h 167"/>
              <a:gd name="T12" fmla="*/ 0 w 874"/>
              <a:gd name="T13" fmla="*/ 133350 h 167"/>
              <a:gd name="T14" fmla="*/ 53975 w 874"/>
              <a:gd name="T15" fmla="*/ 182562 h 167"/>
              <a:gd name="T16" fmla="*/ 203200 w 874"/>
              <a:gd name="T17" fmla="*/ 225425 h 167"/>
              <a:gd name="T18" fmla="*/ 693738 w 874"/>
              <a:gd name="T19" fmla="*/ 263525 h 167"/>
              <a:gd name="T20" fmla="*/ 1182688 w 874"/>
              <a:gd name="T21" fmla="*/ 225425 h 167"/>
              <a:gd name="T22" fmla="*/ 1331913 w 874"/>
              <a:gd name="T23" fmla="*/ 182562 h 167"/>
              <a:gd name="T24" fmla="*/ 1385888 w 874"/>
              <a:gd name="T25" fmla="*/ 133350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4"/>
              <a:gd name="T40" fmla="*/ 0 h 167"/>
              <a:gd name="T41" fmla="*/ 874 w 874"/>
              <a:gd name="T42" fmla="*/ 167 h 1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3325812" y="6189662"/>
            <a:ext cx="30654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3</a:t>
            </a:r>
            <a:r>
              <a:rPr lang="en-US" sz="1800" b="1" dirty="0">
                <a:solidFill>
                  <a:schemeClr val="tx1"/>
                </a:solidFill>
                <a:latin typeface="Bookman Old Style" pitchFamily="18" charset="0"/>
              </a:rPr>
              <a:t> Main memory buffers</a:t>
            </a:r>
          </a:p>
        </p:txBody>
      </p:sp>
      <p:sp>
        <p:nvSpPr>
          <p:cNvPr id="50" name="Freeform 10"/>
          <p:cNvSpPr>
            <a:spLocks/>
          </p:cNvSpPr>
          <p:nvPr/>
        </p:nvSpPr>
        <p:spPr bwMode="auto">
          <a:xfrm>
            <a:off x="6951662" y="4691062"/>
            <a:ext cx="1119188" cy="157163"/>
          </a:xfrm>
          <a:custGeom>
            <a:avLst/>
            <a:gdLst>
              <a:gd name="T0" fmla="*/ 0 w 705"/>
              <a:gd name="T1" fmla="*/ 155575 h 99"/>
              <a:gd name="T2" fmla="*/ 0 w 705"/>
              <a:gd name="T3" fmla="*/ 0 h 99"/>
              <a:gd name="T4" fmla="*/ 1117600 w 705"/>
              <a:gd name="T5" fmla="*/ 0 h 99"/>
              <a:gd name="T6" fmla="*/ 1117600 w 705"/>
              <a:gd name="T7" fmla="*/ 155575 h 99"/>
              <a:gd name="T8" fmla="*/ 0 w 705"/>
              <a:gd name="T9" fmla="*/ 155575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5"/>
              <a:gd name="T16" fmla="*/ 0 h 99"/>
              <a:gd name="T17" fmla="*/ 705 w 705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6965950" y="4972050"/>
            <a:ext cx="1120775" cy="142875"/>
          </a:xfrm>
          <a:custGeom>
            <a:avLst/>
            <a:gdLst>
              <a:gd name="T0" fmla="*/ 0 w 706"/>
              <a:gd name="T1" fmla="*/ 141288 h 90"/>
              <a:gd name="T2" fmla="*/ 0 w 706"/>
              <a:gd name="T3" fmla="*/ 0 h 90"/>
              <a:gd name="T4" fmla="*/ 1119188 w 706"/>
              <a:gd name="T5" fmla="*/ 0 h 90"/>
              <a:gd name="T6" fmla="*/ 1119188 w 706"/>
              <a:gd name="T7" fmla="*/ 141288 h 90"/>
              <a:gd name="T8" fmla="*/ 0 w 706"/>
              <a:gd name="T9" fmla="*/ 141288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12"/>
          <p:cNvSpPr>
            <a:spLocks/>
          </p:cNvSpPr>
          <p:nvPr/>
        </p:nvSpPr>
        <p:spPr bwMode="auto">
          <a:xfrm>
            <a:off x="3319462" y="3548062"/>
            <a:ext cx="1189038" cy="1111250"/>
          </a:xfrm>
          <a:custGeom>
            <a:avLst/>
            <a:gdLst>
              <a:gd name="T0" fmla="*/ 0 w 749"/>
              <a:gd name="T1" fmla="*/ 1107972 h 339"/>
              <a:gd name="T2" fmla="*/ 0 w 749"/>
              <a:gd name="T3" fmla="*/ 0 h 339"/>
              <a:gd name="T4" fmla="*/ 1187450 w 749"/>
              <a:gd name="T5" fmla="*/ 0 h 339"/>
              <a:gd name="T6" fmla="*/ 1187450 w 749"/>
              <a:gd name="T7" fmla="*/ 1107972 h 339"/>
              <a:gd name="T8" fmla="*/ 0 w 749"/>
              <a:gd name="T9" fmla="*/ 1107972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39"/>
              <a:gd name="T17" fmla="*/ 749 w 749"/>
              <a:gd name="T18" fmla="*/ 339 h 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15"/>
          <p:cNvSpPr>
            <a:spLocks/>
          </p:cNvSpPr>
          <p:nvPr/>
        </p:nvSpPr>
        <p:spPr bwMode="auto">
          <a:xfrm>
            <a:off x="2786062" y="2709862"/>
            <a:ext cx="3625850" cy="3787775"/>
          </a:xfrm>
          <a:custGeom>
            <a:avLst/>
            <a:gdLst>
              <a:gd name="T0" fmla="*/ 0 w 2284"/>
              <a:gd name="T1" fmla="*/ 3785362 h 1570"/>
              <a:gd name="T2" fmla="*/ 0 w 2284"/>
              <a:gd name="T3" fmla="*/ 0 h 1570"/>
              <a:gd name="T4" fmla="*/ 3624263 w 2284"/>
              <a:gd name="T5" fmla="*/ 0 h 1570"/>
              <a:gd name="T6" fmla="*/ 3624263 w 2284"/>
              <a:gd name="T7" fmla="*/ 3785362 h 1570"/>
              <a:gd name="T8" fmla="*/ 0 w 2284"/>
              <a:gd name="T9" fmla="*/ 3785362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4"/>
              <a:gd name="T16" fmla="*/ 0 h 1570"/>
              <a:gd name="T17" fmla="*/ 2284 w 2284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3427412" y="3167062"/>
            <a:ext cx="10461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1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3289300" y="4767262"/>
            <a:ext cx="1052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2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5180012" y="4233862"/>
            <a:ext cx="1063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OUTPUT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7243762" y="6049962"/>
            <a:ext cx="711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Bookman Old Style" pitchFamily="18" charset="0"/>
              </a:rPr>
              <a:t>Disk</a:t>
            </a: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1381125" y="6081712"/>
            <a:ext cx="711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Bookman Old Style" pitchFamily="18" charset="0"/>
              </a:rPr>
              <a:t>Disk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>
            <a:off x="1066800" y="4373562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2433637" y="4373562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" name="Group 23"/>
          <p:cNvGrpSpPr>
            <a:grpSpLocks/>
          </p:cNvGrpSpPr>
          <p:nvPr/>
        </p:nvGrpSpPr>
        <p:grpSpPr bwMode="auto">
          <a:xfrm>
            <a:off x="1071562" y="5851525"/>
            <a:ext cx="1362075" cy="190500"/>
            <a:chOff x="676" y="3611"/>
            <a:chExt cx="858" cy="120"/>
          </a:xfrm>
        </p:grpSpPr>
        <p:sp>
          <p:nvSpPr>
            <p:cNvPr id="62" name="Arc 24"/>
            <p:cNvSpPr>
              <a:spLocks/>
            </p:cNvSpPr>
            <p:nvPr/>
          </p:nvSpPr>
          <p:spPr bwMode="auto">
            <a:xfrm>
              <a:off x="676" y="3611"/>
              <a:ext cx="456" cy="120"/>
            </a:xfrm>
            <a:custGeom>
              <a:avLst/>
              <a:gdLst>
                <a:gd name="T0" fmla="*/ 10 w 21600"/>
                <a:gd name="T1" fmla="*/ 1 h 22344"/>
                <a:gd name="T2" fmla="*/ 0 w 21600"/>
                <a:gd name="T3" fmla="*/ 0 h 22344"/>
                <a:gd name="T4" fmla="*/ 10 w 21600"/>
                <a:gd name="T5" fmla="*/ 0 h 2234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344"/>
                <a:gd name="T11" fmla="*/ 21600 w 21600"/>
                <a:gd name="T12" fmla="*/ 22344 h 22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344" fill="none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0" y="495"/>
                    <a:pt x="4" y="247"/>
                    <a:pt x="12" y="-1"/>
                  </a:cubicBezTo>
                </a:path>
                <a:path w="21600" h="22344" stroke="0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0" y="495"/>
                    <a:pt x="4" y="247"/>
                    <a:pt x="12" y="-1"/>
                  </a:cubicBezTo>
                  <a:lnTo>
                    <a:pt x="21600" y="744"/>
                  </a:lnTo>
                  <a:lnTo>
                    <a:pt x="21457" y="22343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rc 25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10 w 21600"/>
                <a:gd name="T1" fmla="*/ 0 h 21787"/>
                <a:gd name="T2" fmla="*/ 0 w 21600"/>
                <a:gd name="T3" fmla="*/ 1 h 21787"/>
                <a:gd name="T4" fmla="*/ 0 w 21600"/>
                <a:gd name="T5" fmla="*/ 0 h 217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7"/>
                <a:gd name="T11" fmla="*/ 21600 w 21600"/>
                <a:gd name="T12" fmla="*/ 21787 h 21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7" fill="none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7"/>
                    <a:pt x="-1" y="21787"/>
                  </a:cubicBezTo>
                </a:path>
                <a:path w="21600" h="21787" stroke="0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7"/>
                    <a:pt x="-1" y="21787"/>
                  </a:cubicBezTo>
                  <a:lnTo>
                    <a:pt x="0" y="18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6"/>
          <p:cNvGrpSpPr>
            <a:grpSpLocks/>
          </p:cNvGrpSpPr>
          <p:nvPr/>
        </p:nvGrpSpPr>
        <p:grpSpPr bwMode="auto">
          <a:xfrm>
            <a:off x="6858000" y="5775325"/>
            <a:ext cx="1368425" cy="179387"/>
            <a:chOff x="4321" y="3563"/>
            <a:chExt cx="862" cy="113"/>
          </a:xfrm>
        </p:grpSpPr>
        <p:sp>
          <p:nvSpPr>
            <p:cNvPr id="65" name="Arc 27"/>
            <p:cNvSpPr>
              <a:spLocks/>
            </p:cNvSpPr>
            <p:nvPr/>
          </p:nvSpPr>
          <p:spPr bwMode="auto">
            <a:xfrm>
              <a:off x="4321" y="3563"/>
              <a:ext cx="458" cy="113"/>
            </a:xfrm>
            <a:custGeom>
              <a:avLst/>
              <a:gdLst>
                <a:gd name="T0" fmla="*/ 10 w 21600"/>
                <a:gd name="T1" fmla="*/ 1 h 22189"/>
                <a:gd name="T2" fmla="*/ 0 w 21600"/>
                <a:gd name="T3" fmla="*/ 0 h 22189"/>
                <a:gd name="T4" fmla="*/ 10 w 21600"/>
                <a:gd name="T5" fmla="*/ 0 h 22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89"/>
                <a:gd name="T11" fmla="*/ 21600 w 21600"/>
                <a:gd name="T12" fmla="*/ 22189 h 22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89" fill="none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0" y="392"/>
                    <a:pt x="2" y="196"/>
                    <a:pt x="8" y="0"/>
                  </a:cubicBezTo>
                </a:path>
                <a:path w="21600" h="22189" stroke="0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0" y="392"/>
                    <a:pt x="2" y="196"/>
                    <a:pt x="8" y="0"/>
                  </a:cubicBezTo>
                  <a:lnTo>
                    <a:pt x="21600" y="589"/>
                  </a:lnTo>
                  <a:lnTo>
                    <a:pt x="21457" y="22188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Arc 28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10 w 21600"/>
                <a:gd name="T1" fmla="*/ 0 h 21797"/>
                <a:gd name="T2" fmla="*/ 0 w 21600"/>
                <a:gd name="T3" fmla="*/ 1 h 21797"/>
                <a:gd name="T4" fmla="*/ 0 w 21600"/>
                <a:gd name="T5" fmla="*/ 0 h 217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7"/>
                <a:gd name="T11" fmla="*/ 21600 w 21600"/>
                <a:gd name="T12" fmla="*/ 21797 h 2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7" fill="none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7"/>
                    <a:pt x="-1" y="21797"/>
                  </a:cubicBezTo>
                </a:path>
                <a:path w="21600" h="21797" stroke="0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7"/>
                    <a:pt x="-1" y="21797"/>
                  </a:cubicBezTo>
                  <a:lnTo>
                    <a:pt x="0" y="19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Line 29"/>
          <p:cNvSpPr>
            <a:spLocks noChangeShapeType="1"/>
          </p:cNvSpPr>
          <p:nvPr/>
        </p:nvSpPr>
        <p:spPr bwMode="auto">
          <a:xfrm>
            <a:off x="6859587" y="4373562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>
            <a:off x="8226425" y="4373562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2268537" y="4465637"/>
            <a:ext cx="10461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>
            <a:off x="4525962" y="4649787"/>
            <a:ext cx="642938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V="1">
            <a:off x="4521200" y="5297487"/>
            <a:ext cx="642937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 flipV="1">
            <a:off x="6399212" y="5203825"/>
            <a:ext cx="460375" cy="20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1196975" y="4883150"/>
            <a:ext cx="1098550" cy="182562"/>
          </a:xfrm>
          <a:custGeom>
            <a:avLst/>
            <a:gdLst>
              <a:gd name="T0" fmla="*/ 0 w 692"/>
              <a:gd name="T1" fmla="*/ 180975 h 115"/>
              <a:gd name="T2" fmla="*/ 0 w 692"/>
              <a:gd name="T3" fmla="*/ 0 h 115"/>
              <a:gd name="T4" fmla="*/ 1096963 w 692"/>
              <a:gd name="T5" fmla="*/ 0 h 115"/>
              <a:gd name="T6" fmla="*/ 1096963 w 692"/>
              <a:gd name="T7" fmla="*/ 180975 h 115"/>
              <a:gd name="T8" fmla="*/ 0 w 692"/>
              <a:gd name="T9" fmla="*/ 180975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0"/>
          <p:cNvSpPr>
            <a:spLocks noChangeShapeType="1"/>
          </p:cNvSpPr>
          <p:nvPr/>
        </p:nvSpPr>
        <p:spPr bwMode="auto">
          <a:xfrm>
            <a:off x="2354262" y="5665787"/>
            <a:ext cx="965200" cy="277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Rectangle 42"/>
          <p:cNvSpPr>
            <a:spLocks noChangeArrowheads="1"/>
          </p:cNvSpPr>
          <p:nvPr/>
        </p:nvSpPr>
        <p:spPr bwMode="auto">
          <a:xfrm>
            <a:off x="7086600" y="4791075"/>
            <a:ext cx="8318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76" name="Freeform 43"/>
          <p:cNvSpPr>
            <a:spLocks/>
          </p:cNvSpPr>
          <p:nvPr/>
        </p:nvSpPr>
        <p:spPr bwMode="auto">
          <a:xfrm>
            <a:off x="6965950" y="5526087"/>
            <a:ext cx="1120775" cy="142875"/>
          </a:xfrm>
          <a:custGeom>
            <a:avLst/>
            <a:gdLst>
              <a:gd name="T0" fmla="*/ 0 w 706"/>
              <a:gd name="T1" fmla="*/ 141288 h 90"/>
              <a:gd name="T2" fmla="*/ 0 w 706"/>
              <a:gd name="T3" fmla="*/ 0 h 90"/>
              <a:gd name="T4" fmla="*/ 1119188 w 706"/>
              <a:gd name="T5" fmla="*/ 0 h 90"/>
              <a:gd name="T6" fmla="*/ 1119188 w 706"/>
              <a:gd name="T7" fmla="*/ 141288 h 90"/>
              <a:gd name="T8" fmla="*/ 0 w 706"/>
              <a:gd name="T9" fmla="*/ 141288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7" name="Rectangle 44"/>
          <p:cNvSpPr>
            <a:spLocks noChangeArrowheads="1"/>
          </p:cNvSpPr>
          <p:nvPr/>
        </p:nvSpPr>
        <p:spPr bwMode="auto">
          <a:xfrm>
            <a:off x="1296987" y="4791075"/>
            <a:ext cx="815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. . .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3351212" y="4081462"/>
            <a:ext cx="11430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5180012" y="5222875"/>
            <a:ext cx="1143000" cy="15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3351212" y="5681662"/>
            <a:ext cx="11430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39108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Blocked I/O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Normally, we go with</a:t>
            </a:r>
            <a:r>
              <a:rPr lang="ja-JP" altLang="en-US" sz="2800" dirty="0"/>
              <a:t>‘</a:t>
            </a:r>
            <a:r>
              <a:rPr lang="en-US" altLang="ja-JP" sz="2800" i="1" dirty="0"/>
              <a:t>B</a:t>
            </a:r>
            <a:r>
              <a:rPr lang="ja-JP" altLang="en-US" sz="2800" dirty="0"/>
              <a:t>’</a:t>
            </a:r>
            <a:r>
              <a:rPr lang="en-US" altLang="ja-JP" sz="2800" dirty="0"/>
              <a:t> buffers of size (say) 1 page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INSTEAD: let us go with </a:t>
            </a:r>
            <a:r>
              <a:rPr lang="en-US" sz="2800" i="1" dirty="0"/>
              <a:t>B/b</a:t>
            </a:r>
            <a:r>
              <a:rPr lang="en-US" sz="2800" dirty="0"/>
              <a:t> buffers, of size </a:t>
            </a:r>
            <a:r>
              <a:rPr lang="ja-JP" altLang="en-US" sz="2800" dirty="0"/>
              <a:t>‘</a:t>
            </a:r>
            <a:r>
              <a:rPr lang="en-US" altLang="ja-JP" sz="2800" i="1" dirty="0"/>
              <a:t>b</a:t>
            </a:r>
            <a:r>
              <a:rPr lang="ja-JP" altLang="en-US" sz="2800" dirty="0"/>
              <a:t>’</a:t>
            </a:r>
            <a:r>
              <a:rPr lang="en-US" altLang="ja-JP" sz="2800" dirty="0"/>
              <a:t> pages</a:t>
            </a:r>
          </a:p>
          <a:p>
            <a:pPr>
              <a:buFont typeface="Wingdings" pitchFamily="2" charset="2"/>
              <a:buChar char="§"/>
            </a:pPr>
            <a:endParaRPr lang="en-US" altLang="ja-JP" sz="2800" dirty="0"/>
          </a:p>
          <a:p>
            <a:pPr>
              <a:buFont typeface="Wingdings" pitchFamily="2" charset="2"/>
              <a:buChar char="§"/>
            </a:pPr>
            <a:r>
              <a:rPr lang="en-US" altLang="ja-JP" sz="2800" dirty="0">
                <a:solidFill>
                  <a:srgbClr val="0070C0"/>
                </a:solidFill>
              </a:rPr>
              <a:t>What is the main advantage?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ja-JP" sz="2400" dirty="0"/>
              <a:t>Fewer random accesses (as some of the pages will be arranged sequentially!)</a:t>
            </a:r>
          </a:p>
          <a:p>
            <a:pPr lvl="1">
              <a:buFont typeface="Wingdings" pitchFamily="2" charset="2"/>
              <a:buChar char="§"/>
            </a:pPr>
            <a:endParaRPr lang="en-US" altLang="ja-JP" sz="2400" dirty="0"/>
          </a:p>
          <a:p>
            <a:pPr>
              <a:buFont typeface="Wingdings" pitchFamily="2" charset="2"/>
              <a:buChar char="§"/>
            </a:pPr>
            <a:r>
              <a:rPr lang="en-US" altLang="ja-JP" sz="2800" dirty="0">
                <a:solidFill>
                  <a:srgbClr val="0070C0"/>
                </a:solidFill>
              </a:rPr>
              <a:t>What is the main disadvantage?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ja-JP" sz="2400" dirty="0"/>
              <a:t>Smaller fan-in and accordingly larger number of passes! </a:t>
            </a:r>
          </a:p>
          <a:p>
            <a:pPr>
              <a:buFont typeface="Wingdings" pitchFamily="2" charset="2"/>
              <a:buChar char="§"/>
            </a:pPr>
            <a:endParaRPr lang="en-US" altLang="ja-JP" sz="2800" dirty="0"/>
          </a:p>
          <a:p>
            <a:endParaRPr lang="en-US" altLang="ja-JP" sz="28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66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Double Buffering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Normally, when, say </a:t>
            </a:r>
            <a:r>
              <a:rPr lang="ja-JP" altLang="en-US" sz="2800" dirty="0"/>
              <a:t>‘</a:t>
            </a:r>
            <a:r>
              <a:rPr lang="en-US" altLang="ja-JP" sz="2800" dirty="0"/>
              <a:t>INPUT1</a:t>
            </a:r>
            <a:r>
              <a:rPr lang="ja-JP" altLang="en-US" sz="2800" dirty="0"/>
              <a:t>’</a:t>
            </a:r>
            <a:r>
              <a:rPr lang="en-US" altLang="ja-JP" sz="2800" dirty="0"/>
              <a:t> is exhausted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We issue a </a:t>
            </a:r>
            <a:r>
              <a:rPr lang="ja-JP" altLang="en-US" dirty="0"/>
              <a:t>‘</a:t>
            </a:r>
            <a:r>
              <a:rPr lang="en-US" altLang="ja-JP" dirty="0"/>
              <a:t>read</a:t>
            </a:r>
            <a:r>
              <a:rPr lang="ja-JP" altLang="en-US" dirty="0"/>
              <a:t>’</a:t>
            </a:r>
            <a:r>
              <a:rPr lang="en-US" altLang="ja-JP" dirty="0"/>
              <a:t> request and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We wait …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6837363" y="3944938"/>
            <a:ext cx="1393825" cy="254000"/>
          </a:xfrm>
          <a:custGeom>
            <a:avLst/>
            <a:gdLst>
              <a:gd name="T0" fmla="*/ 1392238 w 878"/>
              <a:gd name="T1" fmla="*/ 128588 h 160"/>
              <a:gd name="T2" fmla="*/ 1338263 w 878"/>
              <a:gd name="T3" fmla="*/ 76200 h 160"/>
              <a:gd name="T4" fmla="*/ 1189038 w 878"/>
              <a:gd name="T5" fmla="*/ 38100 h 160"/>
              <a:gd name="T6" fmla="*/ 696913 w 878"/>
              <a:gd name="T7" fmla="*/ 0 h 160"/>
              <a:gd name="T8" fmla="*/ 204788 w 878"/>
              <a:gd name="T9" fmla="*/ 38100 h 160"/>
              <a:gd name="T10" fmla="*/ 55563 w 878"/>
              <a:gd name="T11" fmla="*/ 76200 h 160"/>
              <a:gd name="T12" fmla="*/ 0 w 878"/>
              <a:gd name="T13" fmla="*/ 128588 h 160"/>
              <a:gd name="T14" fmla="*/ 55563 w 878"/>
              <a:gd name="T15" fmla="*/ 177800 h 160"/>
              <a:gd name="T16" fmla="*/ 204788 w 878"/>
              <a:gd name="T17" fmla="*/ 215900 h 160"/>
              <a:gd name="T18" fmla="*/ 696913 w 878"/>
              <a:gd name="T19" fmla="*/ 252413 h 160"/>
              <a:gd name="T20" fmla="*/ 1189038 w 878"/>
              <a:gd name="T21" fmla="*/ 215900 h 160"/>
              <a:gd name="T22" fmla="*/ 1338263 w 878"/>
              <a:gd name="T23" fmla="*/ 177800 h 160"/>
              <a:gd name="T24" fmla="*/ 1392238 w 878"/>
              <a:gd name="T25" fmla="*/ 128588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8"/>
              <a:gd name="T40" fmla="*/ 0 h 160"/>
              <a:gd name="T41" fmla="*/ 878 w 878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8" h="160">
                <a:moveTo>
                  <a:pt x="877" y="81"/>
                </a:moveTo>
                <a:lnTo>
                  <a:pt x="843" y="48"/>
                </a:lnTo>
                <a:lnTo>
                  <a:pt x="749" y="24"/>
                </a:lnTo>
                <a:lnTo>
                  <a:pt x="439" y="0"/>
                </a:lnTo>
                <a:lnTo>
                  <a:pt x="129" y="24"/>
                </a:lnTo>
                <a:lnTo>
                  <a:pt x="35" y="48"/>
                </a:lnTo>
                <a:lnTo>
                  <a:pt x="0" y="81"/>
                </a:lnTo>
                <a:lnTo>
                  <a:pt x="35" y="112"/>
                </a:lnTo>
                <a:lnTo>
                  <a:pt x="129" y="136"/>
                </a:lnTo>
                <a:lnTo>
                  <a:pt x="439" y="159"/>
                </a:lnTo>
                <a:lnTo>
                  <a:pt x="749" y="136"/>
                </a:lnTo>
                <a:lnTo>
                  <a:pt x="843" y="112"/>
                </a:lnTo>
                <a:lnTo>
                  <a:pt x="877" y="81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6"/>
          <p:cNvSpPr>
            <a:spLocks/>
          </p:cNvSpPr>
          <p:nvPr/>
        </p:nvSpPr>
        <p:spPr bwMode="auto">
          <a:xfrm>
            <a:off x="1198563" y="4333875"/>
            <a:ext cx="1098550" cy="182563"/>
          </a:xfrm>
          <a:custGeom>
            <a:avLst/>
            <a:gdLst>
              <a:gd name="T0" fmla="*/ 0 w 692"/>
              <a:gd name="T1" fmla="*/ 180975 h 115"/>
              <a:gd name="T2" fmla="*/ 0 w 692"/>
              <a:gd name="T3" fmla="*/ 0 h 115"/>
              <a:gd name="T4" fmla="*/ 1096963 w 692"/>
              <a:gd name="T5" fmla="*/ 0 h 115"/>
              <a:gd name="T6" fmla="*/ 1096963 w 692"/>
              <a:gd name="T7" fmla="*/ 180975 h 115"/>
              <a:gd name="T8" fmla="*/ 0 w 692"/>
              <a:gd name="T9" fmla="*/ 180975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7"/>
          <p:cNvSpPr>
            <a:spLocks/>
          </p:cNvSpPr>
          <p:nvPr/>
        </p:nvSpPr>
        <p:spPr bwMode="auto">
          <a:xfrm>
            <a:off x="1198563" y="5334000"/>
            <a:ext cx="1128712" cy="166688"/>
          </a:xfrm>
          <a:custGeom>
            <a:avLst/>
            <a:gdLst>
              <a:gd name="T0" fmla="*/ 0 w 711"/>
              <a:gd name="T1" fmla="*/ 165100 h 105"/>
              <a:gd name="T2" fmla="*/ 0 w 711"/>
              <a:gd name="T3" fmla="*/ 0 h 105"/>
              <a:gd name="T4" fmla="*/ 1127125 w 711"/>
              <a:gd name="T5" fmla="*/ 0 h 105"/>
              <a:gd name="T6" fmla="*/ 1127125 w 711"/>
              <a:gd name="T7" fmla="*/ 165100 h 105"/>
              <a:gd name="T8" fmla="*/ 0 w 711"/>
              <a:gd name="T9" fmla="*/ 165100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1"/>
              <a:gd name="T16" fmla="*/ 0 h 105"/>
              <a:gd name="T17" fmla="*/ 711 w 711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1" h="105">
                <a:moveTo>
                  <a:pt x="0" y="104"/>
                </a:moveTo>
                <a:lnTo>
                  <a:pt x="0" y="0"/>
                </a:lnTo>
                <a:lnTo>
                  <a:pt x="710" y="0"/>
                </a:lnTo>
                <a:lnTo>
                  <a:pt x="710" y="104"/>
                </a:lnTo>
                <a:lnTo>
                  <a:pt x="0" y="10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8"/>
          <p:cNvSpPr>
            <a:spLocks/>
          </p:cNvSpPr>
          <p:nvPr/>
        </p:nvSpPr>
        <p:spPr bwMode="auto">
          <a:xfrm>
            <a:off x="1052513" y="3979863"/>
            <a:ext cx="1387475" cy="265112"/>
          </a:xfrm>
          <a:custGeom>
            <a:avLst/>
            <a:gdLst>
              <a:gd name="T0" fmla="*/ 1385888 w 874"/>
              <a:gd name="T1" fmla="*/ 133350 h 167"/>
              <a:gd name="T2" fmla="*/ 1331913 w 874"/>
              <a:gd name="T3" fmla="*/ 80962 h 167"/>
              <a:gd name="T4" fmla="*/ 1182688 w 874"/>
              <a:gd name="T5" fmla="*/ 38100 h 167"/>
              <a:gd name="T6" fmla="*/ 693738 w 874"/>
              <a:gd name="T7" fmla="*/ 0 h 167"/>
              <a:gd name="T8" fmla="*/ 203200 w 874"/>
              <a:gd name="T9" fmla="*/ 38100 h 167"/>
              <a:gd name="T10" fmla="*/ 53975 w 874"/>
              <a:gd name="T11" fmla="*/ 80962 h 167"/>
              <a:gd name="T12" fmla="*/ 0 w 874"/>
              <a:gd name="T13" fmla="*/ 133350 h 167"/>
              <a:gd name="T14" fmla="*/ 53975 w 874"/>
              <a:gd name="T15" fmla="*/ 182562 h 167"/>
              <a:gd name="T16" fmla="*/ 203200 w 874"/>
              <a:gd name="T17" fmla="*/ 225425 h 167"/>
              <a:gd name="T18" fmla="*/ 693738 w 874"/>
              <a:gd name="T19" fmla="*/ 263525 h 167"/>
              <a:gd name="T20" fmla="*/ 1182688 w 874"/>
              <a:gd name="T21" fmla="*/ 225425 h 167"/>
              <a:gd name="T22" fmla="*/ 1331913 w 874"/>
              <a:gd name="T23" fmla="*/ 182562 h 167"/>
              <a:gd name="T24" fmla="*/ 1385888 w 874"/>
              <a:gd name="T25" fmla="*/ 133350 h 1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4"/>
              <a:gd name="T40" fmla="*/ 0 h 167"/>
              <a:gd name="T41" fmla="*/ 874 w 874"/>
              <a:gd name="T42" fmla="*/ 167 h 1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4" h="167">
                <a:moveTo>
                  <a:pt x="873" y="84"/>
                </a:moveTo>
                <a:lnTo>
                  <a:pt x="839" y="51"/>
                </a:lnTo>
                <a:lnTo>
                  <a:pt x="745" y="24"/>
                </a:lnTo>
                <a:lnTo>
                  <a:pt x="437" y="0"/>
                </a:lnTo>
                <a:lnTo>
                  <a:pt x="128" y="24"/>
                </a:lnTo>
                <a:lnTo>
                  <a:pt x="34" y="51"/>
                </a:lnTo>
                <a:lnTo>
                  <a:pt x="0" y="84"/>
                </a:lnTo>
                <a:lnTo>
                  <a:pt x="34" y="115"/>
                </a:lnTo>
                <a:lnTo>
                  <a:pt x="128" y="142"/>
                </a:lnTo>
                <a:lnTo>
                  <a:pt x="437" y="166"/>
                </a:lnTo>
                <a:lnTo>
                  <a:pt x="745" y="142"/>
                </a:lnTo>
                <a:lnTo>
                  <a:pt x="839" y="115"/>
                </a:lnTo>
                <a:lnTo>
                  <a:pt x="873" y="8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327400" y="5918200"/>
            <a:ext cx="30654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Bookman Old Style" pitchFamily="18" charset="0"/>
              </a:rPr>
              <a:t>B Main memory buffers</a:t>
            </a:r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6953250" y="4419600"/>
            <a:ext cx="1119188" cy="157163"/>
          </a:xfrm>
          <a:custGeom>
            <a:avLst/>
            <a:gdLst>
              <a:gd name="T0" fmla="*/ 0 w 705"/>
              <a:gd name="T1" fmla="*/ 155575 h 99"/>
              <a:gd name="T2" fmla="*/ 0 w 705"/>
              <a:gd name="T3" fmla="*/ 0 h 99"/>
              <a:gd name="T4" fmla="*/ 1117600 w 705"/>
              <a:gd name="T5" fmla="*/ 0 h 99"/>
              <a:gd name="T6" fmla="*/ 1117600 w 705"/>
              <a:gd name="T7" fmla="*/ 155575 h 99"/>
              <a:gd name="T8" fmla="*/ 0 w 705"/>
              <a:gd name="T9" fmla="*/ 155575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5"/>
              <a:gd name="T16" fmla="*/ 0 h 99"/>
              <a:gd name="T17" fmla="*/ 705 w 705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5" h="99">
                <a:moveTo>
                  <a:pt x="0" y="98"/>
                </a:moveTo>
                <a:lnTo>
                  <a:pt x="0" y="0"/>
                </a:lnTo>
                <a:lnTo>
                  <a:pt x="704" y="0"/>
                </a:lnTo>
                <a:lnTo>
                  <a:pt x="704" y="98"/>
                </a:lnTo>
                <a:lnTo>
                  <a:pt x="0" y="98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11"/>
          <p:cNvSpPr>
            <a:spLocks/>
          </p:cNvSpPr>
          <p:nvPr/>
        </p:nvSpPr>
        <p:spPr bwMode="auto">
          <a:xfrm>
            <a:off x="6967538" y="4700588"/>
            <a:ext cx="1120775" cy="142875"/>
          </a:xfrm>
          <a:custGeom>
            <a:avLst/>
            <a:gdLst>
              <a:gd name="T0" fmla="*/ 0 w 706"/>
              <a:gd name="T1" fmla="*/ 141288 h 90"/>
              <a:gd name="T2" fmla="*/ 0 w 706"/>
              <a:gd name="T3" fmla="*/ 0 h 90"/>
              <a:gd name="T4" fmla="*/ 1119188 w 706"/>
              <a:gd name="T5" fmla="*/ 0 h 90"/>
              <a:gd name="T6" fmla="*/ 1119188 w 706"/>
              <a:gd name="T7" fmla="*/ 141288 h 90"/>
              <a:gd name="T8" fmla="*/ 0 w 706"/>
              <a:gd name="T9" fmla="*/ 141288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12"/>
          <p:cNvSpPr>
            <a:spLocks/>
          </p:cNvSpPr>
          <p:nvPr/>
        </p:nvSpPr>
        <p:spPr bwMode="auto">
          <a:xfrm>
            <a:off x="3321050" y="3841750"/>
            <a:ext cx="1189038" cy="538163"/>
          </a:xfrm>
          <a:custGeom>
            <a:avLst/>
            <a:gdLst>
              <a:gd name="T0" fmla="*/ 0 w 749"/>
              <a:gd name="T1" fmla="*/ 536575 h 339"/>
              <a:gd name="T2" fmla="*/ 0 w 749"/>
              <a:gd name="T3" fmla="*/ 0 h 339"/>
              <a:gd name="T4" fmla="*/ 1187450 w 749"/>
              <a:gd name="T5" fmla="*/ 0 h 339"/>
              <a:gd name="T6" fmla="*/ 1187450 w 749"/>
              <a:gd name="T7" fmla="*/ 536575 h 339"/>
              <a:gd name="T8" fmla="*/ 0 w 749"/>
              <a:gd name="T9" fmla="*/ 536575 h 3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39"/>
              <a:gd name="T17" fmla="*/ 749 w 749"/>
              <a:gd name="T18" fmla="*/ 339 h 3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39">
                <a:moveTo>
                  <a:pt x="0" y="338"/>
                </a:moveTo>
                <a:lnTo>
                  <a:pt x="0" y="0"/>
                </a:lnTo>
                <a:lnTo>
                  <a:pt x="748" y="0"/>
                </a:lnTo>
                <a:lnTo>
                  <a:pt x="748" y="338"/>
                </a:lnTo>
                <a:lnTo>
                  <a:pt x="0" y="338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13"/>
          <p:cNvSpPr>
            <a:spLocks/>
          </p:cNvSpPr>
          <p:nvPr/>
        </p:nvSpPr>
        <p:spPr bwMode="auto">
          <a:xfrm>
            <a:off x="5170488" y="4695825"/>
            <a:ext cx="1058862" cy="436563"/>
          </a:xfrm>
          <a:custGeom>
            <a:avLst/>
            <a:gdLst>
              <a:gd name="T0" fmla="*/ 0 w 667"/>
              <a:gd name="T1" fmla="*/ 434975 h 275"/>
              <a:gd name="T2" fmla="*/ 0 w 667"/>
              <a:gd name="T3" fmla="*/ 0 h 275"/>
              <a:gd name="T4" fmla="*/ 1057275 w 667"/>
              <a:gd name="T5" fmla="*/ 0 h 275"/>
              <a:gd name="T6" fmla="*/ 1057275 w 667"/>
              <a:gd name="T7" fmla="*/ 434975 h 275"/>
              <a:gd name="T8" fmla="*/ 0 w 667"/>
              <a:gd name="T9" fmla="*/ 434975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7"/>
              <a:gd name="T16" fmla="*/ 0 h 275"/>
              <a:gd name="T17" fmla="*/ 667 w 667"/>
              <a:gd name="T18" fmla="*/ 275 h 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7" h="275">
                <a:moveTo>
                  <a:pt x="0" y="274"/>
                </a:moveTo>
                <a:lnTo>
                  <a:pt x="0" y="0"/>
                </a:lnTo>
                <a:lnTo>
                  <a:pt x="666" y="0"/>
                </a:lnTo>
                <a:lnTo>
                  <a:pt x="666" y="274"/>
                </a:lnTo>
                <a:lnTo>
                  <a:pt x="0" y="274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14"/>
          <p:cNvSpPr>
            <a:spLocks/>
          </p:cNvSpPr>
          <p:nvPr/>
        </p:nvSpPr>
        <p:spPr bwMode="auto">
          <a:xfrm>
            <a:off x="3292475" y="5418138"/>
            <a:ext cx="1189038" cy="539750"/>
          </a:xfrm>
          <a:custGeom>
            <a:avLst/>
            <a:gdLst>
              <a:gd name="T0" fmla="*/ 0 w 749"/>
              <a:gd name="T1" fmla="*/ 538163 h 340"/>
              <a:gd name="T2" fmla="*/ 0 w 749"/>
              <a:gd name="T3" fmla="*/ 0 h 340"/>
              <a:gd name="T4" fmla="*/ 1187450 w 749"/>
              <a:gd name="T5" fmla="*/ 0 h 340"/>
              <a:gd name="T6" fmla="*/ 1187450 w 749"/>
              <a:gd name="T7" fmla="*/ 538163 h 340"/>
              <a:gd name="T8" fmla="*/ 0 w 749"/>
              <a:gd name="T9" fmla="*/ 538163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40"/>
              <a:gd name="T17" fmla="*/ 749 w 749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15"/>
          <p:cNvSpPr>
            <a:spLocks/>
          </p:cNvSpPr>
          <p:nvPr/>
        </p:nvSpPr>
        <p:spPr bwMode="auto">
          <a:xfrm>
            <a:off x="2787650" y="3733800"/>
            <a:ext cx="3625850" cy="2492375"/>
          </a:xfrm>
          <a:custGeom>
            <a:avLst/>
            <a:gdLst>
              <a:gd name="T0" fmla="*/ 0 w 2284"/>
              <a:gd name="T1" fmla="*/ 2490788 h 1570"/>
              <a:gd name="T2" fmla="*/ 0 w 2284"/>
              <a:gd name="T3" fmla="*/ 0 h 1570"/>
              <a:gd name="T4" fmla="*/ 3624263 w 2284"/>
              <a:gd name="T5" fmla="*/ 0 h 1570"/>
              <a:gd name="T6" fmla="*/ 3624263 w 2284"/>
              <a:gd name="T7" fmla="*/ 2490788 h 1570"/>
              <a:gd name="T8" fmla="*/ 0 w 2284"/>
              <a:gd name="T9" fmla="*/ 2490788 h 1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4"/>
              <a:gd name="T16" fmla="*/ 0 h 1570"/>
              <a:gd name="T17" fmla="*/ 2284 w 2284"/>
              <a:gd name="T18" fmla="*/ 1570 h 1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4" h="1570">
                <a:moveTo>
                  <a:pt x="0" y="1569"/>
                </a:moveTo>
                <a:lnTo>
                  <a:pt x="0" y="0"/>
                </a:lnTo>
                <a:lnTo>
                  <a:pt x="2283" y="0"/>
                </a:lnTo>
                <a:lnTo>
                  <a:pt x="2283" y="1569"/>
                </a:lnTo>
                <a:lnTo>
                  <a:pt x="0" y="156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3303588" y="3897313"/>
            <a:ext cx="1046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1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3224213" y="5475288"/>
            <a:ext cx="12652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B-1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5122863" y="4719638"/>
            <a:ext cx="1063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OUTPUT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7245350" y="5778500"/>
            <a:ext cx="711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Bookman Old Style" pitchFamily="18" charset="0"/>
              </a:rPr>
              <a:t>Disk</a:t>
            </a: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1382713" y="5810250"/>
            <a:ext cx="7112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Bookman Old Style" pitchFamily="18" charset="0"/>
              </a:rPr>
              <a:t>Disk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>
            <a:off x="1068388" y="41021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2435225" y="4102100"/>
            <a:ext cx="0" cy="1477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" name="Group 23"/>
          <p:cNvGrpSpPr>
            <a:grpSpLocks/>
          </p:cNvGrpSpPr>
          <p:nvPr/>
        </p:nvGrpSpPr>
        <p:grpSpPr bwMode="auto">
          <a:xfrm>
            <a:off x="1073150" y="5580063"/>
            <a:ext cx="1362075" cy="190500"/>
            <a:chOff x="676" y="3611"/>
            <a:chExt cx="858" cy="120"/>
          </a:xfrm>
        </p:grpSpPr>
        <p:sp>
          <p:nvSpPr>
            <p:cNvPr id="62" name="Arc 24"/>
            <p:cNvSpPr>
              <a:spLocks/>
            </p:cNvSpPr>
            <p:nvPr/>
          </p:nvSpPr>
          <p:spPr bwMode="auto">
            <a:xfrm>
              <a:off x="676" y="3611"/>
              <a:ext cx="456" cy="120"/>
            </a:xfrm>
            <a:custGeom>
              <a:avLst/>
              <a:gdLst>
                <a:gd name="T0" fmla="*/ 10 w 21600"/>
                <a:gd name="T1" fmla="*/ 1 h 22344"/>
                <a:gd name="T2" fmla="*/ 0 w 21600"/>
                <a:gd name="T3" fmla="*/ 0 h 22344"/>
                <a:gd name="T4" fmla="*/ 10 w 21600"/>
                <a:gd name="T5" fmla="*/ 0 h 2234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344"/>
                <a:gd name="T11" fmla="*/ 21600 w 21600"/>
                <a:gd name="T12" fmla="*/ 22344 h 22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344" fill="none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0" y="495"/>
                    <a:pt x="4" y="247"/>
                    <a:pt x="12" y="-1"/>
                  </a:cubicBezTo>
                </a:path>
                <a:path w="21600" h="22344" stroke="0" extrusionOk="0">
                  <a:moveTo>
                    <a:pt x="21457" y="22343"/>
                  </a:moveTo>
                  <a:cubicBezTo>
                    <a:pt x="9583" y="22264"/>
                    <a:pt x="0" y="12617"/>
                    <a:pt x="0" y="744"/>
                  </a:cubicBezTo>
                  <a:cubicBezTo>
                    <a:pt x="0" y="495"/>
                    <a:pt x="4" y="247"/>
                    <a:pt x="12" y="-1"/>
                  </a:cubicBezTo>
                  <a:lnTo>
                    <a:pt x="21600" y="744"/>
                  </a:lnTo>
                  <a:lnTo>
                    <a:pt x="21457" y="22343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rc 25"/>
            <p:cNvSpPr>
              <a:spLocks/>
            </p:cNvSpPr>
            <p:nvPr/>
          </p:nvSpPr>
          <p:spPr bwMode="auto">
            <a:xfrm>
              <a:off x="1078" y="3611"/>
              <a:ext cx="456" cy="117"/>
            </a:xfrm>
            <a:custGeom>
              <a:avLst/>
              <a:gdLst>
                <a:gd name="T0" fmla="*/ 10 w 21600"/>
                <a:gd name="T1" fmla="*/ 0 h 21787"/>
                <a:gd name="T2" fmla="*/ 0 w 21600"/>
                <a:gd name="T3" fmla="*/ 1 h 21787"/>
                <a:gd name="T4" fmla="*/ 0 w 21600"/>
                <a:gd name="T5" fmla="*/ 0 h 217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87"/>
                <a:gd name="T11" fmla="*/ 21600 w 21600"/>
                <a:gd name="T12" fmla="*/ 21787 h 21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87" fill="none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7"/>
                    <a:pt x="-1" y="21787"/>
                  </a:cubicBezTo>
                </a:path>
                <a:path w="21600" h="21787" stroke="0" extrusionOk="0">
                  <a:moveTo>
                    <a:pt x="21599" y="-1"/>
                  </a:moveTo>
                  <a:cubicBezTo>
                    <a:pt x="21599" y="62"/>
                    <a:pt x="21600" y="124"/>
                    <a:pt x="21600" y="187"/>
                  </a:cubicBezTo>
                  <a:cubicBezTo>
                    <a:pt x="21600" y="12116"/>
                    <a:pt x="11929" y="21787"/>
                    <a:pt x="-1" y="21787"/>
                  </a:cubicBezTo>
                  <a:lnTo>
                    <a:pt x="0" y="18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6"/>
          <p:cNvGrpSpPr>
            <a:grpSpLocks/>
          </p:cNvGrpSpPr>
          <p:nvPr/>
        </p:nvGrpSpPr>
        <p:grpSpPr bwMode="auto">
          <a:xfrm>
            <a:off x="6859588" y="5503863"/>
            <a:ext cx="1368425" cy="179387"/>
            <a:chOff x="4321" y="3563"/>
            <a:chExt cx="862" cy="113"/>
          </a:xfrm>
        </p:grpSpPr>
        <p:sp>
          <p:nvSpPr>
            <p:cNvPr id="65" name="Arc 27"/>
            <p:cNvSpPr>
              <a:spLocks/>
            </p:cNvSpPr>
            <p:nvPr/>
          </p:nvSpPr>
          <p:spPr bwMode="auto">
            <a:xfrm>
              <a:off x="4321" y="3563"/>
              <a:ext cx="458" cy="113"/>
            </a:xfrm>
            <a:custGeom>
              <a:avLst/>
              <a:gdLst>
                <a:gd name="T0" fmla="*/ 10 w 21600"/>
                <a:gd name="T1" fmla="*/ 1 h 22189"/>
                <a:gd name="T2" fmla="*/ 0 w 21600"/>
                <a:gd name="T3" fmla="*/ 0 h 22189"/>
                <a:gd name="T4" fmla="*/ 10 w 21600"/>
                <a:gd name="T5" fmla="*/ 0 h 22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189"/>
                <a:gd name="T11" fmla="*/ 21600 w 21600"/>
                <a:gd name="T12" fmla="*/ 22189 h 22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189" fill="none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0" y="392"/>
                    <a:pt x="2" y="196"/>
                    <a:pt x="8" y="0"/>
                  </a:cubicBezTo>
                </a:path>
                <a:path w="21600" h="22189" stroke="0" extrusionOk="0">
                  <a:moveTo>
                    <a:pt x="21457" y="22188"/>
                  </a:moveTo>
                  <a:cubicBezTo>
                    <a:pt x="9583" y="22109"/>
                    <a:pt x="0" y="12462"/>
                    <a:pt x="0" y="589"/>
                  </a:cubicBezTo>
                  <a:cubicBezTo>
                    <a:pt x="0" y="392"/>
                    <a:pt x="2" y="196"/>
                    <a:pt x="8" y="0"/>
                  </a:cubicBezTo>
                  <a:lnTo>
                    <a:pt x="21600" y="589"/>
                  </a:lnTo>
                  <a:lnTo>
                    <a:pt x="21457" y="22188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Arc 28"/>
            <p:cNvSpPr>
              <a:spLocks/>
            </p:cNvSpPr>
            <p:nvPr/>
          </p:nvSpPr>
          <p:spPr bwMode="auto">
            <a:xfrm>
              <a:off x="4725" y="3563"/>
              <a:ext cx="458" cy="111"/>
            </a:xfrm>
            <a:custGeom>
              <a:avLst/>
              <a:gdLst>
                <a:gd name="T0" fmla="*/ 10 w 21600"/>
                <a:gd name="T1" fmla="*/ 0 h 21797"/>
                <a:gd name="T2" fmla="*/ 0 w 21600"/>
                <a:gd name="T3" fmla="*/ 1 h 21797"/>
                <a:gd name="T4" fmla="*/ 0 w 21600"/>
                <a:gd name="T5" fmla="*/ 0 h 217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7"/>
                <a:gd name="T11" fmla="*/ 21600 w 21600"/>
                <a:gd name="T12" fmla="*/ 21797 h 21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7" fill="none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7"/>
                    <a:pt x="-1" y="21797"/>
                  </a:cubicBezTo>
                </a:path>
                <a:path w="21600" h="21797" stroke="0" extrusionOk="0">
                  <a:moveTo>
                    <a:pt x="21599" y="-1"/>
                  </a:moveTo>
                  <a:cubicBezTo>
                    <a:pt x="21599" y="65"/>
                    <a:pt x="21600" y="131"/>
                    <a:pt x="21600" y="197"/>
                  </a:cubicBezTo>
                  <a:cubicBezTo>
                    <a:pt x="21600" y="12126"/>
                    <a:pt x="11929" y="21797"/>
                    <a:pt x="-1" y="21797"/>
                  </a:cubicBezTo>
                  <a:lnTo>
                    <a:pt x="0" y="197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Line 29"/>
          <p:cNvSpPr>
            <a:spLocks noChangeShapeType="1"/>
          </p:cNvSpPr>
          <p:nvPr/>
        </p:nvSpPr>
        <p:spPr bwMode="auto">
          <a:xfrm>
            <a:off x="6861175" y="41021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>
            <a:off x="8228013" y="4102100"/>
            <a:ext cx="0" cy="139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2270125" y="4194175"/>
            <a:ext cx="10461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>
            <a:off x="2274888" y="4748213"/>
            <a:ext cx="104616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>
            <a:off x="4527550" y="4378325"/>
            <a:ext cx="642938" cy="461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4"/>
          <p:cNvSpPr>
            <a:spLocks noChangeShapeType="1"/>
          </p:cNvSpPr>
          <p:nvPr/>
        </p:nvSpPr>
        <p:spPr bwMode="auto">
          <a:xfrm flipV="1">
            <a:off x="4522788" y="5026025"/>
            <a:ext cx="642937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>
            <a:off x="6216650" y="4932363"/>
            <a:ext cx="6445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Freeform 36"/>
          <p:cNvSpPr>
            <a:spLocks/>
          </p:cNvSpPr>
          <p:nvPr/>
        </p:nvSpPr>
        <p:spPr bwMode="auto">
          <a:xfrm>
            <a:off x="3321050" y="4487863"/>
            <a:ext cx="1189038" cy="539750"/>
          </a:xfrm>
          <a:custGeom>
            <a:avLst/>
            <a:gdLst>
              <a:gd name="T0" fmla="*/ 0 w 749"/>
              <a:gd name="T1" fmla="*/ 538163 h 340"/>
              <a:gd name="T2" fmla="*/ 0 w 749"/>
              <a:gd name="T3" fmla="*/ 0 h 340"/>
              <a:gd name="T4" fmla="*/ 1187450 w 749"/>
              <a:gd name="T5" fmla="*/ 0 h 340"/>
              <a:gd name="T6" fmla="*/ 1187450 w 749"/>
              <a:gd name="T7" fmla="*/ 538163 h 340"/>
              <a:gd name="T8" fmla="*/ 0 w 749"/>
              <a:gd name="T9" fmla="*/ 538163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340"/>
              <a:gd name="T17" fmla="*/ 749 w 749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340">
                <a:moveTo>
                  <a:pt x="0" y="339"/>
                </a:moveTo>
                <a:lnTo>
                  <a:pt x="0" y="0"/>
                </a:lnTo>
                <a:lnTo>
                  <a:pt x="748" y="0"/>
                </a:lnTo>
                <a:lnTo>
                  <a:pt x="748" y="339"/>
                </a:lnTo>
                <a:lnTo>
                  <a:pt x="0" y="339"/>
                </a:lnTo>
              </a:path>
            </a:pathLst>
          </a:custGeom>
          <a:solidFill>
            <a:srgbClr val="F6BF69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3303588" y="4543425"/>
            <a:ext cx="1046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Bookman Old Style" pitchFamily="18" charset="0"/>
              </a:rPr>
              <a:t>INPUT 2</a:t>
            </a:r>
          </a:p>
        </p:txBody>
      </p:sp>
      <p:sp>
        <p:nvSpPr>
          <p:cNvPr id="76" name="Rectangle 38"/>
          <p:cNvSpPr>
            <a:spLocks noChangeArrowheads="1"/>
          </p:cNvSpPr>
          <p:nvPr/>
        </p:nvSpPr>
        <p:spPr bwMode="auto">
          <a:xfrm>
            <a:off x="3471863" y="4611688"/>
            <a:ext cx="815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77" name="Freeform 39"/>
          <p:cNvSpPr>
            <a:spLocks/>
          </p:cNvSpPr>
          <p:nvPr/>
        </p:nvSpPr>
        <p:spPr bwMode="auto">
          <a:xfrm>
            <a:off x="1198563" y="4611688"/>
            <a:ext cx="1098550" cy="182562"/>
          </a:xfrm>
          <a:custGeom>
            <a:avLst/>
            <a:gdLst>
              <a:gd name="T0" fmla="*/ 0 w 692"/>
              <a:gd name="T1" fmla="*/ 180975 h 115"/>
              <a:gd name="T2" fmla="*/ 0 w 692"/>
              <a:gd name="T3" fmla="*/ 0 h 115"/>
              <a:gd name="T4" fmla="*/ 1096963 w 692"/>
              <a:gd name="T5" fmla="*/ 0 h 115"/>
              <a:gd name="T6" fmla="*/ 1096963 w 692"/>
              <a:gd name="T7" fmla="*/ 180975 h 115"/>
              <a:gd name="T8" fmla="*/ 0 w 692"/>
              <a:gd name="T9" fmla="*/ 180975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115"/>
              <a:gd name="T17" fmla="*/ 692 w 692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115">
                <a:moveTo>
                  <a:pt x="0" y="114"/>
                </a:moveTo>
                <a:lnTo>
                  <a:pt x="0" y="0"/>
                </a:lnTo>
                <a:lnTo>
                  <a:pt x="691" y="0"/>
                </a:lnTo>
                <a:lnTo>
                  <a:pt x="691" y="114"/>
                </a:lnTo>
                <a:lnTo>
                  <a:pt x="0" y="114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>
            <a:off x="2355850" y="5394325"/>
            <a:ext cx="965200" cy="2778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>
            <a:off x="4527550" y="4748213"/>
            <a:ext cx="642938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Rectangle 42"/>
          <p:cNvSpPr>
            <a:spLocks noChangeArrowheads="1"/>
          </p:cNvSpPr>
          <p:nvPr/>
        </p:nvSpPr>
        <p:spPr bwMode="auto">
          <a:xfrm>
            <a:off x="7088188" y="4519613"/>
            <a:ext cx="8318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81" name="Freeform 43"/>
          <p:cNvSpPr>
            <a:spLocks/>
          </p:cNvSpPr>
          <p:nvPr/>
        </p:nvSpPr>
        <p:spPr bwMode="auto">
          <a:xfrm>
            <a:off x="6967538" y="5254625"/>
            <a:ext cx="1120775" cy="142875"/>
          </a:xfrm>
          <a:custGeom>
            <a:avLst/>
            <a:gdLst>
              <a:gd name="T0" fmla="*/ 0 w 706"/>
              <a:gd name="T1" fmla="*/ 141288 h 90"/>
              <a:gd name="T2" fmla="*/ 0 w 706"/>
              <a:gd name="T3" fmla="*/ 0 h 90"/>
              <a:gd name="T4" fmla="*/ 1119188 w 706"/>
              <a:gd name="T5" fmla="*/ 0 h 90"/>
              <a:gd name="T6" fmla="*/ 1119188 w 706"/>
              <a:gd name="T7" fmla="*/ 141288 h 90"/>
              <a:gd name="T8" fmla="*/ 0 w 706"/>
              <a:gd name="T9" fmla="*/ 141288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90"/>
              <a:gd name="T17" fmla="*/ 706 w 706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90">
                <a:moveTo>
                  <a:pt x="0" y="89"/>
                </a:moveTo>
                <a:lnTo>
                  <a:pt x="0" y="0"/>
                </a:lnTo>
                <a:lnTo>
                  <a:pt x="705" y="0"/>
                </a:lnTo>
                <a:lnTo>
                  <a:pt x="705" y="89"/>
                </a:lnTo>
                <a:lnTo>
                  <a:pt x="0" y="89"/>
                </a:lnTo>
              </a:path>
            </a:pathLst>
          </a:custGeom>
          <a:solidFill>
            <a:srgbClr val="99CCFF"/>
          </a:solid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" name="Rectangle 44"/>
          <p:cNvSpPr>
            <a:spLocks noChangeArrowheads="1"/>
          </p:cNvSpPr>
          <p:nvPr/>
        </p:nvSpPr>
        <p:spPr bwMode="auto">
          <a:xfrm>
            <a:off x="1298575" y="4519613"/>
            <a:ext cx="815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606889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Double Buffering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INSTEAD: </a:t>
            </a:r>
            <a:r>
              <a:rPr lang="en-US" sz="2800" i="1" dirty="0">
                <a:solidFill>
                  <a:schemeClr val="tx2"/>
                </a:solidFill>
              </a:rPr>
              <a:t>pre-fetch</a:t>
            </a:r>
            <a:r>
              <a:rPr lang="en-US" sz="2800" dirty="0"/>
              <a:t> INPUT1</a:t>
            </a:r>
            <a:r>
              <a:rPr lang="ja-JP" altLang="en-US" sz="2800" dirty="0"/>
              <a:t>’</a:t>
            </a:r>
            <a:r>
              <a:rPr lang="en-US" altLang="ja-JP" sz="2800" dirty="0"/>
              <a:t> into a `</a:t>
            </a:r>
            <a:r>
              <a:rPr lang="en-US" altLang="ja-JP" sz="2800" i="1" dirty="0">
                <a:solidFill>
                  <a:schemeClr val="tx2"/>
                </a:solidFill>
              </a:rPr>
              <a:t>shadow block</a:t>
            </a:r>
            <a:r>
              <a:rPr lang="ja-JP" altLang="en-US" sz="2800" dirty="0"/>
              <a:t>’</a:t>
            </a:r>
            <a:endParaRPr lang="en-US" altLang="ja-JP" sz="28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When INPUT1 is exhausted, issue a </a:t>
            </a:r>
            <a:r>
              <a:rPr lang="ja-JP" altLang="en-US" sz="2400" dirty="0"/>
              <a:t>‘</a:t>
            </a:r>
            <a:r>
              <a:rPr lang="en-US" altLang="ja-JP" sz="2400" dirty="0"/>
              <a:t>read</a:t>
            </a:r>
            <a:r>
              <a:rPr lang="ja-JP" altLang="en-US" sz="2400" dirty="0"/>
              <a:t>’</a:t>
            </a:r>
            <a:endParaRPr lang="en-US" altLang="ja-JP" sz="24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BUT, also proceed with INPUT1</a:t>
            </a:r>
            <a:r>
              <a:rPr lang="ja-JP" altLang="en-US" sz="2400" dirty="0"/>
              <a:t>’</a:t>
            </a:r>
            <a:endParaRPr lang="en-US" altLang="ja-JP" sz="24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Thus, the CPU can never go idle!</a:t>
            </a:r>
          </a:p>
          <a:p>
            <a:pPr lvl="1"/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200" name="Freeform 6"/>
          <p:cNvSpPr>
            <a:spLocks/>
          </p:cNvSpPr>
          <p:nvPr/>
        </p:nvSpPr>
        <p:spPr bwMode="auto">
          <a:xfrm>
            <a:off x="5000625" y="4429125"/>
            <a:ext cx="715963" cy="258762"/>
          </a:xfrm>
          <a:custGeom>
            <a:avLst/>
            <a:gdLst>
              <a:gd name="T0" fmla="*/ 0 w 451"/>
              <a:gd name="T1" fmla="*/ 162 h 163"/>
              <a:gd name="T2" fmla="*/ 0 w 451"/>
              <a:gd name="T3" fmla="*/ 0 h 163"/>
              <a:gd name="T4" fmla="*/ 450 w 451"/>
              <a:gd name="T5" fmla="*/ 0 h 163"/>
              <a:gd name="T6" fmla="*/ 450 w 451"/>
              <a:gd name="T7" fmla="*/ 162 h 163"/>
              <a:gd name="T8" fmla="*/ 0 w 451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163">
                <a:moveTo>
                  <a:pt x="0" y="162"/>
                </a:moveTo>
                <a:lnTo>
                  <a:pt x="0" y="0"/>
                </a:lnTo>
                <a:lnTo>
                  <a:pt x="450" y="0"/>
                </a:lnTo>
                <a:lnTo>
                  <a:pt x="450" y="162"/>
                </a:lnTo>
                <a:lnTo>
                  <a:pt x="0" y="162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Rectangle 7"/>
          <p:cNvSpPr>
            <a:spLocks noChangeArrowheads="1"/>
          </p:cNvSpPr>
          <p:nvPr/>
        </p:nvSpPr>
        <p:spPr bwMode="auto">
          <a:xfrm>
            <a:off x="4979988" y="4459287"/>
            <a:ext cx="80803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OUTPUT</a:t>
            </a:r>
          </a:p>
        </p:txBody>
      </p:sp>
      <p:sp>
        <p:nvSpPr>
          <p:cNvPr id="202" name="Freeform 8"/>
          <p:cNvSpPr>
            <a:spLocks/>
          </p:cNvSpPr>
          <p:nvPr/>
        </p:nvSpPr>
        <p:spPr bwMode="auto">
          <a:xfrm>
            <a:off x="4989513" y="4757737"/>
            <a:ext cx="727075" cy="258763"/>
          </a:xfrm>
          <a:custGeom>
            <a:avLst/>
            <a:gdLst>
              <a:gd name="T0" fmla="*/ 0 w 458"/>
              <a:gd name="T1" fmla="*/ 162 h 163"/>
              <a:gd name="T2" fmla="*/ 0 w 458"/>
              <a:gd name="T3" fmla="*/ 0 h 163"/>
              <a:gd name="T4" fmla="*/ 457 w 458"/>
              <a:gd name="T5" fmla="*/ 0 h 163"/>
              <a:gd name="T6" fmla="*/ 457 w 458"/>
              <a:gd name="T7" fmla="*/ 162 h 163"/>
              <a:gd name="T8" fmla="*/ 0 w 458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163">
                <a:moveTo>
                  <a:pt x="0" y="162"/>
                </a:moveTo>
                <a:lnTo>
                  <a:pt x="0" y="0"/>
                </a:lnTo>
                <a:lnTo>
                  <a:pt x="457" y="0"/>
                </a:lnTo>
                <a:lnTo>
                  <a:pt x="457" y="162"/>
                </a:lnTo>
                <a:lnTo>
                  <a:pt x="0" y="162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Rectangle 9"/>
          <p:cNvSpPr>
            <a:spLocks noChangeArrowheads="1"/>
          </p:cNvSpPr>
          <p:nvPr/>
        </p:nvSpPr>
        <p:spPr bwMode="auto">
          <a:xfrm>
            <a:off x="4927600" y="4786312"/>
            <a:ext cx="842963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OUTPUT'</a:t>
            </a:r>
          </a:p>
        </p:txBody>
      </p:sp>
      <p:sp>
        <p:nvSpPr>
          <p:cNvPr id="204" name="Freeform 10"/>
          <p:cNvSpPr>
            <a:spLocks/>
          </p:cNvSpPr>
          <p:nvPr/>
        </p:nvSpPr>
        <p:spPr bwMode="auto">
          <a:xfrm>
            <a:off x="1524000" y="4119562"/>
            <a:ext cx="1163638" cy="171450"/>
          </a:xfrm>
          <a:custGeom>
            <a:avLst/>
            <a:gdLst>
              <a:gd name="T0" fmla="*/ 732 w 733"/>
              <a:gd name="T1" fmla="*/ 54 h 108"/>
              <a:gd name="T2" fmla="*/ 703 w 733"/>
              <a:gd name="T3" fmla="*/ 33 h 108"/>
              <a:gd name="T4" fmla="*/ 625 w 733"/>
              <a:gd name="T5" fmla="*/ 15 h 108"/>
              <a:gd name="T6" fmla="*/ 366 w 733"/>
              <a:gd name="T7" fmla="*/ 0 h 108"/>
              <a:gd name="T8" fmla="*/ 107 w 733"/>
              <a:gd name="T9" fmla="*/ 15 h 108"/>
              <a:gd name="T10" fmla="*/ 29 w 733"/>
              <a:gd name="T11" fmla="*/ 33 h 108"/>
              <a:gd name="T12" fmla="*/ 0 w 733"/>
              <a:gd name="T13" fmla="*/ 54 h 108"/>
              <a:gd name="T14" fmla="*/ 29 w 733"/>
              <a:gd name="T15" fmla="*/ 74 h 108"/>
              <a:gd name="T16" fmla="*/ 107 w 733"/>
              <a:gd name="T17" fmla="*/ 91 h 108"/>
              <a:gd name="T18" fmla="*/ 366 w 733"/>
              <a:gd name="T19" fmla="*/ 107 h 108"/>
              <a:gd name="T20" fmla="*/ 625 w 733"/>
              <a:gd name="T21" fmla="*/ 91 h 108"/>
              <a:gd name="T22" fmla="*/ 703 w 733"/>
              <a:gd name="T23" fmla="*/ 74 h 108"/>
              <a:gd name="T24" fmla="*/ 732 w 733"/>
              <a:gd name="T25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3" h="108">
                <a:moveTo>
                  <a:pt x="732" y="54"/>
                </a:moveTo>
                <a:lnTo>
                  <a:pt x="703" y="33"/>
                </a:lnTo>
                <a:lnTo>
                  <a:pt x="625" y="15"/>
                </a:lnTo>
                <a:lnTo>
                  <a:pt x="366" y="0"/>
                </a:lnTo>
                <a:lnTo>
                  <a:pt x="107" y="15"/>
                </a:lnTo>
                <a:lnTo>
                  <a:pt x="29" y="33"/>
                </a:lnTo>
                <a:lnTo>
                  <a:pt x="0" y="54"/>
                </a:lnTo>
                <a:lnTo>
                  <a:pt x="29" y="74"/>
                </a:lnTo>
                <a:lnTo>
                  <a:pt x="107" y="91"/>
                </a:lnTo>
                <a:lnTo>
                  <a:pt x="366" y="107"/>
                </a:lnTo>
                <a:lnTo>
                  <a:pt x="625" y="91"/>
                </a:lnTo>
                <a:lnTo>
                  <a:pt x="703" y="74"/>
                </a:lnTo>
                <a:lnTo>
                  <a:pt x="732" y="5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11"/>
          <p:cNvSpPr>
            <a:spLocks/>
          </p:cNvSpPr>
          <p:nvPr/>
        </p:nvSpPr>
        <p:spPr bwMode="auto">
          <a:xfrm>
            <a:off x="1524000" y="5308600"/>
            <a:ext cx="1163638" cy="90487"/>
          </a:xfrm>
          <a:custGeom>
            <a:avLst/>
            <a:gdLst>
              <a:gd name="T0" fmla="*/ 0 w 733"/>
              <a:gd name="T1" fmla="*/ 0 h 57"/>
              <a:gd name="T2" fmla="*/ 10 w 733"/>
              <a:gd name="T3" fmla="*/ 4 h 57"/>
              <a:gd name="T4" fmla="*/ 66 w 733"/>
              <a:gd name="T5" fmla="*/ 25 h 57"/>
              <a:gd name="T6" fmla="*/ 194 w 733"/>
              <a:gd name="T7" fmla="*/ 46 h 57"/>
              <a:gd name="T8" fmla="*/ 373 w 733"/>
              <a:gd name="T9" fmla="*/ 56 h 57"/>
              <a:gd name="T10" fmla="*/ 551 w 733"/>
              <a:gd name="T11" fmla="*/ 44 h 57"/>
              <a:gd name="T12" fmla="*/ 684 w 733"/>
              <a:gd name="T13" fmla="*/ 21 h 57"/>
              <a:gd name="T14" fmla="*/ 728 w 733"/>
              <a:gd name="T15" fmla="*/ 3 h 57"/>
              <a:gd name="T16" fmla="*/ 732 w 733"/>
              <a:gd name="T17" fmla="*/ 0 h 57"/>
              <a:gd name="T18" fmla="*/ 0 w 733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3" h="57">
                <a:moveTo>
                  <a:pt x="0" y="0"/>
                </a:moveTo>
                <a:lnTo>
                  <a:pt x="10" y="4"/>
                </a:lnTo>
                <a:lnTo>
                  <a:pt x="66" y="25"/>
                </a:lnTo>
                <a:lnTo>
                  <a:pt x="194" y="46"/>
                </a:lnTo>
                <a:lnTo>
                  <a:pt x="373" y="56"/>
                </a:lnTo>
                <a:lnTo>
                  <a:pt x="551" y="44"/>
                </a:lnTo>
                <a:lnTo>
                  <a:pt x="684" y="21"/>
                </a:lnTo>
                <a:lnTo>
                  <a:pt x="728" y="3"/>
                </a:ln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12"/>
          <p:cNvSpPr>
            <a:spLocks/>
          </p:cNvSpPr>
          <p:nvPr/>
        </p:nvSpPr>
        <p:spPr bwMode="auto">
          <a:xfrm>
            <a:off x="1524000" y="4214812"/>
            <a:ext cx="1588" cy="1065213"/>
          </a:xfrm>
          <a:custGeom>
            <a:avLst/>
            <a:gdLst>
              <a:gd name="T0" fmla="*/ 0 w 1"/>
              <a:gd name="T1" fmla="*/ 0 h 671"/>
              <a:gd name="T2" fmla="*/ 0 w 1"/>
              <a:gd name="T3" fmla="*/ 670 h 671"/>
              <a:gd name="T4" fmla="*/ 0 w 1"/>
              <a:gd name="T5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71">
                <a:moveTo>
                  <a:pt x="0" y="0"/>
                </a:moveTo>
                <a:lnTo>
                  <a:pt x="0" y="67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Freeform 13"/>
          <p:cNvSpPr>
            <a:spLocks/>
          </p:cNvSpPr>
          <p:nvPr/>
        </p:nvSpPr>
        <p:spPr bwMode="auto">
          <a:xfrm>
            <a:off x="6380163" y="4098925"/>
            <a:ext cx="1165225" cy="173037"/>
          </a:xfrm>
          <a:custGeom>
            <a:avLst/>
            <a:gdLst>
              <a:gd name="T0" fmla="*/ 733 w 734"/>
              <a:gd name="T1" fmla="*/ 54 h 109"/>
              <a:gd name="T2" fmla="*/ 705 w 734"/>
              <a:gd name="T3" fmla="*/ 33 h 109"/>
              <a:gd name="T4" fmla="*/ 626 w 734"/>
              <a:gd name="T5" fmla="*/ 16 h 109"/>
              <a:gd name="T6" fmla="*/ 367 w 734"/>
              <a:gd name="T7" fmla="*/ 0 h 109"/>
              <a:gd name="T8" fmla="*/ 108 w 734"/>
              <a:gd name="T9" fmla="*/ 16 h 109"/>
              <a:gd name="T10" fmla="*/ 29 w 734"/>
              <a:gd name="T11" fmla="*/ 33 h 109"/>
              <a:gd name="T12" fmla="*/ 0 w 734"/>
              <a:gd name="T13" fmla="*/ 54 h 109"/>
              <a:gd name="T14" fmla="*/ 29 w 734"/>
              <a:gd name="T15" fmla="*/ 75 h 109"/>
              <a:gd name="T16" fmla="*/ 108 w 734"/>
              <a:gd name="T17" fmla="*/ 92 h 109"/>
              <a:gd name="T18" fmla="*/ 367 w 734"/>
              <a:gd name="T19" fmla="*/ 108 h 109"/>
              <a:gd name="T20" fmla="*/ 626 w 734"/>
              <a:gd name="T21" fmla="*/ 92 h 109"/>
              <a:gd name="T22" fmla="*/ 705 w 734"/>
              <a:gd name="T23" fmla="*/ 75 h 109"/>
              <a:gd name="T24" fmla="*/ 733 w 734"/>
              <a:gd name="T25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4" h="109">
                <a:moveTo>
                  <a:pt x="733" y="54"/>
                </a:moveTo>
                <a:lnTo>
                  <a:pt x="705" y="33"/>
                </a:lnTo>
                <a:lnTo>
                  <a:pt x="626" y="16"/>
                </a:lnTo>
                <a:lnTo>
                  <a:pt x="367" y="0"/>
                </a:lnTo>
                <a:lnTo>
                  <a:pt x="108" y="16"/>
                </a:lnTo>
                <a:lnTo>
                  <a:pt x="29" y="33"/>
                </a:lnTo>
                <a:lnTo>
                  <a:pt x="0" y="54"/>
                </a:lnTo>
                <a:lnTo>
                  <a:pt x="29" y="75"/>
                </a:lnTo>
                <a:lnTo>
                  <a:pt x="108" y="92"/>
                </a:lnTo>
                <a:lnTo>
                  <a:pt x="367" y="108"/>
                </a:lnTo>
                <a:lnTo>
                  <a:pt x="626" y="92"/>
                </a:lnTo>
                <a:lnTo>
                  <a:pt x="705" y="75"/>
                </a:lnTo>
                <a:lnTo>
                  <a:pt x="733" y="5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Freeform 14"/>
          <p:cNvSpPr>
            <a:spLocks/>
          </p:cNvSpPr>
          <p:nvPr/>
        </p:nvSpPr>
        <p:spPr bwMode="auto">
          <a:xfrm>
            <a:off x="6380163" y="5367337"/>
            <a:ext cx="1165225" cy="90488"/>
          </a:xfrm>
          <a:custGeom>
            <a:avLst/>
            <a:gdLst>
              <a:gd name="T0" fmla="*/ 0 w 734"/>
              <a:gd name="T1" fmla="*/ 0 h 57"/>
              <a:gd name="T2" fmla="*/ 9 w 734"/>
              <a:gd name="T3" fmla="*/ 4 h 57"/>
              <a:gd name="T4" fmla="*/ 66 w 734"/>
              <a:gd name="T5" fmla="*/ 25 h 57"/>
              <a:gd name="T6" fmla="*/ 194 w 734"/>
              <a:gd name="T7" fmla="*/ 46 h 57"/>
              <a:gd name="T8" fmla="*/ 373 w 734"/>
              <a:gd name="T9" fmla="*/ 56 h 57"/>
              <a:gd name="T10" fmla="*/ 551 w 734"/>
              <a:gd name="T11" fmla="*/ 44 h 57"/>
              <a:gd name="T12" fmla="*/ 683 w 734"/>
              <a:gd name="T13" fmla="*/ 21 h 57"/>
              <a:gd name="T14" fmla="*/ 728 w 734"/>
              <a:gd name="T15" fmla="*/ 3 h 57"/>
              <a:gd name="T16" fmla="*/ 733 w 734"/>
              <a:gd name="T17" fmla="*/ 0 h 57"/>
              <a:gd name="T18" fmla="*/ 0 w 734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4" h="57">
                <a:moveTo>
                  <a:pt x="0" y="0"/>
                </a:moveTo>
                <a:lnTo>
                  <a:pt x="9" y="4"/>
                </a:lnTo>
                <a:lnTo>
                  <a:pt x="66" y="25"/>
                </a:lnTo>
                <a:lnTo>
                  <a:pt x="194" y="46"/>
                </a:lnTo>
                <a:lnTo>
                  <a:pt x="373" y="56"/>
                </a:lnTo>
                <a:lnTo>
                  <a:pt x="551" y="44"/>
                </a:lnTo>
                <a:lnTo>
                  <a:pt x="683" y="21"/>
                </a:lnTo>
                <a:lnTo>
                  <a:pt x="728" y="3"/>
                </a:lnTo>
                <a:lnTo>
                  <a:pt x="733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Freeform 15"/>
          <p:cNvSpPr>
            <a:spLocks/>
          </p:cNvSpPr>
          <p:nvPr/>
        </p:nvSpPr>
        <p:spPr bwMode="auto">
          <a:xfrm>
            <a:off x="7543800" y="4205287"/>
            <a:ext cx="1588" cy="1155700"/>
          </a:xfrm>
          <a:custGeom>
            <a:avLst/>
            <a:gdLst>
              <a:gd name="T0" fmla="*/ 0 w 1"/>
              <a:gd name="T1" fmla="*/ 0 h 728"/>
              <a:gd name="T2" fmla="*/ 0 w 1"/>
              <a:gd name="T3" fmla="*/ 727 h 728"/>
              <a:gd name="T4" fmla="*/ 0 w 1"/>
              <a:gd name="T5" fmla="*/ 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28">
                <a:moveTo>
                  <a:pt x="0" y="0"/>
                </a:moveTo>
                <a:lnTo>
                  <a:pt x="0" y="72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Freeform 16"/>
          <p:cNvSpPr>
            <a:spLocks/>
          </p:cNvSpPr>
          <p:nvPr/>
        </p:nvSpPr>
        <p:spPr bwMode="auto">
          <a:xfrm>
            <a:off x="6380163" y="4241800"/>
            <a:ext cx="1587" cy="1117600"/>
          </a:xfrm>
          <a:custGeom>
            <a:avLst/>
            <a:gdLst>
              <a:gd name="T0" fmla="*/ 0 w 1"/>
              <a:gd name="T1" fmla="*/ 0 h 704"/>
              <a:gd name="T2" fmla="*/ 0 w 1"/>
              <a:gd name="T3" fmla="*/ 703 h 704"/>
              <a:gd name="T4" fmla="*/ 0 w 1"/>
              <a:gd name="T5" fmla="*/ 0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704">
                <a:moveTo>
                  <a:pt x="0" y="0"/>
                </a:moveTo>
                <a:lnTo>
                  <a:pt x="0" y="703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Freeform 17"/>
          <p:cNvSpPr>
            <a:spLocks/>
          </p:cNvSpPr>
          <p:nvPr/>
        </p:nvSpPr>
        <p:spPr bwMode="auto">
          <a:xfrm>
            <a:off x="1646238" y="5041900"/>
            <a:ext cx="946150" cy="109537"/>
          </a:xfrm>
          <a:custGeom>
            <a:avLst/>
            <a:gdLst>
              <a:gd name="T0" fmla="*/ 0 w 596"/>
              <a:gd name="T1" fmla="*/ 68 h 69"/>
              <a:gd name="T2" fmla="*/ 0 w 596"/>
              <a:gd name="T3" fmla="*/ 0 h 69"/>
              <a:gd name="T4" fmla="*/ 595 w 596"/>
              <a:gd name="T5" fmla="*/ 0 h 69"/>
              <a:gd name="T6" fmla="*/ 595 w 596"/>
              <a:gd name="T7" fmla="*/ 68 h 69"/>
              <a:gd name="T8" fmla="*/ 0 w 596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18"/>
          <p:cNvSpPr>
            <a:spLocks/>
          </p:cNvSpPr>
          <p:nvPr/>
        </p:nvSpPr>
        <p:spPr bwMode="auto">
          <a:xfrm>
            <a:off x="6478588" y="4559300"/>
            <a:ext cx="933450" cy="109537"/>
          </a:xfrm>
          <a:custGeom>
            <a:avLst/>
            <a:gdLst>
              <a:gd name="T0" fmla="*/ 0 w 588"/>
              <a:gd name="T1" fmla="*/ 68 h 69"/>
              <a:gd name="T2" fmla="*/ 0 w 588"/>
              <a:gd name="T3" fmla="*/ 0 h 69"/>
              <a:gd name="T4" fmla="*/ 587 w 588"/>
              <a:gd name="T5" fmla="*/ 0 h 69"/>
              <a:gd name="T6" fmla="*/ 587 w 588"/>
              <a:gd name="T7" fmla="*/ 68 h 69"/>
              <a:gd name="T8" fmla="*/ 0 w 588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" h="69">
                <a:moveTo>
                  <a:pt x="0" y="68"/>
                </a:moveTo>
                <a:lnTo>
                  <a:pt x="0" y="0"/>
                </a:lnTo>
                <a:lnTo>
                  <a:pt x="587" y="0"/>
                </a:lnTo>
                <a:lnTo>
                  <a:pt x="587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Freeform 19"/>
          <p:cNvSpPr>
            <a:spLocks/>
          </p:cNvSpPr>
          <p:nvPr/>
        </p:nvSpPr>
        <p:spPr bwMode="auto">
          <a:xfrm>
            <a:off x="6491288" y="4997450"/>
            <a:ext cx="933450" cy="100012"/>
          </a:xfrm>
          <a:custGeom>
            <a:avLst/>
            <a:gdLst>
              <a:gd name="T0" fmla="*/ 0 w 588"/>
              <a:gd name="T1" fmla="*/ 62 h 63"/>
              <a:gd name="T2" fmla="*/ 0 w 588"/>
              <a:gd name="T3" fmla="*/ 0 h 63"/>
              <a:gd name="T4" fmla="*/ 587 w 588"/>
              <a:gd name="T5" fmla="*/ 0 h 63"/>
              <a:gd name="T6" fmla="*/ 587 w 588"/>
              <a:gd name="T7" fmla="*/ 62 h 63"/>
              <a:gd name="T8" fmla="*/ 0 w 588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" h="63">
                <a:moveTo>
                  <a:pt x="0" y="62"/>
                </a:moveTo>
                <a:lnTo>
                  <a:pt x="0" y="0"/>
                </a:lnTo>
                <a:lnTo>
                  <a:pt x="587" y="0"/>
                </a:lnTo>
                <a:lnTo>
                  <a:pt x="587" y="62"/>
                </a:lnTo>
                <a:lnTo>
                  <a:pt x="0" y="62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Freeform 20"/>
          <p:cNvSpPr>
            <a:spLocks/>
          </p:cNvSpPr>
          <p:nvPr/>
        </p:nvSpPr>
        <p:spPr bwMode="auto">
          <a:xfrm>
            <a:off x="1646238" y="4611687"/>
            <a:ext cx="946150" cy="109538"/>
          </a:xfrm>
          <a:custGeom>
            <a:avLst/>
            <a:gdLst>
              <a:gd name="T0" fmla="*/ 0 w 596"/>
              <a:gd name="T1" fmla="*/ 68 h 69"/>
              <a:gd name="T2" fmla="*/ 0 w 596"/>
              <a:gd name="T3" fmla="*/ 0 h 69"/>
              <a:gd name="T4" fmla="*/ 595 w 596"/>
              <a:gd name="T5" fmla="*/ 0 h 69"/>
              <a:gd name="T6" fmla="*/ 595 w 596"/>
              <a:gd name="T7" fmla="*/ 68 h 69"/>
              <a:gd name="T8" fmla="*/ 0 w 596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Freeform 21"/>
          <p:cNvSpPr>
            <a:spLocks/>
          </p:cNvSpPr>
          <p:nvPr/>
        </p:nvSpPr>
        <p:spPr bwMode="auto">
          <a:xfrm>
            <a:off x="1646238" y="4354512"/>
            <a:ext cx="946150" cy="109538"/>
          </a:xfrm>
          <a:custGeom>
            <a:avLst/>
            <a:gdLst>
              <a:gd name="T0" fmla="*/ 0 w 596"/>
              <a:gd name="T1" fmla="*/ 68 h 69"/>
              <a:gd name="T2" fmla="*/ 0 w 596"/>
              <a:gd name="T3" fmla="*/ 0 h 69"/>
              <a:gd name="T4" fmla="*/ 595 w 596"/>
              <a:gd name="T5" fmla="*/ 0 h 69"/>
              <a:gd name="T6" fmla="*/ 595 w 596"/>
              <a:gd name="T7" fmla="*/ 68 h 69"/>
              <a:gd name="T8" fmla="*/ 0 w 596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6" h="69">
                <a:moveTo>
                  <a:pt x="0" y="68"/>
                </a:moveTo>
                <a:lnTo>
                  <a:pt x="0" y="0"/>
                </a:lnTo>
                <a:lnTo>
                  <a:pt x="595" y="0"/>
                </a:lnTo>
                <a:lnTo>
                  <a:pt x="595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22"/>
          <p:cNvSpPr>
            <a:spLocks/>
          </p:cNvSpPr>
          <p:nvPr/>
        </p:nvSpPr>
        <p:spPr bwMode="auto">
          <a:xfrm>
            <a:off x="6491288" y="4354512"/>
            <a:ext cx="944562" cy="109538"/>
          </a:xfrm>
          <a:custGeom>
            <a:avLst/>
            <a:gdLst>
              <a:gd name="T0" fmla="*/ 0 w 595"/>
              <a:gd name="T1" fmla="*/ 68 h 69"/>
              <a:gd name="T2" fmla="*/ 0 w 595"/>
              <a:gd name="T3" fmla="*/ 0 h 69"/>
              <a:gd name="T4" fmla="*/ 594 w 595"/>
              <a:gd name="T5" fmla="*/ 0 h 69"/>
              <a:gd name="T6" fmla="*/ 594 w 595"/>
              <a:gd name="T7" fmla="*/ 68 h 69"/>
              <a:gd name="T8" fmla="*/ 0 w 595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69">
                <a:moveTo>
                  <a:pt x="0" y="68"/>
                </a:moveTo>
                <a:lnTo>
                  <a:pt x="0" y="0"/>
                </a:lnTo>
                <a:lnTo>
                  <a:pt x="594" y="0"/>
                </a:lnTo>
                <a:lnTo>
                  <a:pt x="594" y="68"/>
                </a:lnTo>
                <a:lnTo>
                  <a:pt x="0" y="68"/>
                </a:lnTo>
              </a:path>
            </a:pathLst>
          </a:custGeom>
          <a:solidFill>
            <a:srgbClr val="FAFD00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Freeform 23"/>
          <p:cNvSpPr>
            <a:spLocks/>
          </p:cNvSpPr>
          <p:nvPr/>
        </p:nvSpPr>
        <p:spPr bwMode="auto">
          <a:xfrm>
            <a:off x="6756400" y="4783137"/>
            <a:ext cx="49213" cy="66675"/>
          </a:xfrm>
          <a:custGeom>
            <a:avLst/>
            <a:gdLst>
              <a:gd name="T0" fmla="*/ 30 w 31"/>
              <a:gd name="T1" fmla="*/ 21 h 42"/>
              <a:gd name="T2" fmla="*/ 15 w 31"/>
              <a:gd name="T3" fmla="*/ 0 h 42"/>
              <a:gd name="T4" fmla="*/ 0 w 31"/>
              <a:gd name="T5" fmla="*/ 21 h 42"/>
              <a:gd name="T6" fmla="*/ 15 w 31"/>
              <a:gd name="T7" fmla="*/ 41 h 42"/>
              <a:gd name="T8" fmla="*/ 30 w 31"/>
              <a:gd name="T9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2">
                <a:moveTo>
                  <a:pt x="30" y="21"/>
                </a:moveTo>
                <a:lnTo>
                  <a:pt x="15" y="0"/>
                </a:lnTo>
                <a:lnTo>
                  <a:pt x="0" y="21"/>
                </a:lnTo>
                <a:lnTo>
                  <a:pt x="15" y="41"/>
                </a:lnTo>
                <a:lnTo>
                  <a:pt x="30" y="2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Freeform 24"/>
          <p:cNvSpPr>
            <a:spLocks/>
          </p:cNvSpPr>
          <p:nvPr/>
        </p:nvSpPr>
        <p:spPr bwMode="auto">
          <a:xfrm>
            <a:off x="6924675" y="4783137"/>
            <a:ext cx="52388" cy="66675"/>
          </a:xfrm>
          <a:custGeom>
            <a:avLst/>
            <a:gdLst>
              <a:gd name="T0" fmla="*/ 32 w 33"/>
              <a:gd name="T1" fmla="*/ 21 h 42"/>
              <a:gd name="T2" fmla="*/ 16 w 33"/>
              <a:gd name="T3" fmla="*/ 0 h 42"/>
              <a:gd name="T4" fmla="*/ 0 w 33"/>
              <a:gd name="T5" fmla="*/ 21 h 42"/>
              <a:gd name="T6" fmla="*/ 16 w 33"/>
              <a:gd name="T7" fmla="*/ 41 h 42"/>
              <a:gd name="T8" fmla="*/ 32 w 33"/>
              <a:gd name="T9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2">
                <a:moveTo>
                  <a:pt x="32" y="21"/>
                </a:moveTo>
                <a:lnTo>
                  <a:pt x="16" y="0"/>
                </a:lnTo>
                <a:lnTo>
                  <a:pt x="0" y="21"/>
                </a:lnTo>
                <a:lnTo>
                  <a:pt x="16" y="41"/>
                </a:lnTo>
                <a:lnTo>
                  <a:pt x="32" y="2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Freeform 25"/>
          <p:cNvSpPr>
            <a:spLocks/>
          </p:cNvSpPr>
          <p:nvPr/>
        </p:nvSpPr>
        <p:spPr bwMode="auto">
          <a:xfrm>
            <a:off x="7107238" y="4783137"/>
            <a:ext cx="50800" cy="66675"/>
          </a:xfrm>
          <a:custGeom>
            <a:avLst/>
            <a:gdLst>
              <a:gd name="T0" fmla="*/ 31 w 32"/>
              <a:gd name="T1" fmla="*/ 21 h 42"/>
              <a:gd name="T2" fmla="*/ 15 w 32"/>
              <a:gd name="T3" fmla="*/ 0 h 42"/>
              <a:gd name="T4" fmla="*/ 0 w 32"/>
              <a:gd name="T5" fmla="*/ 21 h 42"/>
              <a:gd name="T6" fmla="*/ 15 w 32"/>
              <a:gd name="T7" fmla="*/ 41 h 42"/>
              <a:gd name="T8" fmla="*/ 31 w 32"/>
              <a:gd name="T9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2">
                <a:moveTo>
                  <a:pt x="31" y="21"/>
                </a:moveTo>
                <a:lnTo>
                  <a:pt x="15" y="0"/>
                </a:lnTo>
                <a:lnTo>
                  <a:pt x="0" y="21"/>
                </a:lnTo>
                <a:lnTo>
                  <a:pt x="15" y="41"/>
                </a:lnTo>
                <a:lnTo>
                  <a:pt x="31" y="2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0" name="Group 29"/>
          <p:cNvGrpSpPr>
            <a:grpSpLocks/>
          </p:cNvGrpSpPr>
          <p:nvPr/>
        </p:nvGrpSpPr>
        <p:grpSpPr bwMode="auto">
          <a:xfrm>
            <a:off x="3494088" y="5157787"/>
            <a:ext cx="403225" cy="65088"/>
            <a:chOff x="2297" y="3192"/>
            <a:chExt cx="254" cy="41"/>
          </a:xfrm>
        </p:grpSpPr>
        <p:sp>
          <p:nvSpPr>
            <p:cNvPr id="221" name="Freeform 26"/>
            <p:cNvSpPr>
              <a:spLocks/>
            </p:cNvSpPr>
            <p:nvPr/>
          </p:nvSpPr>
          <p:spPr bwMode="auto">
            <a:xfrm>
              <a:off x="2297" y="3192"/>
              <a:ext cx="33" cy="41"/>
            </a:xfrm>
            <a:custGeom>
              <a:avLst/>
              <a:gdLst>
                <a:gd name="T0" fmla="*/ 32 w 33"/>
                <a:gd name="T1" fmla="*/ 20 h 41"/>
                <a:gd name="T2" fmla="*/ 16 w 33"/>
                <a:gd name="T3" fmla="*/ 0 h 41"/>
                <a:gd name="T4" fmla="*/ 0 w 33"/>
                <a:gd name="T5" fmla="*/ 20 h 41"/>
                <a:gd name="T6" fmla="*/ 16 w 33"/>
                <a:gd name="T7" fmla="*/ 40 h 41"/>
                <a:gd name="T8" fmla="*/ 32 w 33"/>
                <a:gd name="T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1">
                  <a:moveTo>
                    <a:pt x="32" y="20"/>
                  </a:moveTo>
                  <a:lnTo>
                    <a:pt x="16" y="0"/>
                  </a:lnTo>
                  <a:lnTo>
                    <a:pt x="0" y="20"/>
                  </a:lnTo>
                  <a:lnTo>
                    <a:pt x="16" y="40"/>
                  </a:lnTo>
                  <a:lnTo>
                    <a:pt x="32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27"/>
            <p:cNvSpPr>
              <a:spLocks/>
            </p:cNvSpPr>
            <p:nvPr/>
          </p:nvSpPr>
          <p:spPr bwMode="auto">
            <a:xfrm>
              <a:off x="2405" y="3192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28"/>
            <p:cNvSpPr>
              <a:spLocks/>
            </p:cNvSpPr>
            <p:nvPr/>
          </p:nvSpPr>
          <p:spPr bwMode="auto">
            <a:xfrm>
              <a:off x="2520" y="3192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" name="Freeform 30"/>
          <p:cNvSpPr>
            <a:spLocks/>
          </p:cNvSpPr>
          <p:nvPr/>
        </p:nvSpPr>
        <p:spPr bwMode="auto">
          <a:xfrm>
            <a:off x="3378200" y="3563937"/>
            <a:ext cx="752475" cy="280988"/>
          </a:xfrm>
          <a:custGeom>
            <a:avLst/>
            <a:gdLst>
              <a:gd name="T0" fmla="*/ 0 w 474"/>
              <a:gd name="T1" fmla="*/ 176 h 177"/>
              <a:gd name="T2" fmla="*/ 0 w 474"/>
              <a:gd name="T3" fmla="*/ 0 h 177"/>
              <a:gd name="T4" fmla="*/ 473 w 474"/>
              <a:gd name="T5" fmla="*/ 0 h 177"/>
              <a:gd name="T6" fmla="*/ 473 w 474"/>
              <a:gd name="T7" fmla="*/ 176 h 177"/>
              <a:gd name="T8" fmla="*/ 0 w 474"/>
              <a:gd name="T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177">
                <a:moveTo>
                  <a:pt x="0" y="176"/>
                </a:moveTo>
                <a:lnTo>
                  <a:pt x="0" y="0"/>
                </a:lnTo>
                <a:lnTo>
                  <a:pt x="473" y="0"/>
                </a:lnTo>
                <a:lnTo>
                  <a:pt x="473" y="176"/>
                </a:lnTo>
                <a:lnTo>
                  <a:pt x="0" y="176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Freeform 31"/>
          <p:cNvSpPr>
            <a:spLocks/>
          </p:cNvSpPr>
          <p:nvPr/>
        </p:nvSpPr>
        <p:spPr bwMode="auto">
          <a:xfrm>
            <a:off x="3382963" y="3898900"/>
            <a:ext cx="750887" cy="280987"/>
          </a:xfrm>
          <a:custGeom>
            <a:avLst/>
            <a:gdLst>
              <a:gd name="T0" fmla="*/ 0 w 473"/>
              <a:gd name="T1" fmla="*/ 176 h 177"/>
              <a:gd name="T2" fmla="*/ 0 w 473"/>
              <a:gd name="T3" fmla="*/ 0 h 177"/>
              <a:gd name="T4" fmla="*/ 472 w 473"/>
              <a:gd name="T5" fmla="*/ 0 h 177"/>
              <a:gd name="T6" fmla="*/ 472 w 473"/>
              <a:gd name="T7" fmla="*/ 176 h 177"/>
              <a:gd name="T8" fmla="*/ 0 w 473"/>
              <a:gd name="T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" h="177">
                <a:moveTo>
                  <a:pt x="0" y="176"/>
                </a:moveTo>
                <a:lnTo>
                  <a:pt x="0" y="0"/>
                </a:lnTo>
                <a:lnTo>
                  <a:pt x="472" y="0"/>
                </a:lnTo>
                <a:lnTo>
                  <a:pt x="472" y="176"/>
                </a:lnTo>
                <a:lnTo>
                  <a:pt x="0" y="176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Freeform 32"/>
          <p:cNvSpPr>
            <a:spLocks/>
          </p:cNvSpPr>
          <p:nvPr/>
        </p:nvSpPr>
        <p:spPr bwMode="auto">
          <a:xfrm>
            <a:off x="3387725" y="5435600"/>
            <a:ext cx="774700" cy="258762"/>
          </a:xfrm>
          <a:custGeom>
            <a:avLst/>
            <a:gdLst>
              <a:gd name="T0" fmla="*/ 0 w 488"/>
              <a:gd name="T1" fmla="*/ 162 h 163"/>
              <a:gd name="T2" fmla="*/ 0 w 488"/>
              <a:gd name="T3" fmla="*/ 0 h 163"/>
              <a:gd name="T4" fmla="*/ 487 w 488"/>
              <a:gd name="T5" fmla="*/ 0 h 163"/>
              <a:gd name="T6" fmla="*/ 487 w 488"/>
              <a:gd name="T7" fmla="*/ 162 h 163"/>
              <a:gd name="T8" fmla="*/ 0 w 488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163">
                <a:moveTo>
                  <a:pt x="0" y="162"/>
                </a:moveTo>
                <a:lnTo>
                  <a:pt x="0" y="0"/>
                </a:lnTo>
                <a:lnTo>
                  <a:pt x="487" y="0"/>
                </a:lnTo>
                <a:lnTo>
                  <a:pt x="487" y="162"/>
                </a:lnTo>
                <a:lnTo>
                  <a:pt x="0" y="162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Freeform 33"/>
          <p:cNvSpPr>
            <a:spLocks/>
          </p:cNvSpPr>
          <p:nvPr/>
        </p:nvSpPr>
        <p:spPr bwMode="auto">
          <a:xfrm>
            <a:off x="3400425" y="5754687"/>
            <a:ext cx="776288" cy="257175"/>
          </a:xfrm>
          <a:custGeom>
            <a:avLst/>
            <a:gdLst>
              <a:gd name="T0" fmla="*/ 0 w 489"/>
              <a:gd name="T1" fmla="*/ 161 h 162"/>
              <a:gd name="T2" fmla="*/ 0 w 489"/>
              <a:gd name="T3" fmla="*/ 0 h 162"/>
              <a:gd name="T4" fmla="*/ 488 w 489"/>
              <a:gd name="T5" fmla="*/ 0 h 162"/>
              <a:gd name="T6" fmla="*/ 488 w 489"/>
              <a:gd name="T7" fmla="*/ 161 h 162"/>
              <a:gd name="T8" fmla="*/ 0 w 489"/>
              <a:gd name="T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162">
                <a:moveTo>
                  <a:pt x="0" y="161"/>
                </a:moveTo>
                <a:lnTo>
                  <a:pt x="0" y="0"/>
                </a:lnTo>
                <a:lnTo>
                  <a:pt x="488" y="0"/>
                </a:lnTo>
                <a:lnTo>
                  <a:pt x="488" y="161"/>
                </a:lnTo>
                <a:lnTo>
                  <a:pt x="0" y="161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Freeform 34"/>
          <p:cNvSpPr>
            <a:spLocks/>
          </p:cNvSpPr>
          <p:nvPr/>
        </p:nvSpPr>
        <p:spPr bwMode="auto">
          <a:xfrm>
            <a:off x="2971800" y="3443287"/>
            <a:ext cx="3068638" cy="2714625"/>
          </a:xfrm>
          <a:custGeom>
            <a:avLst/>
            <a:gdLst>
              <a:gd name="T0" fmla="*/ 0 w 1933"/>
              <a:gd name="T1" fmla="*/ 0 h 1710"/>
              <a:gd name="T2" fmla="*/ 1932 w 1933"/>
              <a:gd name="T3" fmla="*/ 0 h 1710"/>
              <a:gd name="T4" fmla="*/ 1932 w 1933"/>
              <a:gd name="T5" fmla="*/ 1709 h 1710"/>
              <a:gd name="T6" fmla="*/ 0 w 1933"/>
              <a:gd name="T7" fmla="*/ 1709 h 1710"/>
              <a:gd name="T8" fmla="*/ 0 w 1933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3" h="1710">
                <a:moveTo>
                  <a:pt x="0" y="0"/>
                </a:moveTo>
                <a:lnTo>
                  <a:pt x="1932" y="0"/>
                </a:lnTo>
                <a:lnTo>
                  <a:pt x="1932" y="1709"/>
                </a:lnTo>
                <a:lnTo>
                  <a:pt x="0" y="170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Freeform 35"/>
          <p:cNvSpPr>
            <a:spLocks/>
          </p:cNvSpPr>
          <p:nvPr/>
        </p:nvSpPr>
        <p:spPr bwMode="auto">
          <a:xfrm>
            <a:off x="3370263" y="4330700"/>
            <a:ext cx="777875" cy="260350"/>
          </a:xfrm>
          <a:custGeom>
            <a:avLst/>
            <a:gdLst>
              <a:gd name="T0" fmla="*/ 0 w 490"/>
              <a:gd name="T1" fmla="*/ 163 h 164"/>
              <a:gd name="T2" fmla="*/ 0 w 490"/>
              <a:gd name="T3" fmla="*/ 0 h 164"/>
              <a:gd name="T4" fmla="*/ 489 w 490"/>
              <a:gd name="T5" fmla="*/ 0 h 164"/>
              <a:gd name="T6" fmla="*/ 489 w 490"/>
              <a:gd name="T7" fmla="*/ 163 h 164"/>
              <a:gd name="T8" fmla="*/ 0 w 490"/>
              <a:gd name="T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0" h="164">
                <a:moveTo>
                  <a:pt x="0" y="163"/>
                </a:moveTo>
                <a:lnTo>
                  <a:pt x="0" y="0"/>
                </a:lnTo>
                <a:lnTo>
                  <a:pt x="489" y="0"/>
                </a:lnTo>
                <a:lnTo>
                  <a:pt x="489" y="163"/>
                </a:lnTo>
                <a:lnTo>
                  <a:pt x="0" y="163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Freeform 36"/>
          <p:cNvSpPr>
            <a:spLocks/>
          </p:cNvSpPr>
          <p:nvPr/>
        </p:nvSpPr>
        <p:spPr bwMode="auto">
          <a:xfrm>
            <a:off x="3371850" y="4646612"/>
            <a:ext cx="777875" cy="260350"/>
          </a:xfrm>
          <a:custGeom>
            <a:avLst/>
            <a:gdLst>
              <a:gd name="T0" fmla="*/ 0 w 490"/>
              <a:gd name="T1" fmla="*/ 163 h 164"/>
              <a:gd name="T2" fmla="*/ 0 w 490"/>
              <a:gd name="T3" fmla="*/ 0 h 164"/>
              <a:gd name="T4" fmla="*/ 489 w 490"/>
              <a:gd name="T5" fmla="*/ 0 h 164"/>
              <a:gd name="T6" fmla="*/ 489 w 490"/>
              <a:gd name="T7" fmla="*/ 163 h 164"/>
              <a:gd name="T8" fmla="*/ 0 w 490"/>
              <a:gd name="T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0" h="164">
                <a:moveTo>
                  <a:pt x="0" y="163"/>
                </a:moveTo>
                <a:lnTo>
                  <a:pt x="0" y="0"/>
                </a:lnTo>
                <a:lnTo>
                  <a:pt x="489" y="0"/>
                </a:lnTo>
                <a:lnTo>
                  <a:pt x="489" y="163"/>
                </a:lnTo>
                <a:lnTo>
                  <a:pt x="0" y="163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1" name="Group 43"/>
          <p:cNvGrpSpPr>
            <a:grpSpLocks/>
          </p:cNvGrpSpPr>
          <p:nvPr/>
        </p:nvGrpSpPr>
        <p:grpSpPr bwMode="auto">
          <a:xfrm>
            <a:off x="4214813" y="3873500"/>
            <a:ext cx="617537" cy="1820862"/>
            <a:chOff x="2751" y="2383"/>
            <a:chExt cx="389" cy="1147"/>
          </a:xfrm>
        </p:grpSpPr>
        <p:sp>
          <p:nvSpPr>
            <p:cNvPr id="232" name="Freeform 37"/>
            <p:cNvSpPr>
              <a:spLocks/>
            </p:cNvSpPr>
            <p:nvPr/>
          </p:nvSpPr>
          <p:spPr bwMode="auto">
            <a:xfrm>
              <a:off x="2751" y="2956"/>
              <a:ext cx="389" cy="574"/>
            </a:xfrm>
            <a:custGeom>
              <a:avLst/>
              <a:gdLst>
                <a:gd name="T0" fmla="*/ 0 w 389"/>
                <a:gd name="T1" fmla="*/ 573 h 574"/>
                <a:gd name="T2" fmla="*/ 388 w 389"/>
                <a:gd name="T3" fmla="*/ 0 h 574"/>
                <a:gd name="T4" fmla="*/ 0 w 389"/>
                <a:gd name="T5" fmla="*/ 573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" h="574">
                  <a:moveTo>
                    <a:pt x="0" y="573"/>
                  </a:moveTo>
                  <a:lnTo>
                    <a:pt x="388" y="0"/>
                  </a:lnTo>
                  <a:lnTo>
                    <a:pt x="0" y="573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38"/>
            <p:cNvSpPr>
              <a:spLocks/>
            </p:cNvSpPr>
            <p:nvPr/>
          </p:nvSpPr>
          <p:spPr bwMode="auto">
            <a:xfrm>
              <a:off x="3038" y="2956"/>
              <a:ext cx="102" cy="122"/>
            </a:xfrm>
            <a:custGeom>
              <a:avLst/>
              <a:gdLst>
                <a:gd name="T0" fmla="*/ 0 w 102"/>
                <a:gd name="T1" fmla="*/ 89 h 122"/>
                <a:gd name="T2" fmla="*/ 101 w 102"/>
                <a:gd name="T3" fmla="*/ 0 h 122"/>
                <a:gd name="T4" fmla="*/ 60 w 102"/>
                <a:gd name="T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122">
                  <a:moveTo>
                    <a:pt x="0" y="89"/>
                  </a:moveTo>
                  <a:lnTo>
                    <a:pt x="101" y="0"/>
                  </a:lnTo>
                  <a:lnTo>
                    <a:pt x="60" y="121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39"/>
            <p:cNvSpPr>
              <a:spLocks/>
            </p:cNvSpPr>
            <p:nvPr/>
          </p:nvSpPr>
          <p:spPr bwMode="auto">
            <a:xfrm>
              <a:off x="2751" y="2383"/>
              <a:ext cx="389" cy="422"/>
            </a:xfrm>
            <a:custGeom>
              <a:avLst/>
              <a:gdLst>
                <a:gd name="T0" fmla="*/ 0 w 389"/>
                <a:gd name="T1" fmla="*/ 0 h 422"/>
                <a:gd name="T2" fmla="*/ 388 w 389"/>
                <a:gd name="T3" fmla="*/ 421 h 422"/>
                <a:gd name="T4" fmla="*/ 0 w 389"/>
                <a:gd name="T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" h="422">
                  <a:moveTo>
                    <a:pt x="0" y="0"/>
                  </a:moveTo>
                  <a:lnTo>
                    <a:pt x="388" y="421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40"/>
            <p:cNvSpPr>
              <a:spLocks/>
            </p:cNvSpPr>
            <p:nvPr/>
          </p:nvSpPr>
          <p:spPr bwMode="auto">
            <a:xfrm>
              <a:off x="3025" y="2689"/>
              <a:ext cx="115" cy="116"/>
            </a:xfrm>
            <a:custGeom>
              <a:avLst/>
              <a:gdLst>
                <a:gd name="T0" fmla="*/ 54 w 115"/>
                <a:gd name="T1" fmla="*/ 0 h 116"/>
                <a:gd name="T2" fmla="*/ 114 w 115"/>
                <a:gd name="T3" fmla="*/ 115 h 116"/>
                <a:gd name="T4" fmla="*/ 0 w 115"/>
                <a:gd name="T5" fmla="*/ 3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116">
                  <a:moveTo>
                    <a:pt x="54" y="0"/>
                  </a:moveTo>
                  <a:lnTo>
                    <a:pt x="114" y="115"/>
                  </a:lnTo>
                  <a:lnTo>
                    <a:pt x="0" y="39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41"/>
            <p:cNvSpPr>
              <a:spLocks/>
            </p:cNvSpPr>
            <p:nvPr/>
          </p:nvSpPr>
          <p:spPr bwMode="auto">
            <a:xfrm>
              <a:off x="2751" y="2842"/>
              <a:ext cx="389" cy="40"/>
            </a:xfrm>
            <a:custGeom>
              <a:avLst/>
              <a:gdLst>
                <a:gd name="T0" fmla="*/ 0 w 389"/>
                <a:gd name="T1" fmla="*/ 0 h 40"/>
                <a:gd name="T2" fmla="*/ 388 w 389"/>
                <a:gd name="T3" fmla="*/ 39 h 40"/>
                <a:gd name="T4" fmla="*/ 0 w 389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" h="40">
                  <a:moveTo>
                    <a:pt x="0" y="0"/>
                  </a:moveTo>
                  <a:lnTo>
                    <a:pt x="388" y="39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42"/>
            <p:cNvSpPr>
              <a:spLocks/>
            </p:cNvSpPr>
            <p:nvPr/>
          </p:nvSpPr>
          <p:spPr bwMode="auto">
            <a:xfrm>
              <a:off x="2999" y="2837"/>
              <a:ext cx="141" cy="62"/>
            </a:xfrm>
            <a:custGeom>
              <a:avLst/>
              <a:gdLst>
                <a:gd name="T0" fmla="*/ 8 w 141"/>
                <a:gd name="T1" fmla="*/ 0 h 62"/>
                <a:gd name="T2" fmla="*/ 140 w 141"/>
                <a:gd name="T3" fmla="*/ 44 h 62"/>
                <a:gd name="T4" fmla="*/ 0 w 141"/>
                <a:gd name="T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1" h="62">
                  <a:moveTo>
                    <a:pt x="8" y="0"/>
                  </a:moveTo>
                  <a:lnTo>
                    <a:pt x="140" y="44"/>
                  </a:lnTo>
                  <a:lnTo>
                    <a:pt x="0" y="61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" name="Freeform 44"/>
          <p:cNvSpPr>
            <a:spLocks/>
          </p:cNvSpPr>
          <p:nvPr/>
        </p:nvSpPr>
        <p:spPr bwMode="auto">
          <a:xfrm>
            <a:off x="4968875" y="5124450"/>
            <a:ext cx="111125" cy="49212"/>
          </a:xfrm>
          <a:custGeom>
            <a:avLst/>
            <a:gdLst>
              <a:gd name="T0" fmla="*/ 69 w 70"/>
              <a:gd name="T1" fmla="*/ 30 h 31"/>
              <a:gd name="T2" fmla="*/ 0 w 70"/>
              <a:gd name="T3" fmla="*/ 15 h 31"/>
              <a:gd name="T4" fmla="*/ 69 w 7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" h="31">
                <a:moveTo>
                  <a:pt x="69" y="30"/>
                </a:moveTo>
                <a:lnTo>
                  <a:pt x="0" y="15"/>
                </a:lnTo>
                <a:lnTo>
                  <a:pt x="69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Freeform 45"/>
          <p:cNvSpPr>
            <a:spLocks/>
          </p:cNvSpPr>
          <p:nvPr/>
        </p:nvSpPr>
        <p:spPr bwMode="auto">
          <a:xfrm>
            <a:off x="4968875" y="5148262"/>
            <a:ext cx="684213" cy="1588"/>
          </a:xfrm>
          <a:custGeom>
            <a:avLst/>
            <a:gdLst>
              <a:gd name="T0" fmla="*/ 0 w 431"/>
              <a:gd name="T1" fmla="*/ 0 h 1"/>
              <a:gd name="T2" fmla="*/ 430 w 431"/>
              <a:gd name="T3" fmla="*/ 0 h 1"/>
              <a:gd name="T4" fmla="*/ 0 w 43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" h="1">
                <a:moveTo>
                  <a:pt x="0" y="0"/>
                </a:moveTo>
                <a:lnTo>
                  <a:pt x="43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Freeform 46"/>
          <p:cNvSpPr>
            <a:spLocks/>
          </p:cNvSpPr>
          <p:nvPr/>
        </p:nvSpPr>
        <p:spPr bwMode="auto">
          <a:xfrm>
            <a:off x="5541963" y="5124450"/>
            <a:ext cx="111125" cy="49212"/>
          </a:xfrm>
          <a:custGeom>
            <a:avLst/>
            <a:gdLst>
              <a:gd name="T0" fmla="*/ 0 w 70"/>
              <a:gd name="T1" fmla="*/ 0 h 31"/>
              <a:gd name="T2" fmla="*/ 69 w 70"/>
              <a:gd name="T3" fmla="*/ 15 h 31"/>
              <a:gd name="T4" fmla="*/ 0 w 70"/>
              <a:gd name="T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" h="31">
                <a:moveTo>
                  <a:pt x="0" y="0"/>
                </a:moveTo>
                <a:lnTo>
                  <a:pt x="69" y="15"/>
                </a:lnTo>
                <a:lnTo>
                  <a:pt x="0" y="3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Rectangle 47"/>
          <p:cNvSpPr>
            <a:spLocks noChangeArrowheads="1"/>
          </p:cNvSpPr>
          <p:nvPr/>
        </p:nvSpPr>
        <p:spPr bwMode="auto">
          <a:xfrm>
            <a:off x="1782763" y="5443537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Disk</a:t>
            </a:r>
          </a:p>
        </p:txBody>
      </p:sp>
      <p:sp>
        <p:nvSpPr>
          <p:cNvPr id="242" name="Rectangle 48"/>
          <p:cNvSpPr>
            <a:spLocks noChangeArrowheads="1"/>
          </p:cNvSpPr>
          <p:nvPr/>
        </p:nvSpPr>
        <p:spPr bwMode="auto">
          <a:xfrm>
            <a:off x="6623050" y="5503862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>
                <a:latin typeface="Arial" pitchFamily="34" charset="0"/>
              </a:rPr>
              <a:t>Disk</a:t>
            </a:r>
          </a:p>
        </p:txBody>
      </p:sp>
      <p:sp>
        <p:nvSpPr>
          <p:cNvPr id="243" name="Rectangle 49"/>
          <p:cNvSpPr>
            <a:spLocks noChangeArrowheads="1"/>
          </p:cNvSpPr>
          <p:nvPr/>
        </p:nvSpPr>
        <p:spPr bwMode="auto">
          <a:xfrm>
            <a:off x="3389313" y="3614737"/>
            <a:ext cx="7651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1</a:t>
            </a:r>
          </a:p>
        </p:txBody>
      </p:sp>
      <p:sp>
        <p:nvSpPr>
          <p:cNvPr id="244" name="Rectangle 50"/>
          <p:cNvSpPr>
            <a:spLocks noChangeArrowheads="1"/>
          </p:cNvSpPr>
          <p:nvPr/>
        </p:nvSpPr>
        <p:spPr bwMode="auto">
          <a:xfrm>
            <a:off x="3413125" y="5476875"/>
            <a:ext cx="76517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k</a:t>
            </a:r>
          </a:p>
        </p:txBody>
      </p:sp>
      <p:sp>
        <p:nvSpPr>
          <p:cNvPr id="245" name="Rectangle 51"/>
          <p:cNvSpPr>
            <a:spLocks noChangeArrowheads="1"/>
          </p:cNvSpPr>
          <p:nvPr/>
        </p:nvSpPr>
        <p:spPr bwMode="auto">
          <a:xfrm>
            <a:off x="3378200" y="4364037"/>
            <a:ext cx="7651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2</a:t>
            </a:r>
          </a:p>
        </p:txBody>
      </p:sp>
      <p:sp>
        <p:nvSpPr>
          <p:cNvPr id="246" name="Rectangle 52"/>
          <p:cNvSpPr>
            <a:spLocks noChangeArrowheads="1"/>
          </p:cNvSpPr>
          <p:nvPr/>
        </p:nvSpPr>
        <p:spPr bwMode="auto">
          <a:xfrm>
            <a:off x="3338513" y="3941762"/>
            <a:ext cx="801687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1'</a:t>
            </a:r>
          </a:p>
        </p:txBody>
      </p:sp>
      <p:sp>
        <p:nvSpPr>
          <p:cNvPr id="247" name="Rectangle 53"/>
          <p:cNvSpPr>
            <a:spLocks noChangeArrowheads="1"/>
          </p:cNvSpPr>
          <p:nvPr/>
        </p:nvSpPr>
        <p:spPr bwMode="auto">
          <a:xfrm>
            <a:off x="3328988" y="4689475"/>
            <a:ext cx="801687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2'</a:t>
            </a:r>
          </a:p>
        </p:txBody>
      </p:sp>
      <p:sp>
        <p:nvSpPr>
          <p:cNvPr id="248" name="Rectangle 54"/>
          <p:cNvSpPr>
            <a:spLocks noChangeArrowheads="1"/>
          </p:cNvSpPr>
          <p:nvPr/>
        </p:nvSpPr>
        <p:spPr bwMode="auto">
          <a:xfrm>
            <a:off x="3336925" y="5776912"/>
            <a:ext cx="801688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Arial" pitchFamily="34" charset="0"/>
              </a:rPr>
              <a:t>INPUT k'</a:t>
            </a:r>
          </a:p>
        </p:txBody>
      </p:sp>
      <p:sp>
        <p:nvSpPr>
          <p:cNvPr id="249" name="Rectangle 55"/>
          <p:cNvSpPr>
            <a:spLocks noChangeArrowheads="1"/>
          </p:cNvSpPr>
          <p:nvPr/>
        </p:nvSpPr>
        <p:spPr bwMode="auto">
          <a:xfrm>
            <a:off x="4878388" y="5341937"/>
            <a:ext cx="10302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latin typeface="Arial" pitchFamily="34" charset="0"/>
              </a:rPr>
              <a:t>block size</a:t>
            </a:r>
          </a:p>
        </p:txBody>
      </p:sp>
      <p:sp>
        <p:nvSpPr>
          <p:cNvPr id="250" name="Rectangle 56"/>
          <p:cNvSpPr>
            <a:spLocks noChangeArrowheads="1"/>
          </p:cNvSpPr>
          <p:nvPr/>
        </p:nvSpPr>
        <p:spPr bwMode="auto">
          <a:xfrm>
            <a:off x="5219700" y="5138737"/>
            <a:ext cx="30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latin typeface="Arial" pitchFamily="34" charset="0"/>
              </a:rPr>
              <a:t>b</a:t>
            </a:r>
          </a:p>
        </p:txBody>
      </p:sp>
      <p:sp>
        <p:nvSpPr>
          <p:cNvPr id="251" name="Rectangle 57"/>
          <p:cNvSpPr>
            <a:spLocks noChangeArrowheads="1"/>
          </p:cNvSpPr>
          <p:nvPr/>
        </p:nvSpPr>
        <p:spPr bwMode="auto">
          <a:xfrm>
            <a:off x="2894013" y="6251575"/>
            <a:ext cx="33432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latin typeface="Arial" pitchFamily="34" charset="0"/>
              </a:rPr>
              <a:t>B main memory buffers, k-way merge</a:t>
            </a:r>
          </a:p>
        </p:txBody>
      </p:sp>
      <p:sp>
        <p:nvSpPr>
          <p:cNvPr id="252" name="Freeform 58"/>
          <p:cNvSpPr>
            <a:spLocks/>
          </p:cNvSpPr>
          <p:nvPr/>
        </p:nvSpPr>
        <p:spPr bwMode="auto">
          <a:xfrm>
            <a:off x="2711450" y="4214812"/>
            <a:ext cx="1588" cy="1065213"/>
          </a:xfrm>
          <a:custGeom>
            <a:avLst/>
            <a:gdLst>
              <a:gd name="T0" fmla="*/ 0 w 1"/>
              <a:gd name="T1" fmla="*/ 0 h 671"/>
              <a:gd name="T2" fmla="*/ 0 w 1"/>
              <a:gd name="T3" fmla="*/ 670 h 671"/>
              <a:gd name="T4" fmla="*/ 0 w 1"/>
              <a:gd name="T5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71">
                <a:moveTo>
                  <a:pt x="0" y="0"/>
                </a:moveTo>
                <a:lnTo>
                  <a:pt x="0" y="67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3" name="Group 62"/>
          <p:cNvGrpSpPr>
            <a:grpSpLocks/>
          </p:cNvGrpSpPr>
          <p:nvPr/>
        </p:nvGrpSpPr>
        <p:grpSpPr bwMode="auto">
          <a:xfrm>
            <a:off x="1909763" y="4838700"/>
            <a:ext cx="403225" cy="65087"/>
            <a:chOff x="1299" y="2991"/>
            <a:chExt cx="254" cy="41"/>
          </a:xfrm>
        </p:grpSpPr>
        <p:sp>
          <p:nvSpPr>
            <p:cNvPr id="254" name="Freeform 59"/>
            <p:cNvSpPr>
              <a:spLocks/>
            </p:cNvSpPr>
            <p:nvPr/>
          </p:nvSpPr>
          <p:spPr bwMode="auto">
            <a:xfrm>
              <a:off x="1299" y="2991"/>
              <a:ext cx="33" cy="41"/>
            </a:xfrm>
            <a:custGeom>
              <a:avLst/>
              <a:gdLst>
                <a:gd name="T0" fmla="*/ 32 w 33"/>
                <a:gd name="T1" fmla="*/ 20 h 41"/>
                <a:gd name="T2" fmla="*/ 16 w 33"/>
                <a:gd name="T3" fmla="*/ 0 h 41"/>
                <a:gd name="T4" fmla="*/ 0 w 33"/>
                <a:gd name="T5" fmla="*/ 20 h 41"/>
                <a:gd name="T6" fmla="*/ 16 w 33"/>
                <a:gd name="T7" fmla="*/ 40 h 41"/>
                <a:gd name="T8" fmla="*/ 32 w 33"/>
                <a:gd name="T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1">
                  <a:moveTo>
                    <a:pt x="32" y="20"/>
                  </a:moveTo>
                  <a:lnTo>
                    <a:pt x="16" y="0"/>
                  </a:lnTo>
                  <a:lnTo>
                    <a:pt x="0" y="20"/>
                  </a:lnTo>
                  <a:lnTo>
                    <a:pt x="16" y="40"/>
                  </a:lnTo>
                  <a:lnTo>
                    <a:pt x="32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60"/>
            <p:cNvSpPr>
              <a:spLocks/>
            </p:cNvSpPr>
            <p:nvPr/>
          </p:nvSpPr>
          <p:spPr bwMode="auto">
            <a:xfrm>
              <a:off x="1407" y="2991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61"/>
            <p:cNvSpPr>
              <a:spLocks/>
            </p:cNvSpPr>
            <p:nvPr/>
          </p:nvSpPr>
          <p:spPr bwMode="auto">
            <a:xfrm>
              <a:off x="1522" y="2991"/>
              <a:ext cx="31" cy="41"/>
            </a:xfrm>
            <a:custGeom>
              <a:avLst/>
              <a:gdLst>
                <a:gd name="T0" fmla="*/ 30 w 31"/>
                <a:gd name="T1" fmla="*/ 20 h 41"/>
                <a:gd name="T2" fmla="*/ 15 w 31"/>
                <a:gd name="T3" fmla="*/ 0 h 41"/>
                <a:gd name="T4" fmla="*/ 0 w 31"/>
                <a:gd name="T5" fmla="*/ 20 h 41"/>
                <a:gd name="T6" fmla="*/ 15 w 31"/>
                <a:gd name="T7" fmla="*/ 40 h 41"/>
                <a:gd name="T8" fmla="*/ 30 w 31"/>
                <a:gd name="T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30" y="20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15" y="40"/>
                  </a:lnTo>
                  <a:lnTo>
                    <a:pt x="30" y="2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" name="Line 63"/>
          <p:cNvSpPr>
            <a:spLocks noChangeShapeType="1"/>
          </p:cNvSpPr>
          <p:nvPr/>
        </p:nvSpPr>
        <p:spPr bwMode="auto">
          <a:xfrm flipV="1">
            <a:off x="2628900" y="3841750"/>
            <a:ext cx="712788" cy="558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64"/>
          <p:cNvSpPr>
            <a:spLocks noChangeShapeType="1"/>
          </p:cNvSpPr>
          <p:nvPr/>
        </p:nvSpPr>
        <p:spPr bwMode="auto">
          <a:xfrm>
            <a:off x="2633663" y="4640262"/>
            <a:ext cx="7127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65"/>
          <p:cNvSpPr>
            <a:spLocks noChangeShapeType="1"/>
          </p:cNvSpPr>
          <p:nvPr/>
        </p:nvSpPr>
        <p:spPr bwMode="auto">
          <a:xfrm>
            <a:off x="2633663" y="5119687"/>
            <a:ext cx="712787" cy="6381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66"/>
          <p:cNvSpPr>
            <a:spLocks noChangeShapeType="1"/>
          </p:cNvSpPr>
          <p:nvPr/>
        </p:nvSpPr>
        <p:spPr bwMode="auto">
          <a:xfrm>
            <a:off x="5721350" y="4719637"/>
            <a:ext cx="635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0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22842" y="2154238"/>
            <a:ext cx="235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Query Optimization</a:t>
            </a:r>
          </a:p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and Execution</a:t>
            </a:r>
            <a:endParaRPr lang="en-US" sz="20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45054" y="2984500"/>
            <a:ext cx="251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Relational Operators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7554" y="3494088"/>
            <a:ext cx="314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pitchFamily="34" charset="0"/>
              </a:rPr>
              <a:t>Files and Access Methods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97442" y="4076700"/>
            <a:ext cx="241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Buffer Management</a:t>
            </a:r>
            <a:endParaRPr lang="en-US" sz="2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91054" y="4602163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Disk Space Management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889454" y="2160588"/>
            <a:ext cx="3222625" cy="28717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864054" y="29241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864054" y="34575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864054" y="39147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864054" y="45243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943554" y="55276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27679" y="5580063"/>
            <a:ext cx="3175" cy="57467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997654" y="5607050"/>
            <a:ext cx="0" cy="51752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943554" y="60610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18192" y="57197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280049"/>
                </a:solidFill>
                <a:latin typeface="Arial" pitchFamily="34" charset="0"/>
              </a:rPr>
              <a:t>DB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388054" y="5057775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838276" y="1316038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pitchFamily="34" charset="-128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Queries</a:t>
            </a:r>
            <a:endParaRPr lang="en-US" sz="2400"/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 rot="3522769">
            <a:off x="33053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 rot="7454055">
            <a:off x="5057979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05963" y="3438972"/>
            <a:ext cx="1447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82163" y="3515172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Manager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82163" y="4269338"/>
            <a:ext cx="1295400" cy="6096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61211" y="3481702"/>
            <a:ext cx="1295400" cy="1524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Recovery Manager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37385" y="3639442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37385" y="41831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635957" y="4792766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25493" y="3632674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125493" y="41763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124065" y="4785998"/>
            <a:ext cx="228600" cy="0"/>
          </a:xfrm>
          <a:prstGeom prst="straightConnector1">
            <a:avLst/>
          </a:prstGeom>
          <a:ln w="158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927554" y="2971800"/>
            <a:ext cx="3148013" cy="3968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47770" y="2646101"/>
            <a:ext cx="12116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Continue…</a:t>
            </a:r>
          </a:p>
        </p:txBody>
      </p:sp>
      <p:cxnSp>
        <p:nvCxnSpPr>
          <p:cNvPr id="21" name="Straight Arrow Connector 20"/>
          <p:cNvCxnSpPr>
            <a:endCxn id="2" idx="2"/>
          </p:cNvCxnSpPr>
          <p:nvPr/>
        </p:nvCxnSpPr>
        <p:spPr>
          <a:xfrm flipV="1">
            <a:off x="6112079" y="3015433"/>
            <a:ext cx="841530" cy="184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A7A6493-36DF-A89E-6F03-9C7B55F3D7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873A956-D5A0-9DD0-BFFE-8A721E02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B346E57-AF06-0EE7-BB76-A3B1D2E90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99F333-95B5-EA2C-0F01-E0FFD7C45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en-US"/>
              <a:t>Static Hashing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696B5699-7EBF-5FCD-D649-BE2A779EF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800600"/>
          </a:xfrm>
          <a:noFill/>
          <a:ln/>
        </p:spPr>
        <p:txBody>
          <a:bodyPr lIns="90488" tIns="44450" rIns="90488" bIns="44450"/>
          <a:lstStyle/>
          <a:p>
            <a:r>
              <a:rPr lang="en-US" altLang="en-US"/>
              <a:t># primary pages fixed, allocated sequentially, never de-allocated; overflow pages if needed.</a:t>
            </a:r>
          </a:p>
          <a:p>
            <a:r>
              <a:rPr lang="en-US" altLang="en-US" b="0">
                <a:solidFill>
                  <a:schemeClr val="accent2"/>
                </a:solidFill>
              </a:rPr>
              <a:t>h</a:t>
            </a:r>
            <a:r>
              <a:rPr lang="en-US" altLang="en-US">
                <a:solidFill>
                  <a:schemeClr val="accent2"/>
                </a:solidFill>
              </a:rPr>
              <a:t>(</a:t>
            </a:r>
            <a:r>
              <a:rPr lang="en-US" altLang="en-US" i="1">
                <a:solidFill>
                  <a:schemeClr val="accent2"/>
                </a:solidFill>
              </a:rPr>
              <a:t>k</a:t>
            </a:r>
            <a:r>
              <a:rPr lang="en-US" altLang="en-US">
                <a:solidFill>
                  <a:schemeClr val="accent2"/>
                </a:solidFill>
              </a:rPr>
              <a:t>) mod M </a:t>
            </a:r>
            <a:r>
              <a:rPr lang="en-US" altLang="en-US"/>
              <a:t>= bucket to which data entry with</a:t>
            </a:r>
            <a:r>
              <a:rPr lang="en-US" altLang="en-US" i="1"/>
              <a:t> </a:t>
            </a:r>
            <a:r>
              <a:rPr lang="en-US" altLang="en-US"/>
              <a:t>key</a:t>
            </a:r>
            <a:r>
              <a:rPr lang="en-US" altLang="en-US" i="1"/>
              <a:t> k </a:t>
            </a:r>
            <a:r>
              <a:rPr lang="en-US" altLang="en-US"/>
              <a:t>belongs</a:t>
            </a:r>
            <a:r>
              <a:rPr lang="en-US" altLang="en-US" i="1"/>
              <a:t>. </a:t>
            </a:r>
            <a:r>
              <a:rPr lang="en-US" altLang="en-US"/>
              <a:t>(M = # of buckets)</a:t>
            </a:r>
          </a:p>
        </p:txBody>
      </p:sp>
      <p:sp>
        <p:nvSpPr>
          <p:cNvPr id="7174" name="Freeform 6">
            <a:extLst>
              <a:ext uri="{FF2B5EF4-FFF2-40B4-BE49-F238E27FC236}">
                <a16:creationId xmlns:a16="http://schemas.microsoft.com/office/drawing/2014/main" id="{5A526CEE-0971-0E90-EAA6-806851FBADB5}"/>
              </a:ext>
            </a:extLst>
          </p:cNvPr>
          <p:cNvSpPr>
            <a:spLocks/>
          </p:cNvSpPr>
          <p:nvPr/>
        </p:nvSpPr>
        <p:spPr bwMode="auto">
          <a:xfrm>
            <a:off x="5138738" y="4073525"/>
            <a:ext cx="746125" cy="352425"/>
          </a:xfrm>
          <a:custGeom>
            <a:avLst/>
            <a:gdLst>
              <a:gd name="T0" fmla="*/ 0 w 470"/>
              <a:gd name="T1" fmla="*/ 221 h 222"/>
              <a:gd name="T2" fmla="*/ 0 w 470"/>
              <a:gd name="T3" fmla="*/ 0 h 222"/>
              <a:gd name="T4" fmla="*/ 469 w 470"/>
              <a:gd name="T5" fmla="*/ 0 h 222"/>
              <a:gd name="T6" fmla="*/ 469 w 470"/>
              <a:gd name="T7" fmla="*/ 221 h 222"/>
              <a:gd name="T8" fmla="*/ 0 w 470"/>
              <a:gd name="T9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22">
                <a:moveTo>
                  <a:pt x="0" y="221"/>
                </a:moveTo>
                <a:lnTo>
                  <a:pt x="0" y="0"/>
                </a:lnTo>
                <a:lnTo>
                  <a:pt x="469" y="0"/>
                </a:lnTo>
                <a:lnTo>
                  <a:pt x="469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Freeform 7">
            <a:extLst>
              <a:ext uri="{FF2B5EF4-FFF2-40B4-BE49-F238E27FC236}">
                <a16:creationId xmlns:a16="http://schemas.microsoft.com/office/drawing/2014/main" id="{9B01EAD6-4980-0954-9C98-D2664BD63AB3}"/>
              </a:ext>
            </a:extLst>
          </p:cNvPr>
          <p:cNvSpPr>
            <a:spLocks/>
          </p:cNvSpPr>
          <p:nvPr/>
        </p:nvSpPr>
        <p:spPr bwMode="auto">
          <a:xfrm>
            <a:off x="2425700" y="4605338"/>
            <a:ext cx="293688" cy="352425"/>
          </a:xfrm>
          <a:custGeom>
            <a:avLst/>
            <a:gdLst>
              <a:gd name="T0" fmla="*/ 184 w 185"/>
              <a:gd name="T1" fmla="*/ 110 h 222"/>
              <a:gd name="T2" fmla="*/ 176 w 185"/>
              <a:gd name="T3" fmla="*/ 67 h 222"/>
              <a:gd name="T4" fmla="*/ 156 w 185"/>
              <a:gd name="T5" fmla="*/ 32 h 222"/>
              <a:gd name="T6" fmla="*/ 127 w 185"/>
              <a:gd name="T7" fmla="*/ 8 h 222"/>
              <a:gd name="T8" fmla="*/ 92 w 185"/>
              <a:gd name="T9" fmla="*/ 0 h 222"/>
              <a:gd name="T10" fmla="*/ 56 w 185"/>
              <a:gd name="T11" fmla="*/ 8 h 222"/>
              <a:gd name="T12" fmla="*/ 27 w 185"/>
              <a:gd name="T13" fmla="*/ 32 h 222"/>
              <a:gd name="T14" fmla="*/ 7 w 185"/>
              <a:gd name="T15" fmla="*/ 67 h 222"/>
              <a:gd name="T16" fmla="*/ 0 w 185"/>
              <a:gd name="T17" fmla="*/ 110 h 222"/>
              <a:gd name="T18" fmla="*/ 7 w 185"/>
              <a:gd name="T19" fmla="*/ 153 h 222"/>
              <a:gd name="T20" fmla="*/ 27 w 185"/>
              <a:gd name="T21" fmla="*/ 188 h 222"/>
              <a:gd name="T22" fmla="*/ 56 w 185"/>
              <a:gd name="T23" fmla="*/ 212 h 222"/>
              <a:gd name="T24" fmla="*/ 92 w 185"/>
              <a:gd name="T25" fmla="*/ 221 h 222"/>
              <a:gd name="T26" fmla="*/ 127 w 185"/>
              <a:gd name="T27" fmla="*/ 212 h 222"/>
              <a:gd name="T28" fmla="*/ 156 w 185"/>
              <a:gd name="T29" fmla="*/ 188 h 222"/>
              <a:gd name="T30" fmla="*/ 176 w 185"/>
              <a:gd name="T31" fmla="*/ 153 h 222"/>
              <a:gd name="T32" fmla="*/ 184 w 185"/>
              <a:gd name="T33" fmla="*/ 11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5" h="222">
                <a:moveTo>
                  <a:pt x="184" y="110"/>
                </a:moveTo>
                <a:lnTo>
                  <a:pt x="176" y="67"/>
                </a:lnTo>
                <a:lnTo>
                  <a:pt x="156" y="32"/>
                </a:lnTo>
                <a:lnTo>
                  <a:pt x="127" y="8"/>
                </a:lnTo>
                <a:lnTo>
                  <a:pt x="92" y="0"/>
                </a:lnTo>
                <a:lnTo>
                  <a:pt x="56" y="8"/>
                </a:lnTo>
                <a:lnTo>
                  <a:pt x="27" y="32"/>
                </a:lnTo>
                <a:lnTo>
                  <a:pt x="7" y="67"/>
                </a:lnTo>
                <a:lnTo>
                  <a:pt x="0" y="110"/>
                </a:lnTo>
                <a:lnTo>
                  <a:pt x="7" y="153"/>
                </a:lnTo>
                <a:lnTo>
                  <a:pt x="27" y="188"/>
                </a:lnTo>
                <a:lnTo>
                  <a:pt x="56" y="212"/>
                </a:lnTo>
                <a:lnTo>
                  <a:pt x="92" y="221"/>
                </a:lnTo>
                <a:lnTo>
                  <a:pt x="127" y="212"/>
                </a:lnTo>
                <a:lnTo>
                  <a:pt x="156" y="188"/>
                </a:lnTo>
                <a:lnTo>
                  <a:pt x="176" y="153"/>
                </a:lnTo>
                <a:lnTo>
                  <a:pt x="184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Freeform 8">
            <a:extLst>
              <a:ext uri="{FF2B5EF4-FFF2-40B4-BE49-F238E27FC236}">
                <a16:creationId xmlns:a16="http://schemas.microsoft.com/office/drawing/2014/main" id="{65AD574D-E4B3-C1A3-FFA4-6ACFF2F5A9A9}"/>
              </a:ext>
            </a:extLst>
          </p:cNvPr>
          <p:cNvSpPr>
            <a:spLocks/>
          </p:cNvSpPr>
          <p:nvPr/>
        </p:nvSpPr>
        <p:spPr bwMode="auto">
          <a:xfrm>
            <a:off x="3522663" y="3730625"/>
            <a:ext cx="784225" cy="2357438"/>
          </a:xfrm>
          <a:custGeom>
            <a:avLst/>
            <a:gdLst>
              <a:gd name="T0" fmla="*/ 0 w 494"/>
              <a:gd name="T1" fmla="*/ 1484 h 1485"/>
              <a:gd name="T2" fmla="*/ 0 w 494"/>
              <a:gd name="T3" fmla="*/ 0 h 1485"/>
              <a:gd name="T4" fmla="*/ 493 w 494"/>
              <a:gd name="T5" fmla="*/ 0 h 1485"/>
              <a:gd name="T6" fmla="*/ 493 w 494"/>
              <a:gd name="T7" fmla="*/ 1484 h 1485"/>
              <a:gd name="T8" fmla="*/ 0 w 494"/>
              <a:gd name="T9" fmla="*/ 1484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485">
                <a:moveTo>
                  <a:pt x="0" y="1484"/>
                </a:moveTo>
                <a:lnTo>
                  <a:pt x="0" y="0"/>
                </a:lnTo>
                <a:lnTo>
                  <a:pt x="493" y="0"/>
                </a:lnTo>
                <a:lnTo>
                  <a:pt x="493" y="1484"/>
                </a:lnTo>
                <a:lnTo>
                  <a:pt x="0" y="14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18336855-6652-9253-8FF8-95C1B8E60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3840163"/>
            <a:ext cx="1463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h(key) mod N</a:t>
            </a:r>
          </a:p>
        </p:txBody>
      </p:sp>
      <p:sp>
        <p:nvSpPr>
          <p:cNvPr id="7178" name="Freeform 10">
            <a:extLst>
              <a:ext uri="{FF2B5EF4-FFF2-40B4-BE49-F238E27FC236}">
                <a16:creationId xmlns:a16="http://schemas.microsoft.com/office/drawing/2014/main" id="{400A29D9-E830-E03E-5ADD-2DDBB8FCA17F}"/>
              </a:ext>
            </a:extLst>
          </p:cNvPr>
          <p:cNvSpPr>
            <a:spLocks/>
          </p:cNvSpPr>
          <p:nvPr/>
        </p:nvSpPr>
        <p:spPr bwMode="auto">
          <a:xfrm>
            <a:off x="6248400" y="4276725"/>
            <a:ext cx="49213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Freeform 11">
            <a:extLst>
              <a:ext uri="{FF2B5EF4-FFF2-40B4-BE49-F238E27FC236}">
                <a16:creationId xmlns:a16="http://schemas.microsoft.com/office/drawing/2014/main" id="{058D7B41-33FA-FABA-9438-2DA779DCFA22}"/>
              </a:ext>
            </a:extLst>
          </p:cNvPr>
          <p:cNvSpPr>
            <a:spLocks/>
          </p:cNvSpPr>
          <p:nvPr/>
        </p:nvSpPr>
        <p:spPr bwMode="auto">
          <a:xfrm>
            <a:off x="5299075" y="4616450"/>
            <a:ext cx="49213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Freeform 12">
            <a:extLst>
              <a:ext uri="{FF2B5EF4-FFF2-40B4-BE49-F238E27FC236}">
                <a16:creationId xmlns:a16="http://schemas.microsoft.com/office/drawing/2014/main" id="{9732230E-89FC-7737-78BC-63B8717F8899}"/>
              </a:ext>
            </a:extLst>
          </p:cNvPr>
          <p:cNvSpPr>
            <a:spLocks/>
          </p:cNvSpPr>
          <p:nvPr/>
        </p:nvSpPr>
        <p:spPr bwMode="auto">
          <a:xfrm>
            <a:off x="5245100" y="3892550"/>
            <a:ext cx="49213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Freeform 13">
            <a:extLst>
              <a:ext uri="{FF2B5EF4-FFF2-40B4-BE49-F238E27FC236}">
                <a16:creationId xmlns:a16="http://schemas.microsoft.com/office/drawing/2014/main" id="{95B829C1-74D9-EB9A-7AF1-5DBCFD4A0D58}"/>
              </a:ext>
            </a:extLst>
          </p:cNvPr>
          <p:cNvSpPr>
            <a:spLocks/>
          </p:cNvSpPr>
          <p:nvPr/>
        </p:nvSpPr>
        <p:spPr bwMode="auto">
          <a:xfrm>
            <a:off x="5449888" y="3892550"/>
            <a:ext cx="50800" cy="26988"/>
          </a:xfrm>
          <a:custGeom>
            <a:avLst/>
            <a:gdLst>
              <a:gd name="T0" fmla="*/ 31 w 32"/>
              <a:gd name="T1" fmla="*/ 8 h 17"/>
              <a:gd name="T2" fmla="*/ 15 w 32"/>
              <a:gd name="T3" fmla="*/ 0 h 17"/>
              <a:gd name="T4" fmla="*/ 0 w 32"/>
              <a:gd name="T5" fmla="*/ 8 h 17"/>
              <a:gd name="T6" fmla="*/ 15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Freeform 14">
            <a:extLst>
              <a:ext uri="{FF2B5EF4-FFF2-40B4-BE49-F238E27FC236}">
                <a16:creationId xmlns:a16="http://schemas.microsoft.com/office/drawing/2014/main" id="{75DF2349-8276-B3B1-7FAA-38B57CD96245}"/>
              </a:ext>
            </a:extLst>
          </p:cNvPr>
          <p:cNvSpPr>
            <a:spLocks/>
          </p:cNvSpPr>
          <p:nvPr/>
        </p:nvSpPr>
        <p:spPr bwMode="auto">
          <a:xfrm>
            <a:off x="5656263" y="3892550"/>
            <a:ext cx="49212" cy="26988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Freeform 15">
            <a:extLst>
              <a:ext uri="{FF2B5EF4-FFF2-40B4-BE49-F238E27FC236}">
                <a16:creationId xmlns:a16="http://schemas.microsoft.com/office/drawing/2014/main" id="{6C240DE2-508D-EA7C-8D73-DD9BB22EC72D}"/>
              </a:ext>
            </a:extLst>
          </p:cNvPr>
          <p:cNvSpPr>
            <a:spLocks/>
          </p:cNvSpPr>
          <p:nvPr/>
        </p:nvSpPr>
        <p:spPr bwMode="auto">
          <a:xfrm>
            <a:off x="5478463" y="4611688"/>
            <a:ext cx="49212" cy="26987"/>
          </a:xfrm>
          <a:custGeom>
            <a:avLst/>
            <a:gdLst>
              <a:gd name="T0" fmla="*/ 30 w 31"/>
              <a:gd name="T1" fmla="*/ 8 h 17"/>
              <a:gd name="T2" fmla="*/ 15 w 31"/>
              <a:gd name="T3" fmla="*/ 0 h 17"/>
              <a:gd name="T4" fmla="*/ 0 w 31"/>
              <a:gd name="T5" fmla="*/ 8 h 17"/>
              <a:gd name="T6" fmla="*/ 15 w 31"/>
              <a:gd name="T7" fmla="*/ 16 h 17"/>
              <a:gd name="T8" fmla="*/ 30 w 31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Freeform 16">
            <a:extLst>
              <a:ext uri="{FF2B5EF4-FFF2-40B4-BE49-F238E27FC236}">
                <a16:creationId xmlns:a16="http://schemas.microsoft.com/office/drawing/2014/main" id="{3947F312-0E6D-1C82-886D-EACDF9F942C5}"/>
              </a:ext>
            </a:extLst>
          </p:cNvPr>
          <p:cNvSpPr>
            <a:spLocks/>
          </p:cNvSpPr>
          <p:nvPr/>
        </p:nvSpPr>
        <p:spPr bwMode="auto">
          <a:xfrm>
            <a:off x="5654675" y="4610100"/>
            <a:ext cx="50800" cy="26988"/>
          </a:xfrm>
          <a:custGeom>
            <a:avLst/>
            <a:gdLst>
              <a:gd name="T0" fmla="*/ 31 w 32"/>
              <a:gd name="T1" fmla="*/ 9 h 17"/>
              <a:gd name="T2" fmla="*/ 16 w 32"/>
              <a:gd name="T3" fmla="*/ 0 h 17"/>
              <a:gd name="T4" fmla="*/ 0 w 32"/>
              <a:gd name="T5" fmla="*/ 9 h 17"/>
              <a:gd name="T6" fmla="*/ 16 w 32"/>
              <a:gd name="T7" fmla="*/ 16 h 17"/>
              <a:gd name="T8" fmla="*/ 31 w 32"/>
              <a:gd name="T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9"/>
                </a:moveTo>
                <a:lnTo>
                  <a:pt x="16" y="0"/>
                </a:lnTo>
                <a:lnTo>
                  <a:pt x="0" y="9"/>
                </a:lnTo>
                <a:lnTo>
                  <a:pt x="16" y="16"/>
                </a:lnTo>
                <a:lnTo>
                  <a:pt x="31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Freeform 17">
            <a:extLst>
              <a:ext uri="{FF2B5EF4-FFF2-40B4-BE49-F238E27FC236}">
                <a16:creationId xmlns:a16="http://schemas.microsoft.com/office/drawing/2014/main" id="{077DFBD3-9C9A-5C8E-E759-9FC38FFCAA80}"/>
              </a:ext>
            </a:extLst>
          </p:cNvPr>
          <p:cNvSpPr>
            <a:spLocks/>
          </p:cNvSpPr>
          <p:nvPr/>
        </p:nvSpPr>
        <p:spPr bwMode="auto">
          <a:xfrm>
            <a:off x="6426200" y="4276725"/>
            <a:ext cx="50800" cy="26988"/>
          </a:xfrm>
          <a:custGeom>
            <a:avLst/>
            <a:gdLst>
              <a:gd name="T0" fmla="*/ 31 w 32"/>
              <a:gd name="T1" fmla="*/ 8 h 17"/>
              <a:gd name="T2" fmla="*/ 15 w 32"/>
              <a:gd name="T3" fmla="*/ 0 h 17"/>
              <a:gd name="T4" fmla="*/ 0 w 32"/>
              <a:gd name="T5" fmla="*/ 8 h 17"/>
              <a:gd name="T6" fmla="*/ 15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Freeform 18">
            <a:extLst>
              <a:ext uri="{FF2B5EF4-FFF2-40B4-BE49-F238E27FC236}">
                <a16:creationId xmlns:a16="http://schemas.microsoft.com/office/drawing/2014/main" id="{5E168793-C6CA-81C9-134B-C3BA2759A96B}"/>
              </a:ext>
            </a:extLst>
          </p:cNvPr>
          <p:cNvSpPr>
            <a:spLocks/>
          </p:cNvSpPr>
          <p:nvPr/>
        </p:nvSpPr>
        <p:spPr bwMode="auto">
          <a:xfrm>
            <a:off x="6604000" y="4276725"/>
            <a:ext cx="50800" cy="26988"/>
          </a:xfrm>
          <a:custGeom>
            <a:avLst/>
            <a:gdLst>
              <a:gd name="T0" fmla="*/ 31 w 32"/>
              <a:gd name="T1" fmla="*/ 8 h 17"/>
              <a:gd name="T2" fmla="*/ 15 w 32"/>
              <a:gd name="T3" fmla="*/ 0 h 17"/>
              <a:gd name="T4" fmla="*/ 0 w 32"/>
              <a:gd name="T5" fmla="*/ 8 h 17"/>
              <a:gd name="T6" fmla="*/ 15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Freeform 19">
            <a:extLst>
              <a:ext uri="{FF2B5EF4-FFF2-40B4-BE49-F238E27FC236}">
                <a16:creationId xmlns:a16="http://schemas.microsoft.com/office/drawing/2014/main" id="{511A0747-5B2C-BF76-BC0A-E269AD2EB266}"/>
              </a:ext>
            </a:extLst>
          </p:cNvPr>
          <p:cNvSpPr>
            <a:spLocks/>
          </p:cNvSpPr>
          <p:nvPr/>
        </p:nvSpPr>
        <p:spPr bwMode="auto">
          <a:xfrm>
            <a:off x="5505450" y="5937250"/>
            <a:ext cx="50800" cy="26988"/>
          </a:xfrm>
          <a:custGeom>
            <a:avLst/>
            <a:gdLst>
              <a:gd name="T0" fmla="*/ 31 w 32"/>
              <a:gd name="T1" fmla="*/ 7 h 17"/>
              <a:gd name="T2" fmla="*/ 15 w 32"/>
              <a:gd name="T3" fmla="*/ 0 h 17"/>
              <a:gd name="T4" fmla="*/ 0 w 32"/>
              <a:gd name="T5" fmla="*/ 7 h 17"/>
              <a:gd name="T6" fmla="*/ 15 w 32"/>
              <a:gd name="T7" fmla="*/ 16 h 17"/>
              <a:gd name="T8" fmla="*/ 31 w 32"/>
              <a:gd name="T9" fmla="*/ 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1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Freeform 20">
            <a:extLst>
              <a:ext uri="{FF2B5EF4-FFF2-40B4-BE49-F238E27FC236}">
                <a16:creationId xmlns:a16="http://schemas.microsoft.com/office/drawing/2014/main" id="{F5A1916A-35C8-B59D-F279-9703DE26C508}"/>
              </a:ext>
            </a:extLst>
          </p:cNvPr>
          <p:cNvSpPr>
            <a:spLocks/>
          </p:cNvSpPr>
          <p:nvPr/>
        </p:nvSpPr>
        <p:spPr bwMode="auto">
          <a:xfrm>
            <a:off x="5311775" y="5935663"/>
            <a:ext cx="50800" cy="26987"/>
          </a:xfrm>
          <a:custGeom>
            <a:avLst/>
            <a:gdLst>
              <a:gd name="T0" fmla="*/ 31 w 32"/>
              <a:gd name="T1" fmla="*/ 8 h 17"/>
              <a:gd name="T2" fmla="*/ 16 w 32"/>
              <a:gd name="T3" fmla="*/ 0 h 17"/>
              <a:gd name="T4" fmla="*/ 0 w 32"/>
              <a:gd name="T5" fmla="*/ 8 h 17"/>
              <a:gd name="T6" fmla="*/ 16 w 32"/>
              <a:gd name="T7" fmla="*/ 16 h 17"/>
              <a:gd name="T8" fmla="*/ 31 w 32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7">
                <a:moveTo>
                  <a:pt x="31" y="8"/>
                </a:moveTo>
                <a:lnTo>
                  <a:pt x="16" y="0"/>
                </a:lnTo>
                <a:lnTo>
                  <a:pt x="0" y="8"/>
                </a:lnTo>
                <a:lnTo>
                  <a:pt x="16" y="16"/>
                </a:lnTo>
                <a:lnTo>
                  <a:pt x="31" y="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Freeform 21">
            <a:extLst>
              <a:ext uri="{FF2B5EF4-FFF2-40B4-BE49-F238E27FC236}">
                <a16:creationId xmlns:a16="http://schemas.microsoft.com/office/drawing/2014/main" id="{BDB49DED-6997-FE61-8252-FF44B16320C2}"/>
              </a:ext>
            </a:extLst>
          </p:cNvPr>
          <p:cNvSpPr>
            <a:spLocks/>
          </p:cNvSpPr>
          <p:nvPr/>
        </p:nvSpPr>
        <p:spPr bwMode="auto">
          <a:xfrm>
            <a:off x="5697538" y="5937250"/>
            <a:ext cx="49212" cy="26988"/>
          </a:xfrm>
          <a:custGeom>
            <a:avLst/>
            <a:gdLst>
              <a:gd name="T0" fmla="*/ 30 w 31"/>
              <a:gd name="T1" fmla="*/ 7 h 17"/>
              <a:gd name="T2" fmla="*/ 15 w 31"/>
              <a:gd name="T3" fmla="*/ 0 h 17"/>
              <a:gd name="T4" fmla="*/ 0 w 31"/>
              <a:gd name="T5" fmla="*/ 7 h 17"/>
              <a:gd name="T6" fmla="*/ 15 w 31"/>
              <a:gd name="T7" fmla="*/ 16 h 17"/>
              <a:gd name="T8" fmla="*/ 30 w 31"/>
              <a:gd name="T9" fmla="*/ 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7">
                <a:moveTo>
                  <a:pt x="30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0" y="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6774269C-7E75-876C-766C-676C947CE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56882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CD8BF32A-83E4-844B-BB99-8CCCA5A7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4381500"/>
            <a:ext cx="511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06EF78E5-BCC2-1EAD-51E6-42185E9BE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6075363"/>
            <a:ext cx="2619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Primary bucket pages</a:t>
            </a:r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id="{DB29B026-DEE4-D28F-27F3-A080A9168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6088063"/>
            <a:ext cx="18875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Overflow pages</a:t>
            </a:r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47532DFD-64D9-0253-8E4A-7E9AAD09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402431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5" name="Rectangle 27">
            <a:extLst>
              <a:ext uri="{FF2B5EF4-FFF2-40B4-BE49-F238E27FC236}">
                <a16:creationId xmlns:a16="http://schemas.microsoft.com/office/drawing/2014/main" id="{6738AD86-7ED4-8411-6C74-9D1385555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3714750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7196" name="Rectangle 28">
            <a:extLst>
              <a:ext uri="{FF2B5EF4-FFF2-40B4-BE49-F238E27FC236}">
                <a16:creationId xmlns:a16="http://schemas.microsoft.com/office/drawing/2014/main" id="{16CCFF05-4765-5B9E-0498-F3366E5D4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5695950"/>
            <a:ext cx="536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</a:rPr>
              <a:t>N-1</a:t>
            </a:r>
          </a:p>
        </p:txBody>
      </p:sp>
      <p:sp>
        <p:nvSpPr>
          <p:cNvPr id="7197" name="Line 29">
            <a:extLst>
              <a:ext uri="{FF2B5EF4-FFF2-40B4-BE49-F238E27FC236}">
                <a16:creationId xmlns:a16="http://schemas.microsoft.com/office/drawing/2014/main" id="{94C9527C-4E18-EB2A-CD7F-71EDA71A46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4267200"/>
            <a:ext cx="7620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30">
            <a:extLst>
              <a:ext uri="{FF2B5EF4-FFF2-40B4-BE49-F238E27FC236}">
                <a16:creationId xmlns:a16="http://schemas.microsoft.com/office/drawing/2014/main" id="{B345C36C-DCA3-1905-086A-A20A53053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0975" y="3957638"/>
            <a:ext cx="779463" cy="7762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31">
            <a:extLst>
              <a:ext uri="{FF2B5EF4-FFF2-40B4-BE49-F238E27FC236}">
                <a16:creationId xmlns:a16="http://schemas.microsoft.com/office/drawing/2014/main" id="{233D4624-00CE-67CA-DBA0-6301CB1C7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800600"/>
            <a:ext cx="685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32">
            <a:extLst>
              <a:ext uri="{FF2B5EF4-FFF2-40B4-BE49-F238E27FC236}">
                <a16:creationId xmlns:a16="http://schemas.microsoft.com/office/drawing/2014/main" id="{A7C225C0-BF3A-3635-6BF8-9C6E4EB1F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4738688"/>
            <a:ext cx="779462" cy="11287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33">
            <a:extLst>
              <a:ext uri="{FF2B5EF4-FFF2-40B4-BE49-F238E27FC236}">
                <a16:creationId xmlns:a16="http://schemas.microsoft.com/office/drawing/2014/main" id="{16411AE0-A355-954F-B6EA-1F47AA142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8862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34">
            <a:extLst>
              <a:ext uri="{FF2B5EF4-FFF2-40B4-BE49-F238E27FC236}">
                <a16:creationId xmlns:a16="http://schemas.microsoft.com/office/drawing/2014/main" id="{D1272746-3CD0-A398-BF22-FB211D611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1910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Line 35">
            <a:extLst>
              <a:ext uri="{FF2B5EF4-FFF2-40B4-BE49-F238E27FC236}">
                <a16:creationId xmlns:a16="http://schemas.microsoft.com/office/drawing/2014/main" id="{94A26904-BCAF-D244-F90C-187FC0A53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6482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36">
            <a:extLst>
              <a:ext uri="{FF2B5EF4-FFF2-40B4-BE49-F238E27FC236}">
                <a16:creationId xmlns:a16="http://schemas.microsoft.com/office/drawing/2014/main" id="{14131E8E-5C12-E8BF-3CF9-5E2DA6C79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9436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37">
            <a:extLst>
              <a:ext uri="{FF2B5EF4-FFF2-40B4-BE49-F238E27FC236}">
                <a16:creationId xmlns:a16="http://schemas.microsoft.com/office/drawing/2014/main" id="{6776387D-2462-F8B0-5F9C-29E7B75E1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2672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38">
            <a:extLst>
              <a:ext uri="{FF2B5EF4-FFF2-40B4-BE49-F238E27FC236}">
                <a16:creationId xmlns:a16="http://schemas.microsoft.com/office/drawing/2014/main" id="{CBAF4A4B-51EF-21DF-4277-556529B20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0" y="4048125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39">
            <a:extLst>
              <a:ext uri="{FF2B5EF4-FFF2-40B4-BE49-F238E27FC236}">
                <a16:creationId xmlns:a16="http://schemas.microsoft.com/office/drawing/2014/main" id="{EA6438A5-021F-DBBA-96C3-4C4F54C3F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2663" y="4402138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40">
            <a:extLst>
              <a:ext uri="{FF2B5EF4-FFF2-40B4-BE49-F238E27FC236}">
                <a16:creationId xmlns:a16="http://schemas.microsoft.com/office/drawing/2014/main" id="{01199653-7856-D856-F810-E2DF56FC5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4768850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Line 41">
            <a:extLst>
              <a:ext uri="{FF2B5EF4-FFF2-40B4-BE49-F238E27FC236}">
                <a16:creationId xmlns:a16="http://schemas.microsoft.com/office/drawing/2014/main" id="{16A5ECBF-42D3-4B39-14D3-3189A8897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488" y="5707063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6C9257C-38AB-A309-EDA2-F378DF456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662761E-5983-A002-30E6-98B93847B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32ADB19-2BC6-A810-B3F7-B11562CF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FB0C7B7-D014-A5F1-56C3-3A2A1C674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en-US"/>
              <a:t>Static Hashing (Contd.)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19721C1-BE93-09E7-D711-87B11CA37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800600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altLang="en-US"/>
              <a:t>Buckets contain </a:t>
            </a:r>
            <a:r>
              <a:rPr lang="en-US" altLang="en-US" i="1"/>
              <a:t>data entries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Hash fn works on </a:t>
            </a:r>
            <a:r>
              <a:rPr lang="en-US" altLang="en-US" i="1"/>
              <a:t>search key </a:t>
            </a:r>
            <a:r>
              <a:rPr lang="en-US" altLang="en-US"/>
              <a:t>field of record </a:t>
            </a:r>
            <a:r>
              <a:rPr lang="en-US" altLang="en-US" i="1"/>
              <a:t>r.  </a:t>
            </a:r>
            <a:r>
              <a:rPr lang="en-US" altLang="en-US"/>
              <a:t>Must distribute values over range 0 ... M-1.</a:t>
            </a:r>
          </a:p>
          <a:p>
            <a:pPr lvl="1">
              <a:buSzPct val="75000"/>
            </a:pPr>
            <a:r>
              <a:rPr lang="en-US" altLang="en-US" b="1"/>
              <a:t>h</a:t>
            </a:r>
            <a:r>
              <a:rPr lang="en-US" altLang="en-US"/>
              <a:t>(</a:t>
            </a:r>
            <a:r>
              <a:rPr lang="en-US" altLang="en-US" i="1"/>
              <a:t>key</a:t>
            </a:r>
            <a:r>
              <a:rPr lang="en-US" altLang="en-US"/>
              <a:t>) = (a * </a:t>
            </a:r>
            <a:r>
              <a:rPr lang="en-US" altLang="en-US" i="1"/>
              <a:t>key</a:t>
            </a:r>
            <a:r>
              <a:rPr lang="en-US" altLang="en-US"/>
              <a:t> + b) usually works well.</a:t>
            </a:r>
          </a:p>
          <a:p>
            <a:pPr lvl="1">
              <a:buSzPct val="75000"/>
            </a:pPr>
            <a:r>
              <a:rPr lang="en-US" altLang="en-US"/>
              <a:t>a and b are constants;  lots known about how to tune </a:t>
            </a:r>
            <a:r>
              <a:rPr lang="en-US" altLang="en-US" b="1"/>
              <a:t>h</a:t>
            </a:r>
            <a:r>
              <a:rPr lang="en-US" altLang="en-US"/>
              <a:t>.</a:t>
            </a:r>
          </a:p>
          <a:p>
            <a:pPr lvl="1">
              <a:buSzPct val="75000"/>
            </a:pPr>
            <a:endParaRPr lang="en-US" altLang="en-US"/>
          </a:p>
          <a:p>
            <a:r>
              <a:rPr lang="en-US" altLang="en-US">
                <a:solidFill>
                  <a:schemeClr val="accent2"/>
                </a:solidFill>
              </a:rPr>
              <a:t>Long overflow chains </a:t>
            </a:r>
            <a:r>
              <a:rPr lang="en-US" altLang="en-US"/>
              <a:t>can develop and degrade performance.  </a:t>
            </a:r>
          </a:p>
          <a:p>
            <a:pPr lvl="1">
              <a:buSzPct val="75000"/>
            </a:pPr>
            <a:r>
              <a:rPr lang="en-US" altLang="en-US" i="1">
                <a:solidFill>
                  <a:schemeClr val="accent2"/>
                </a:solidFill>
              </a:rPr>
              <a:t>Extendible</a:t>
            </a:r>
            <a:r>
              <a:rPr lang="en-US" altLang="en-US"/>
              <a:t> and </a:t>
            </a:r>
            <a:r>
              <a:rPr lang="en-US" altLang="en-US" i="1">
                <a:solidFill>
                  <a:schemeClr val="accent2"/>
                </a:solidFill>
              </a:rPr>
              <a:t>Linear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>
                <a:solidFill>
                  <a:schemeClr val="accent2"/>
                </a:solidFill>
              </a:rPr>
              <a:t>Hashing</a:t>
            </a:r>
            <a:r>
              <a:rPr lang="en-US" altLang="en-US"/>
              <a:t>: Dynamic techniques to fix this problem.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591FBB7-DB25-8740-D88D-12B2A01E66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D8A7718-91DB-6029-5507-F3F3C403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BA75E81-1D7D-C560-E289-11D62718C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5A492D15-80DB-1D94-E70F-3028F8B13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762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/>
              <a:t>Comments on Extendible Hashing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C28AB080-6515-F65A-4CD4-F8BEA7D38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4102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altLang="en-US"/>
              <a:t>If directory fits in memory, equality search answered with one disk access; else two.</a:t>
            </a:r>
          </a:p>
          <a:p>
            <a:pPr lvl="1">
              <a:buSzPct val="75000"/>
            </a:pPr>
            <a:r>
              <a:rPr lang="en-US" altLang="en-US"/>
              <a:t>100MB file, 100 bytes/rec, 4K pages contains 1,000,000 records (as data entries) and 25,000 directory elements; chances are high that directory will fit in memory.</a:t>
            </a:r>
          </a:p>
          <a:p>
            <a:pPr lvl="1">
              <a:buSzPct val="75000"/>
            </a:pPr>
            <a:r>
              <a:rPr lang="en-US" altLang="en-US"/>
              <a:t>Directory grows in spurts, and, if the distribution </a:t>
            </a:r>
            <a:r>
              <a:rPr lang="en-US" altLang="en-US" i="1"/>
              <a:t>of hash values </a:t>
            </a:r>
            <a:r>
              <a:rPr lang="en-US" altLang="en-US"/>
              <a:t>is skewed, directory can grow large.</a:t>
            </a:r>
          </a:p>
          <a:p>
            <a:pPr lvl="1">
              <a:buSzPct val="75000"/>
            </a:pPr>
            <a:endParaRPr lang="en-US" altLang="en-US"/>
          </a:p>
          <a:p>
            <a:pPr>
              <a:buSzPct val="75000"/>
            </a:pPr>
            <a:r>
              <a:rPr lang="en-US" altLang="en-US"/>
              <a:t>Biggest problem:</a:t>
            </a:r>
          </a:p>
          <a:p>
            <a:pPr lvl="1">
              <a:buSzPct val="75000"/>
            </a:pPr>
            <a:r>
              <a:rPr lang="en-US" altLang="en-US"/>
              <a:t>Multiple entries with same hash value cause problems!</a:t>
            </a:r>
          </a:p>
          <a:p>
            <a:pPr lvl="1">
              <a:buSzPct val="75000"/>
            </a:pPr>
            <a:r>
              <a:rPr lang="en-US" altLang="en-US"/>
              <a:t>If bucket already full of same hash value, will keep doubling forever!</a:t>
            </a:r>
          </a:p>
          <a:p>
            <a:pPr lvl="1">
              <a:buSzPct val="75000"/>
            </a:pPr>
            <a:endParaRPr lang="en-US" altLang="en-US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878592310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45901" y="12954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8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Linear Hashing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Another way of adapting gracefully to insertions and deletions (i.e., pursuing dynamic hashing) is to use </a:t>
            </a:r>
            <a:r>
              <a:rPr lang="en-US" sz="2800" dirty="0">
                <a:solidFill>
                  <a:srgbClr val="0070C0"/>
                </a:solidFill>
              </a:rPr>
              <a:t>Linear Hashing (LH)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In contrast to Extendible Hashing, LH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Does not require a directory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Deals naturally with collisions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/>
              <a:t>Offers a lot of flexibility w.r.t the timing of bucket split (allowing trading off greater overflow chains for higher average space utilization)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841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23537</TotalTime>
  <Words>3256</Words>
  <Application>Microsoft Macintosh PowerPoint</Application>
  <PresentationFormat>On-screen Show (4:3)</PresentationFormat>
  <Paragraphs>1043</Paragraphs>
  <Slides>47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Book Antiqua</vt:lpstr>
      <vt:lpstr>Bookman Old Style</vt:lpstr>
      <vt:lpstr>Calibri</vt:lpstr>
      <vt:lpstr>Courier New</vt:lpstr>
      <vt:lpstr>Times New Roman</vt:lpstr>
      <vt:lpstr>Wingdings</vt:lpstr>
      <vt:lpstr>Office Theme</vt:lpstr>
      <vt:lpstr>Equation</vt:lpstr>
      <vt:lpstr>Document</vt:lpstr>
      <vt:lpstr>Database Applications (CS315)  Sorting Lecture 13, April 23, 2023</vt:lpstr>
      <vt:lpstr>Today…</vt:lpstr>
      <vt:lpstr>Review</vt:lpstr>
      <vt:lpstr>Today: Hashing</vt:lpstr>
      <vt:lpstr>Static Hashing</vt:lpstr>
      <vt:lpstr>Static Hashing (Contd.)</vt:lpstr>
      <vt:lpstr>Comments on Extendible Hashing</vt:lpstr>
      <vt:lpstr>Outline</vt:lpstr>
      <vt:lpstr>Linear Hashing</vt:lpstr>
      <vt:lpstr>How Linear Hashing Works?</vt:lpstr>
      <vt:lpstr>How Linear Hashing Works? (Cont’d)</vt:lpstr>
      <vt:lpstr>Linear Hashing: Searching For Entries</vt:lpstr>
      <vt:lpstr>Linear Hashing: Inserting Entries</vt:lpstr>
      <vt:lpstr>Linear Hashing: Inserting Entries</vt:lpstr>
      <vt:lpstr>Linear Hashing: Inserting Entries</vt:lpstr>
      <vt:lpstr>Linear Hashing: Inserting Entries</vt:lpstr>
      <vt:lpstr>Linear Hashing: Inserting Entries</vt:lpstr>
      <vt:lpstr>Linear Hashing: Inserting Entries</vt:lpstr>
      <vt:lpstr>Linear Hashing: Inserting Entries</vt:lpstr>
      <vt:lpstr>Linear Hashing: Inserting Entries</vt:lpstr>
      <vt:lpstr>Linear Hashing: Inserting Entries</vt:lpstr>
      <vt:lpstr>Linear Hashing: Inserting Entries</vt:lpstr>
      <vt:lpstr>DBMS Layers</vt:lpstr>
      <vt:lpstr>Outline</vt:lpstr>
      <vt:lpstr>When Does A DBMS Sort Data?</vt:lpstr>
      <vt:lpstr>Outline</vt:lpstr>
      <vt:lpstr>In-Memory vs. External Sorting</vt:lpstr>
      <vt:lpstr>Outline</vt:lpstr>
      <vt:lpstr>A Simple Two-Way Merge Sort</vt:lpstr>
      <vt:lpstr>A Simple Two-Way Merge Sort</vt:lpstr>
      <vt:lpstr>2-Way Merge Sort: An Example</vt:lpstr>
      <vt:lpstr>2-Way Merge Sort: I/O Cost Analysis</vt:lpstr>
      <vt:lpstr>2-Way Merge Sort: An Example</vt:lpstr>
      <vt:lpstr>Outline</vt:lpstr>
      <vt:lpstr>B-Way Merge Sort</vt:lpstr>
      <vt:lpstr>B-Way Merge Sort: I/O Cost Analysis</vt:lpstr>
      <vt:lpstr>Number of Passes of B-Way Sort</vt:lpstr>
      <vt:lpstr>Outline</vt:lpstr>
      <vt:lpstr>Replacement Sort</vt:lpstr>
      <vt:lpstr>Replacement Sort</vt:lpstr>
      <vt:lpstr>Blocked I/O and Double Buffering</vt:lpstr>
      <vt:lpstr>Blocked I/O</vt:lpstr>
      <vt:lpstr>Blocked I/O</vt:lpstr>
      <vt:lpstr>Blocked I/O</vt:lpstr>
      <vt:lpstr>Double Buffering</vt:lpstr>
      <vt:lpstr>Double Buffering</vt:lpstr>
      <vt:lpstr>Next Class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Jun Rao</cp:lastModifiedBy>
  <cp:revision>1976</cp:revision>
  <dcterms:created xsi:type="dcterms:W3CDTF">2013-11-24T06:45:02Z</dcterms:created>
  <dcterms:modified xsi:type="dcterms:W3CDTF">2023-04-24T02:57:23Z</dcterms:modified>
</cp:coreProperties>
</file>