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6" r:id="rId3"/>
    <p:sldId id="475" r:id="rId4"/>
    <p:sldId id="452" r:id="rId5"/>
    <p:sldId id="489" r:id="rId6"/>
    <p:sldId id="490" r:id="rId7"/>
    <p:sldId id="476" r:id="rId8"/>
    <p:sldId id="454" r:id="rId9"/>
    <p:sldId id="477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91" r:id="rId19"/>
    <p:sldId id="465" r:id="rId20"/>
    <p:sldId id="483" r:id="rId21"/>
    <p:sldId id="485" r:id="rId22"/>
    <p:sldId id="466" r:id="rId23"/>
    <p:sldId id="467" r:id="rId24"/>
    <p:sldId id="468" r:id="rId25"/>
    <p:sldId id="486" r:id="rId26"/>
    <p:sldId id="487" r:id="rId27"/>
    <p:sldId id="479" r:id="rId28"/>
    <p:sldId id="469" r:id="rId29"/>
    <p:sldId id="492" r:id="rId30"/>
    <p:sldId id="470" r:id="rId31"/>
    <p:sldId id="493" r:id="rId32"/>
    <p:sldId id="471" r:id="rId33"/>
    <p:sldId id="494" r:id="rId34"/>
    <p:sldId id="472" r:id="rId35"/>
    <p:sldId id="495" r:id="rId36"/>
    <p:sldId id="473" r:id="rId37"/>
    <p:sldId id="496" r:id="rId38"/>
    <p:sldId id="474" r:id="rId39"/>
    <p:sldId id="38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1"/>
  </p:normalViewPr>
  <p:slideViewPr>
    <p:cSldViewPr>
      <p:cViewPr varScale="1">
        <p:scale>
          <a:sx n="114" d="100"/>
          <a:sy n="114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Query Languages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Relational Operators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Examples on Relational Algebra</a:t>
          </a: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2941F6EB-5BD4-408D-9674-E35A4BD28D9B}" type="pres">
      <dgm:prSet presAssocID="{09ED5544-C181-4B8D-BD58-FB971909C7CF}" presName="text_2" presStyleLbl="node1" presStyleIdx="1" presStyleCnt="3">
        <dgm:presLayoutVars>
          <dgm:bulletEnabled val="1"/>
        </dgm:presLayoutVars>
      </dgm:prSet>
      <dgm:spPr/>
    </dgm:pt>
    <dgm:pt modelId="{9C391D84-A6A9-4795-BCB8-AF9A38F15632}" type="pres">
      <dgm:prSet presAssocID="{09ED5544-C181-4B8D-BD58-FB971909C7CF}" presName="accent_2" presStyleCnt="0"/>
      <dgm:spPr/>
    </dgm:pt>
    <dgm:pt modelId="{40745A35-F507-4CEF-B833-1B285989347C}" type="pres">
      <dgm:prSet presAssocID="{09ED5544-C181-4B8D-BD58-FB971909C7CF}" presName="accentRepeatNode" presStyleLbl="solidFgAcc1" presStyleIdx="1" presStyleCnt="3"/>
      <dgm:spPr>
        <a:solidFill>
          <a:srgbClr val="92D050"/>
        </a:solidFill>
        <a:ln>
          <a:solidFill>
            <a:schemeClr val="tx1"/>
          </a:solidFill>
        </a:ln>
      </dgm:spPr>
    </dgm:pt>
    <dgm:pt modelId="{71AA92A3-2E8F-42A5-8F2D-B3FFED705D47}" type="pres">
      <dgm:prSet presAssocID="{6F32AD89-A452-48CC-B92A-265FB1A43B0C}" presName="text_3" presStyleLbl="node1" presStyleIdx="2" presStyleCnt="3">
        <dgm:presLayoutVars>
          <dgm:bulletEnabled val="1"/>
        </dgm:presLayoutVars>
      </dgm:prSet>
      <dgm:spPr/>
    </dgm:pt>
    <dgm:pt modelId="{62E7A775-040D-4756-A01B-D97B560A6965}" type="pres">
      <dgm:prSet presAssocID="{6F32AD89-A452-48CC-B92A-265FB1A43B0C}" presName="accent_3" presStyleCnt="0"/>
      <dgm:spPr/>
    </dgm:pt>
    <dgm:pt modelId="{6E8EBA03-6BA2-4E70-A548-59B77127E6F5}" type="pres">
      <dgm:prSet presAssocID="{6F32AD89-A452-48CC-B92A-265FB1A43B0C}" presName="accentRepeatNode" presStyleLbl="solidFgAcc1" presStyleIdx="2" presStyleCnt="3"/>
      <dgm:spPr>
        <a:solidFill>
          <a:srgbClr val="FFC000"/>
        </a:solidFill>
        <a:ln>
          <a:solidFill>
            <a:schemeClr val="tx1"/>
          </a:solidFill>
        </a:ln>
      </dgm:spPr>
    </dgm:pt>
  </dgm:ptLst>
  <dgm:cxnLst>
    <dgm:cxn modelId="{39367212-FEA7-4ACC-910A-DCE79CDBD58A}" type="presOf" srcId="{6F32AD89-A452-48CC-B92A-265FB1A43B0C}" destId="{71AA92A3-2E8F-42A5-8F2D-B3FFED705D47}" srcOrd="0" destOrd="0" presId="urn:microsoft.com/office/officeart/2008/layout/VerticalCurvedList"/>
    <dgm:cxn modelId="{BF384046-E3C4-47AA-96AA-F2D335BB5A82}" srcId="{BE1645D6-1611-4DF4-8DF3-EEC32D8C4F8A}" destId="{09ED5544-C181-4B8D-BD58-FB971909C7CF}" srcOrd="1" destOrd="0" parTransId="{3B4D1514-B1E8-4693-B7EA-722D4CFC2BA8}" sibTransId="{FFA1A47E-E303-45D0-AECB-9D422D9B96F1}"/>
    <dgm:cxn modelId="{9AC2F451-4954-4AF1-A729-5D0430E21B87}" srcId="{BE1645D6-1611-4DF4-8DF3-EEC32D8C4F8A}" destId="{6F32AD89-A452-48CC-B92A-265FB1A43B0C}" srcOrd="2" destOrd="0" parTransId="{2BD0E92B-05E2-4733-83A1-F2D4F12B4D64}" sibTransId="{1B53F678-35A0-4A3F-A7D1-1E738F070D06}"/>
    <dgm:cxn modelId="{CEDB2A78-29A3-43AE-B582-7F638A34C3C0}" type="presOf" srcId="{1639CA94-34C3-4B9C-92E1-C13864A4BA19}" destId="{0E8E8CAC-8A02-46F6-8C6B-75E3BA86EFCF}" srcOrd="0" destOrd="0" presId="urn:microsoft.com/office/officeart/2008/layout/VerticalCurvedList"/>
    <dgm:cxn modelId="{2B6A3A7D-021A-473C-B69C-A51D1FACB082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ACB414DD-DACF-4265-87F4-C712DB205479}" type="presOf" srcId="{9B5CF5B4-C56A-4B27-B438-A8CF699CAF14}" destId="{C56633DC-E658-46D8-BE63-7CB1CCD3C8DC}" srcOrd="0" destOrd="0" presId="urn:microsoft.com/office/officeart/2008/layout/VerticalCurvedList"/>
    <dgm:cxn modelId="{564E1CE6-55B4-477A-AA8A-352B924D703D}" type="presOf" srcId="{09ED5544-C181-4B8D-BD58-FB971909C7CF}" destId="{2941F6EB-5BD4-408D-9674-E35A4BD28D9B}" srcOrd="0" destOrd="0" presId="urn:microsoft.com/office/officeart/2008/layout/VerticalCurvedList"/>
    <dgm:cxn modelId="{EF2B6CDE-8077-4B46-BE69-D333C67FDDCE}" type="presParOf" srcId="{8D4BB782-D1CB-4178-BD6C-378E667E109F}" destId="{30E5EA73-69FE-4C99-B7E6-D2785DA2F8C5}" srcOrd="0" destOrd="0" presId="urn:microsoft.com/office/officeart/2008/layout/VerticalCurvedList"/>
    <dgm:cxn modelId="{F7CC2A54-16EA-480D-9811-316E45D45979}" type="presParOf" srcId="{30E5EA73-69FE-4C99-B7E6-D2785DA2F8C5}" destId="{147482D8-F793-4B63-AC92-2D2E108DBAA0}" srcOrd="0" destOrd="0" presId="urn:microsoft.com/office/officeart/2008/layout/VerticalCurvedList"/>
    <dgm:cxn modelId="{D129E7BF-67D2-4FF1-A276-2D33913AE844}" type="presParOf" srcId="{147482D8-F793-4B63-AC92-2D2E108DBAA0}" destId="{F2410933-DB5E-4543-A714-4AF5A203C95C}" srcOrd="0" destOrd="0" presId="urn:microsoft.com/office/officeart/2008/layout/VerticalCurvedList"/>
    <dgm:cxn modelId="{BCC5A7A4-72C3-4065-A37D-2C1B6BF933B3}" type="presParOf" srcId="{147482D8-F793-4B63-AC92-2D2E108DBAA0}" destId="{C56633DC-E658-46D8-BE63-7CB1CCD3C8DC}" srcOrd="1" destOrd="0" presId="urn:microsoft.com/office/officeart/2008/layout/VerticalCurvedList"/>
    <dgm:cxn modelId="{9F272EFA-2716-40FF-8194-559A452F806E}" type="presParOf" srcId="{147482D8-F793-4B63-AC92-2D2E108DBAA0}" destId="{82F03708-A2AD-459B-AB59-7BBD9EB44E67}" srcOrd="2" destOrd="0" presId="urn:microsoft.com/office/officeart/2008/layout/VerticalCurvedList"/>
    <dgm:cxn modelId="{15D57265-C1E2-4235-87C9-3E3BC4B15251}" type="presParOf" srcId="{147482D8-F793-4B63-AC92-2D2E108DBAA0}" destId="{9C6C1869-E7B2-4FB9-A22B-16BADC04A189}" srcOrd="3" destOrd="0" presId="urn:microsoft.com/office/officeart/2008/layout/VerticalCurvedList"/>
    <dgm:cxn modelId="{5A3099E8-03E1-4719-9E19-0BB2C04DDB0C}" type="presParOf" srcId="{30E5EA73-69FE-4C99-B7E6-D2785DA2F8C5}" destId="{0E8E8CAC-8A02-46F6-8C6B-75E3BA86EFCF}" srcOrd="1" destOrd="0" presId="urn:microsoft.com/office/officeart/2008/layout/VerticalCurvedList"/>
    <dgm:cxn modelId="{6F801DBB-A6E1-44A2-9DB2-5F7B9D9CA817}" type="presParOf" srcId="{30E5EA73-69FE-4C99-B7E6-D2785DA2F8C5}" destId="{19B8B250-84B4-4941-9592-F7E89229D31C}" srcOrd="2" destOrd="0" presId="urn:microsoft.com/office/officeart/2008/layout/VerticalCurvedList"/>
    <dgm:cxn modelId="{2B615190-711E-4FB5-A4F5-839109C1AA38}" type="presParOf" srcId="{19B8B250-84B4-4941-9592-F7E89229D31C}" destId="{485F26A9-AA94-4ADA-AC54-FB58E0E0ED28}" srcOrd="0" destOrd="0" presId="urn:microsoft.com/office/officeart/2008/layout/VerticalCurvedList"/>
    <dgm:cxn modelId="{01DCAE76-AA1D-48B7-A2B7-96C9FA0CE3DE}" type="presParOf" srcId="{30E5EA73-69FE-4C99-B7E6-D2785DA2F8C5}" destId="{2941F6EB-5BD4-408D-9674-E35A4BD28D9B}" srcOrd="3" destOrd="0" presId="urn:microsoft.com/office/officeart/2008/layout/VerticalCurvedList"/>
    <dgm:cxn modelId="{3CAB5A48-C6A1-4E18-9494-CED598AFCAE8}" type="presParOf" srcId="{30E5EA73-69FE-4C99-B7E6-D2785DA2F8C5}" destId="{9C391D84-A6A9-4795-BCB8-AF9A38F15632}" srcOrd="4" destOrd="0" presId="urn:microsoft.com/office/officeart/2008/layout/VerticalCurvedList"/>
    <dgm:cxn modelId="{EA38953E-B0B5-40D0-9323-DF9F65CE9ABE}" type="presParOf" srcId="{9C391D84-A6A9-4795-BCB8-AF9A38F15632}" destId="{40745A35-F507-4CEF-B833-1B285989347C}" srcOrd="0" destOrd="0" presId="urn:microsoft.com/office/officeart/2008/layout/VerticalCurvedList"/>
    <dgm:cxn modelId="{53A0C262-FCA5-40E0-8B2E-CD1DAD7488C5}" type="presParOf" srcId="{30E5EA73-69FE-4C99-B7E6-D2785DA2F8C5}" destId="{71AA92A3-2E8F-42A5-8F2D-B3FFED705D47}" srcOrd="5" destOrd="0" presId="urn:microsoft.com/office/officeart/2008/layout/VerticalCurvedList"/>
    <dgm:cxn modelId="{85D191A5-7E7A-4F33-9FCB-EC000A7D02A9}" type="presParOf" srcId="{30E5EA73-69FE-4C99-B7E6-D2785DA2F8C5}" destId="{62E7A775-040D-4756-A01B-D97B560A6965}" srcOrd="6" destOrd="0" presId="urn:microsoft.com/office/officeart/2008/layout/VerticalCurvedList"/>
    <dgm:cxn modelId="{E645BA0A-0E7B-454F-89B2-481AC0CD0F1C}" type="presParOf" srcId="{62E7A775-040D-4756-A01B-D97B560A6965}" destId="{6E8EBA03-6BA2-4E70-A548-59B77127E6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Query Languages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Relational Operators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Examples on Relational Algebra</a:t>
          </a: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2941F6EB-5BD4-408D-9674-E35A4BD28D9B}" type="pres">
      <dgm:prSet presAssocID="{09ED5544-C181-4B8D-BD58-FB971909C7CF}" presName="text_2" presStyleLbl="node1" presStyleIdx="1" presStyleCnt="3">
        <dgm:presLayoutVars>
          <dgm:bulletEnabled val="1"/>
        </dgm:presLayoutVars>
      </dgm:prSet>
      <dgm:spPr/>
    </dgm:pt>
    <dgm:pt modelId="{9C391D84-A6A9-4795-BCB8-AF9A38F15632}" type="pres">
      <dgm:prSet presAssocID="{09ED5544-C181-4B8D-BD58-FB971909C7CF}" presName="accent_2" presStyleCnt="0"/>
      <dgm:spPr/>
    </dgm:pt>
    <dgm:pt modelId="{40745A35-F507-4CEF-B833-1B285989347C}" type="pres">
      <dgm:prSet presAssocID="{09ED5544-C181-4B8D-BD58-FB971909C7CF}" presName="accentRepeatNode" presStyleLbl="solidFgAcc1" presStyleIdx="1" presStyleCnt="3"/>
      <dgm:spPr>
        <a:solidFill>
          <a:srgbClr val="92D050"/>
        </a:solidFill>
        <a:ln>
          <a:solidFill>
            <a:schemeClr val="tx1"/>
          </a:solidFill>
        </a:ln>
      </dgm:spPr>
    </dgm:pt>
    <dgm:pt modelId="{71AA92A3-2E8F-42A5-8F2D-B3FFED705D47}" type="pres">
      <dgm:prSet presAssocID="{6F32AD89-A452-48CC-B92A-265FB1A43B0C}" presName="text_3" presStyleLbl="node1" presStyleIdx="2" presStyleCnt="3">
        <dgm:presLayoutVars>
          <dgm:bulletEnabled val="1"/>
        </dgm:presLayoutVars>
      </dgm:prSet>
      <dgm:spPr/>
    </dgm:pt>
    <dgm:pt modelId="{62E7A775-040D-4756-A01B-D97B560A6965}" type="pres">
      <dgm:prSet presAssocID="{6F32AD89-A452-48CC-B92A-265FB1A43B0C}" presName="accent_3" presStyleCnt="0"/>
      <dgm:spPr/>
    </dgm:pt>
    <dgm:pt modelId="{6E8EBA03-6BA2-4E70-A548-59B77127E6F5}" type="pres">
      <dgm:prSet presAssocID="{6F32AD89-A452-48CC-B92A-265FB1A43B0C}" presName="accentRepeatNode" presStyleLbl="solidFgAcc1" presStyleIdx="2" presStyleCnt="3"/>
      <dgm:spPr>
        <a:solidFill>
          <a:srgbClr val="FFC000"/>
        </a:solidFill>
        <a:ln>
          <a:solidFill>
            <a:schemeClr val="tx1"/>
          </a:solidFill>
        </a:ln>
      </dgm:spPr>
    </dgm:pt>
  </dgm:ptLst>
  <dgm:cxnLst>
    <dgm:cxn modelId="{DCF8F825-606B-4CED-9CC6-E8AE995991EF}" type="presOf" srcId="{6F32AD89-A452-48CC-B92A-265FB1A43B0C}" destId="{71AA92A3-2E8F-42A5-8F2D-B3FFED705D47}" srcOrd="0" destOrd="0" presId="urn:microsoft.com/office/officeart/2008/layout/VerticalCurvedList"/>
    <dgm:cxn modelId="{BF384046-E3C4-47AA-96AA-F2D335BB5A82}" srcId="{BE1645D6-1611-4DF4-8DF3-EEC32D8C4F8A}" destId="{09ED5544-C181-4B8D-BD58-FB971909C7CF}" srcOrd="1" destOrd="0" parTransId="{3B4D1514-B1E8-4693-B7EA-722D4CFC2BA8}" sibTransId="{FFA1A47E-E303-45D0-AECB-9D422D9B96F1}"/>
    <dgm:cxn modelId="{9AC2F451-4954-4AF1-A729-5D0430E21B87}" srcId="{BE1645D6-1611-4DF4-8DF3-EEC32D8C4F8A}" destId="{6F32AD89-A452-48CC-B92A-265FB1A43B0C}" srcOrd="2" destOrd="0" parTransId="{2BD0E92B-05E2-4733-83A1-F2D4F12B4D64}" sibTransId="{1B53F678-35A0-4A3F-A7D1-1E738F070D06}"/>
    <dgm:cxn modelId="{8FE6D753-9FF4-4815-9322-97E9B8D99B1C}" type="presOf" srcId="{09ED5544-C181-4B8D-BD58-FB971909C7CF}" destId="{2941F6EB-5BD4-408D-9674-E35A4BD28D9B}" srcOrd="0" destOrd="0" presId="urn:microsoft.com/office/officeart/2008/layout/VerticalCurvedList"/>
    <dgm:cxn modelId="{5A8C6BA7-DE5D-4510-AC9D-E5B7CCB0ECAD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3909CD9-FE6C-419C-A6D0-66242D0E1C67}" type="presOf" srcId="{9B5CF5B4-C56A-4B27-B438-A8CF699CAF14}" destId="{C56633DC-E658-46D8-BE63-7CB1CCD3C8DC}" srcOrd="0" destOrd="0" presId="urn:microsoft.com/office/officeart/2008/layout/VerticalCurvedList"/>
    <dgm:cxn modelId="{2AF7B3E0-07EE-48D2-AB36-36F22ED4466A}" type="presOf" srcId="{1639CA94-34C3-4B9C-92E1-C13864A4BA19}" destId="{0E8E8CAC-8A02-46F6-8C6B-75E3BA86EFCF}" srcOrd="0" destOrd="0" presId="urn:microsoft.com/office/officeart/2008/layout/VerticalCurvedList"/>
    <dgm:cxn modelId="{8DC81438-196F-4E8D-9A9E-322D02E4B28A}" type="presParOf" srcId="{8D4BB782-D1CB-4178-BD6C-378E667E109F}" destId="{30E5EA73-69FE-4C99-B7E6-D2785DA2F8C5}" srcOrd="0" destOrd="0" presId="urn:microsoft.com/office/officeart/2008/layout/VerticalCurvedList"/>
    <dgm:cxn modelId="{2467B96E-093D-46D0-B259-11316683D37D}" type="presParOf" srcId="{30E5EA73-69FE-4C99-B7E6-D2785DA2F8C5}" destId="{147482D8-F793-4B63-AC92-2D2E108DBAA0}" srcOrd="0" destOrd="0" presId="urn:microsoft.com/office/officeart/2008/layout/VerticalCurvedList"/>
    <dgm:cxn modelId="{DCA48312-E0ED-4811-B0E3-A3BB9ACBAE30}" type="presParOf" srcId="{147482D8-F793-4B63-AC92-2D2E108DBAA0}" destId="{F2410933-DB5E-4543-A714-4AF5A203C95C}" srcOrd="0" destOrd="0" presId="urn:microsoft.com/office/officeart/2008/layout/VerticalCurvedList"/>
    <dgm:cxn modelId="{CCAFD074-A8E1-4ADF-AC69-1759134057EA}" type="presParOf" srcId="{147482D8-F793-4B63-AC92-2D2E108DBAA0}" destId="{C56633DC-E658-46D8-BE63-7CB1CCD3C8DC}" srcOrd="1" destOrd="0" presId="urn:microsoft.com/office/officeart/2008/layout/VerticalCurvedList"/>
    <dgm:cxn modelId="{70DB96F5-4574-4B64-94F8-949D1E6D456A}" type="presParOf" srcId="{147482D8-F793-4B63-AC92-2D2E108DBAA0}" destId="{82F03708-A2AD-459B-AB59-7BBD9EB44E67}" srcOrd="2" destOrd="0" presId="urn:microsoft.com/office/officeart/2008/layout/VerticalCurvedList"/>
    <dgm:cxn modelId="{791C8FBC-AAFC-4D44-B2A3-546AF4309C1B}" type="presParOf" srcId="{147482D8-F793-4B63-AC92-2D2E108DBAA0}" destId="{9C6C1869-E7B2-4FB9-A22B-16BADC04A189}" srcOrd="3" destOrd="0" presId="urn:microsoft.com/office/officeart/2008/layout/VerticalCurvedList"/>
    <dgm:cxn modelId="{78D3CB62-FAA5-4E02-96C7-01738EAFD399}" type="presParOf" srcId="{30E5EA73-69FE-4C99-B7E6-D2785DA2F8C5}" destId="{0E8E8CAC-8A02-46F6-8C6B-75E3BA86EFCF}" srcOrd="1" destOrd="0" presId="urn:microsoft.com/office/officeart/2008/layout/VerticalCurvedList"/>
    <dgm:cxn modelId="{365C1D2D-E497-4B92-8DAC-B899ED0A087C}" type="presParOf" srcId="{30E5EA73-69FE-4C99-B7E6-D2785DA2F8C5}" destId="{19B8B250-84B4-4941-9592-F7E89229D31C}" srcOrd="2" destOrd="0" presId="urn:microsoft.com/office/officeart/2008/layout/VerticalCurvedList"/>
    <dgm:cxn modelId="{272F79FF-32BF-4CB6-AE57-5F62657236DF}" type="presParOf" srcId="{19B8B250-84B4-4941-9592-F7E89229D31C}" destId="{485F26A9-AA94-4ADA-AC54-FB58E0E0ED28}" srcOrd="0" destOrd="0" presId="urn:microsoft.com/office/officeart/2008/layout/VerticalCurvedList"/>
    <dgm:cxn modelId="{8CDE834B-52A7-4472-AAAB-A04918B11F3F}" type="presParOf" srcId="{30E5EA73-69FE-4C99-B7E6-D2785DA2F8C5}" destId="{2941F6EB-5BD4-408D-9674-E35A4BD28D9B}" srcOrd="3" destOrd="0" presId="urn:microsoft.com/office/officeart/2008/layout/VerticalCurvedList"/>
    <dgm:cxn modelId="{6F5C9024-0111-40BC-91BE-A48900A04A51}" type="presParOf" srcId="{30E5EA73-69FE-4C99-B7E6-D2785DA2F8C5}" destId="{9C391D84-A6A9-4795-BCB8-AF9A38F15632}" srcOrd="4" destOrd="0" presId="urn:microsoft.com/office/officeart/2008/layout/VerticalCurvedList"/>
    <dgm:cxn modelId="{7CB3D800-373E-4DDE-87C0-1172DFD0B037}" type="presParOf" srcId="{9C391D84-A6A9-4795-BCB8-AF9A38F15632}" destId="{40745A35-F507-4CEF-B833-1B285989347C}" srcOrd="0" destOrd="0" presId="urn:microsoft.com/office/officeart/2008/layout/VerticalCurvedList"/>
    <dgm:cxn modelId="{4A79C666-D53E-403C-B1D0-5FE1094FD799}" type="presParOf" srcId="{30E5EA73-69FE-4C99-B7E6-D2785DA2F8C5}" destId="{71AA92A3-2E8F-42A5-8F2D-B3FFED705D47}" srcOrd="5" destOrd="0" presId="urn:microsoft.com/office/officeart/2008/layout/VerticalCurvedList"/>
    <dgm:cxn modelId="{26A9CCAD-F832-4550-BAB1-85D54F9E57D2}" type="presParOf" srcId="{30E5EA73-69FE-4C99-B7E6-D2785DA2F8C5}" destId="{62E7A775-040D-4756-A01B-D97B560A6965}" srcOrd="6" destOrd="0" presId="urn:microsoft.com/office/officeart/2008/layout/VerticalCurvedList"/>
    <dgm:cxn modelId="{CB06F654-43D4-4810-8E61-14FF637D7D31}" type="presParOf" srcId="{62E7A775-040D-4756-A01B-D97B560A6965}" destId="{6E8EBA03-6BA2-4E70-A548-59B77127E6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Query Languages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Relational Operators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Examples on Relational Algebra</a:t>
          </a: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2941F6EB-5BD4-408D-9674-E35A4BD28D9B}" type="pres">
      <dgm:prSet presAssocID="{09ED5544-C181-4B8D-BD58-FB971909C7CF}" presName="text_2" presStyleLbl="node1" presStyleIdx="1" presStyleCnt="3">
        <dgm:presLayoutVars>
          <dgm:bulletEnabled val="1"/>
        </dgm:presLayoutVars>
      </dgm:prSet>
      <dgm:spPr/>
    </dgm:pt>
    <dgm:pt modelId="{9C391D84-A6A9-4795-BCB8-AF9A38F15632}" type="pres">
      <dgm:prSet presAssocID="{09ED5544-C181-4B8D-BD58-FB971909C7CF}" presName="accent_2" presStyleCnt="0"/>
      <dgm:spPr/>
    </dgm:pt>
    <dgm:pt modelId="{40745A35-F507-4CEF-B833-1B285989347C}" type="pres">
      <dgm:prSet presAssocID="{09ED5544-C181-4B8D-BD58-FB971909C7CF}" presName="accentRepeatNode" presStyleLbl="solidFgAcc1" presStyleIdx="1" presStyleCnt="3"/>
      <dgm:spPr>
        <a:solidFill>
          <a:srgbClr val="92D050"/>
        </a:solidFill>
        <a:ln>
          <a:solidFill>
            <a:schemeClr val="tx1"/>
          </a:solidFill>
        </a:ln>
      </dgm:spPr>
    </dgm:pt>
    <dgm:pt modelId="{71AA92A3-2E8F-42A5-8F2D-B3FFED705D47}" type="pres">
      <dgm:prSet presAssocID="{6F32AD89-A452-48CC-B92A-265FB1A43B0C}" presName="text_3" presStyleLbl="node1" presStyleIdx="2" presStyleCnt="3">
        <dgm:presLayoutVars>
          <dgm:bulletEnabled val="1"/>
        </dgm:presLayoutVars>
      </dgm:prSet>
      <dgm:spPr/>
    </dgm:pt>
    <dgm:pt modelId="{62E7A775-040D-4756-A01B-D97B560A6965}" type="pres">
      <dgm:prSet presAssocID="{6F32AD89-A452-48CC-B92A-265FB1A43B0C}" presName="accent_3" presStyleCnt="0"/>
      <dgm:spPr/>
    </dgm:pt>
    <dgm:pt modelId="{6E8EBA03-6BA2-4E70-A548-59B77127E6F5}" type="pres">
      <dgm:prSet presAssocID="{6F32AD89-A452-48CC-B92A-265FB1A43B0C}" presName="accentRepeatNode" presStyleLbl="solidFgAcc1" presStyleIdx="2" presStyleCnt="3"/>
      <dgm:spPr>
        <a:solidFill>
          <a:srgbClr val="FFC000"/>
        </a:solidFill>
        <a:ln>
          <a:solidFill>
            <a:schemeClr val="tx1"/>
          </a:solidFill>
        </a:ln>
      </dgm:spPr>
    </dgm:pt>
  </dgm:ptLst>
  <dgm:cxnLst>
    <dgm:cxn modelId="{90138722-6B7B-42A4-A302-6E836BA3E44D}" type="presOf" srcId="{9B5CF5B4-C56A-4B27-B438-A8CF699CAF14}" destId="{C56633DC-E658-46D8-BE63-7CB1CCD3C8DC}" srcOrd="0" destOrd="0" presId="urn:microsoft.com/office/officeart/2008/layout/VerticalCurvedList"/>
    <dgm:cxn modelId="{1B546E2F-5DEB-4913-9B5B-D3B788B9CAB6}" type="presOf" srcId="{BE1645D6-1611-4DF4-8DF3-EEC32D8C4F8A}" destId="{8D4BB782-D1CB-4178-BD6C-378E667E109F}" srcOrd="0" destOrd="0" presId="urn:microsoft.com/office/officeart/2008/layout/VerticalCurvedList"/>
    <dgm:cxn modelId="{BF384046-E3C4-47AA-96AA-F2D335BB5A82}" srcId="{BE1645D6-1611-4DF4-8DF3-EEC32D8C4F8A}" destId="{09ED5544-C181-4B8D-BD58-FB971909C7CF}" srcOrd="1" destOrd="0" parTransId="{3B4D1514-B1E8-4693-B7EA-722D4CFC2BA8}" sibTransId="{FFA1A47E-E303-45D0-AECB-9D422D9B96F1}"/>
    <dgm:cxn modelId="{9AC2F451-4954-4AF1-A729-5D0430E21B87}" srcId="{BE1645D6-1611-4DF4-8DF3-EEC32D8C4F8A}" destId="{6F32AD89-A452-48CC-B92A-265FB1A43B0C}" srcOrd="2" destOrd="0" parTransId="{2BD0E92B-05E2-4733-83A1-F2D4F12B4D64}" sibTransId="{1B53F678-35A0-4A3F-A7D1-1E738F070D06}"/>
    <dgm:cxn modelId="{4376ECA1-DE80-4004-80EE-13156C2FEF4C}" type="presOf" srcId="{09ED5544-C181-4B8D-BD58-FB971909C7CF}" destId="{2941F6EB-5BD4-408D-9674-E35A4BD28D9B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5C185EE1-1203-4FB0-8E3D-C80D8BFFAE82}" type="presOf" srcId="{1639CA94-34C3-4B9C-92E1-C13864A4BA19}" destId="{0E8E8CAC-8A02-46F6-8C6B-75E3BA86EFCF}" srcOrd="0" destOrd="0" presId="urn:microsoft.com/office/officeart/2008/layout/VerticalCurvedList"/>
    <dgm:cxn modelId="{177ACFF1-A1FC-4A3D-A9E2-CC572D86B073}" type="presOf" srcId="{6F32AD89-A452-48CC-B92A-265FB1A43B0C}" destId="{71AA92A3-2E8F-42A5-8F2D-B3FFED705D47}" srcOrd="0" destOrd="0" presId="urn:microsoft.com/office/officeart/2008/layout/VerticalCurvedList"/>
    <dgm:cxn modelId="{C9C63204-CAF4-4AED-A60B-E20CB583C22D}" type="presParOf" srcId="{8D4BB782-D1CB-4178-BD6C-378E667E109F}" destId="{30E5EA73-69FE-4C99-B7E6-D2785DA2F8C5}" srcOrd="0" destOrd="0" presId="urn:microsoft.com/office/officeart/2008/layout/VerticalCurvedList"/>
    <dgm:cxn modelId="{92F02254-85B9-4571-99A7-845208B4C75C}" type="presParOf" srcId="{30E5EA73-69FE-4C99-B7E6-D2785DA2F8C5}" destId="{147482D8-F793-4B63-AC92-2D2E108DBAA0}" srcOrd="0" destOrd="0" presId="urn:microsoft.com/office/officeart/2008/layout/VerticalCurvedList"/>
    <dgm:cxn modelId="{BFB1C36C-757B-4656-BAA0-E4B23BF73673}" type="presParOf" srcId="{147482D8-F793-4B63-AC92-2D2E108DBAA0}" destId="{F2410933-DB5E-4543-A714-4AF5A203C95C}" srcOrd="0" destOrd="0" presId="urn:microsoft.com/office/officeart/2008/layout/VerticalCurvedList"/>
    <dgm:cxn modelId="{E0817CD8-D71D-4D25-8E7B-F683A9460BAF}" type="presParOf" srcId="{147482D8-F793-4B63-AC92-2D2E108DBAA0}" destId="{C56633DC-E658-46D8-BE63-7CB1CCD3C8DC}" srcOrd="1" destOrd="0" presId="urn:microsoft.com/office/officeart/2008/layout/VerticalCurvedList"/>
    <dgm:cxn modelId="{0E09AB50-1342-4F14-B160-E26A2F7BDE08}" type="presParOf" srcId="{147482D8-F793-4B63-AC92-2D2E108DBAA0}" destId="{82F03708-A2AD-459B-AB59-7BBD9EB44E67}" srcOrd="2" destOrd="0" presId="urn:microsoft.com/office/officeart/2008/layout/VerticalCurvedList"/>
    <dgm:cxn modelId="{74DB0AF5-B734-4C98-A4BB-17F009FF7FC9}" type="presParOf" srcId="{147482D8-F793-4B63-AC92-2D2E108DBAA0}" destId="{9C6C1869-E7B2-4FB9-A22B-16BADC04A189}" srcOrd="3" destOrd="0" presId="urn:microsoft.com/office/officeart/2008/layout/VerticalCurvedList"/>
    <dgm:cxn modelId="{C91BF0F4-2654-4381-B24D-3F91BD20032A}" type="presParOf" srcId="{30E5EA73-69FE-4C99-B7E6-D2785DA2F8C5}" destId="{0E8E8CAC-8A02-46F6-8C6B-75E3BA86EFCF}" srcOrd="1" destOrd="0" presId="urn:microsoft.com/office/officeart/2008/layout/VerticalCurvedList"/>
    <dgm:cxn modelId="{9E84B082-838D-43D9-8A4A-1727C4125230}" type="presParOf" srcId="{30E5EA73-69FE-4C99-B7E6-D2785DA2F8C5}" destId="{19B8B250-84B4-4941-9592-F7E89229D31C}" srcOrd="2" destOrd="0" presId="urn:microsoft.com/office/officeart/2008/layout/VerticalCurvedList"/>
    <dgm:cxn modelId="{4F60DCCE-C12A-4410-9DA0-8C6B95073E36}" type="presParOf" srcId="{19B8B250-84B4-4941-9592-F7E89229D31C}" destId="{485F26A9-AA94-4ADA-AC54-FB58E0E0ED28}" srcOrd="0" destOrd="0" presId="urn:microsoft.com/office/officeart/2008/layout/VerticalCurvedList"/>
    <dgm:cxn modelId="{FF3C16C1-B903-4F79-94B8-CE40A39373F2}" type="presParOf" srcId="{30E5EA73-69FE-4C99-B7E6-D2785DA2F8C5}" destId="{2941F6EB-5BD4-408D-9674-E35A4BD28D9B}" srcOrd="3" destOrd="0" presId="urn:microsoft.com/office/officeart/2008/layout/VerticalCurvedList"/>
    <dgm:cxn modelId="{73607DA0-A50B-4B32-864D-BEE6EE24D850}" type="presParOf" srcId="{30E5EA73-69FE-4C99-B7E6-D2785DA2F8C5}" destId="{9C391D84-A6A9-4795-BCB8-AF9A38F15632}" srcOrd="4" destOrd="0" presId="urn:microsoft.com/office/officeart/2008/layout/VerticalCurvedList"/>
    <dgm:cxn modelId="{13EEBF1F-4630-4271-99E8-1F1807DC10C2}" type="presParOf" srcId="{9C391D84-A6A9-4795-BCB8-AF9A38F15632}" destId="{40745A35-F507-4CEF-B833-1B285989347C}" srcOrd="0" destOrd="0" presId="urn:microsoft.com/office/officeart/2008/layout/VerticalCurvedList"/>
    <dgm:cxn modelId="{71128CEA-BEC2-4C44-80C2-884E24D37412}" type="presParOf" srcId="{30E5EA73-69FE-4C99-B7E6-D2785DA2F8C5}" destId="{71AA92A3-2E8F-42A5-8F2D-B3FFED705D47}" srcOrd="5" destOrd="0" presId="urn:microsoft.com/office/officeart/2008/layout/VerticalCurvedList"/>
    <dgm:cxn modelId="{9B0AEA0D-C9FF-4D30-8142-4D6024A35B36}" type="presParOf" srcId="{30E5EA73-69FE-4C99-B7E6-D2785DA2F8C5}" destId="{62E7A775-040D-4756-A01B-D97B560A6965}" srcOrd="6" destOrd="0" presId="urn:microsoft.com/office/officeart/2008/layout/VerticalCurvedList"/>
    <dgm:cxn modelId="{3A00534E-0EE7-4D95-B16B-B189AAB8A7FC}" type="presParOf" srcId="{62E7A775-040D-4756-A01B-D97B560A6965}" destId="{6E8EBA03-6BA2-4E70-A548-59B77127E6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Query Languages</a:t>
          </a:r>
        </a:p>
      </dsp:txBody>
      <dsp:txXfrm>
        <a:off x="564979" y="406400"/>
        <a:ext cx="5475833" cy="812800"/>
      </dsp:txXfrm>
    </dsp:sp>
    <dsp:sp modelId="{485F26A9-AA94-4ADA-AC54-FB58E0E0ED28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F6EB-5BD4-408D-9674-E35A4BD28D9B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Relational Operators</a:t>
          </a:r>
        </a:p>
      </dsp:txBody>
      <dsp:txXfrm>
        <a:off x="860432" y="1625599"/>
        <a:ext cx="5180380" cy="812800"/>
      </dsp:txXfrm>
    </dsp:sp>
    <dsp:sp modelId="{40745A35-F507-4CEF-B833-1B285989347C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A92A3-2E8F-42A5-8F2D-B3FFED705D4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Examples on Relational Algebra</a:t>
          </a:r>
        </a:p>
      </dsp:txBody>
      <dsp:txXfrm>
        <a:off x="564979" y="2844800"/>
        <a:ext cx="5475833" cy="812800"/>
      </dsp:txXfrm>
    </dsp:sp>
    <dsp:sp modelId="{6E8EBA03-6BA2-4E70-A548-59B77127E6F5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Query Languages</a:t>
          </a:r>
        </a:p>
      </dsp:txBody>
      <dsp:txXfrm>
        <a:off x="564979" y="406400"/>
        <a:ext cx="5475833" cy="812800"/>
      </dsp:txXfrm>
    </dsp:sp>
    <dsp:sp modelId="{485F26A9-AA94-4ADA-AC54-FB58E0E0ED28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F6EB-5BD4-408D-9674-E35A4BD28D9B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Relational Operators</a:t>
          </a:r>
        </a:p>
      </dsp:txBody>
      <dsp:txXfrm>
        <a:off x="860432" y="1625599"/>
        <a:ext cx="5180380" cy="812800"/>
      </dsp:txXfrm>
    </dsp:sp>
    <dsp:sp modelId="{40745A35-F507-4CEF-B833-1B285989347C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A92A3-2E8F-42A5-8F2D-B3FFED705D4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Examples on Relational Algebra</a:t>
          </a:r>
        </a:p>
      </dsp:txBody>
      <dsp:txXfrm>
        <a:off x="564979" y="2844800"/>
        <a:ext cx="5475833" cy="812800"/>
      </dsp:txXfrm>
    </dsp:sp>
    <dsp:sp modelId="{6E8EBA03-6BA2-4E70-A548-59B77127E6F5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Query Languages</a:t>
          </a:r>
        </a:p>
      </dsp:txBody>
      <dsp:txXfrm>
        <a:off x="564979" y="406400"/>
        <a:ext cx="5475833" cy="812800"/>
      </dsp:txXfrm>
    </dsp:sp>
    <dsp:sp modelId="{485F26A9-AA94-4ADA-AC54-FB58E0E0ED28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F6EB-5BD4-408D-9674-E35A4BD28D9B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Relational Operators</a:t>
          </a:r>
        </a:p>
      </dsp:txBody>
      <dsp:txXfrm>
        <a:off x="860432" y="1625599"/>
        <a:ext cx="5180380" cy="812800"/>
      </dsp:txXfrm>
    </dsp:sp>
    <dsp:sp modelId="{40745A35-F507-4CEF-B833-1B285989347C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A92A3-2E8F-42A5-8F2D-B3FFED705D4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Examples on Relational Algebra</a:t>
          </a:r>
        </a:p>
      </dsp:txBody>
      <dsp:txXfrm>
        <a:off x="564979" y="2844800"/>
        <a:ext cx="5475833" cy="812800"/>
      </dsp:txXfrm>
    </dsp:sp>
    <dsp:sp modelId="{6E8EBA03-6BA2-4E70-A548-59B77127E6F5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Relationship Id="rId6" Type="http://schemas.openxmlformats.org/officeDocument/2006/relationships/image" Target="../media/image20.wmf"/><Relationship Id="rId5" Type="http://schemas.openxmlformats.org/officeDocument/2006/relationships/image" Target="../media/image30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8.wmf"/><Relationship Id="rId1" Type="http://schemas.openxmlformats.org/officeDocument/2006/relationships/image" Target="../media/image32.wmf"/><Relationship Id="rId6" Type="http://schemas.openxmlformats.org/officeDocument/2006/relationships/image" Target="../media/image20.wmf"/><Relationship Id="rId5" Type="http://schemas.openxmlformats.org/officeDocument/2006/relationships/image" Target="../media/image30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9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Duplicate elimination follows from the definition of a relation</a:t>
            </a:r>
            <a:r>
              <a:rPr lang="en-US" baseline="0" dirty="0">
                <a:solidFill>
                  <a:schemeClr val="bg1">
                    <a:lumMod val="50000"/>
                  </a:schemeClr>
                </a:solidFill>
              </a:rPr>
              <a:t> as a “set” of tuples.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8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3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3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86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1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8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9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7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08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9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5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1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4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3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0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9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6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47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5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8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4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6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9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9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9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20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37.wmf"/><Relationship Id="rId5" Type="http://schemas.openxmlformats.org/officeDocument/2006/relationships/image" Target="../media/image32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37.wmf"/><Relationship Id="rId5" Type="http://schemas.openxmlformats.org/officeDocument/2006/relationships/image" Target="../media/image32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4.wmf"/><Relationship Id="rId5" Type="http://schemas.openxmlformats.org/officeDocument/2006/relationships/image" Target="../media/image1.jpe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50.png"/><Relationship Id="rId9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1.jpeg"/><Relationship Id="rId4" Type="http://schemas.openxmlformats.org/officeDocument/2006/relationships/image" Target="../media/image51.png"/><Relationship Id="rId9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5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9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5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6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9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1.jpe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.wmf"/><Relationship Id="rId5" Type="http://schemas.openxmlformats.org/officeDocument/2006/relationships/image" Target="../media/image1.jpe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8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Database Applications (15-415)</a:t>
            </a:r>
            <a:br>
              <a:rPr lang="en-US" sz="4900" dirty="0"/>
            </a:br>
            <a:br>
              <a:rPr lang="en-US" dirty="0"/>
            </a:br>
            <a:r>
              <a:rPr lang="en-US" dirty="0"/>
              <a:t>Relational Algebra</a:t>
            </a:r>
            <a:br>
              <a:rPr lang="en-US" dirty="0"/>
            </a:br>
            <a:r>
              <a:rPr lang="en-US" dirty="0"/>
              <a:t>Lecture 5, Jan 26,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Mohammad Hammoud</a:t>
            </a:r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</a:t>
            </a:r>
            <a:r>
              <a:rPr lang="en-US" dirty="0" err="1"/>
              <a:t>Operatation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Projection: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“Project out” attributes that are NOT in </a:t>
            </a:r>
            <a:r>
              <a:rPr lang="en-US" sz="2000" i="1" dirty="0"/>
              <a:t>att-list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contains ONLY the fields in att-list, with the same names that they had in the input relation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 1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73482"/>
              </p:ext>
            </p:extLst>
          </p:nvPr>
        </p:nvGraphicFramePr>
        <p:xfrm>
          <a:off x="2514600" y="1295400"/>
          <a:ext cx="18049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" name="Equation" r:id="rId5" imgW="685800" imgH="241300" progId="Equation.3">
                  <p:embed/>
                </p:oleObj>
              </mc:Choice>
              <mc:Fallback>
                <p:oleObj name="Equation" r:id="rId5" imgW="685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18049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46458"/>
              </p:ext>
            </p:extLst>
          </p:nvPr>
        </p:nvGraphicFramePr>
        <p:xfrm>
          <a:off x="860425" y="45074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" name="Document" r:id="rId7" imgW="4398963" imgH="2365375" progId="Word.Document.8">
                  <p:embed/>
                </p:oleObj>
              </mc:Choice>
              <mc:Fallback>
                <p:oleObj name="Document" r:id="rId7" imgW="4398963" imgH="2365375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5074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64214"/>
              </p:ext>
            </p:extLst>
          </p:nvPr>
        </p:nvGraphicFramePr>
        <p:xfrm>
          <a:off x="2514600" y="3276600"/>
          <a:ext cx="31353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" name="Equation" r:id="rId9" imgW="3136680" imgH="660240" progId="Equation.3">
                  <p:embed/>
                </p:oleObj>
              </mc:Choice>
              <mc:Fallback>
                <p:oleObj name="Equation" r:id="rId9" imgW="3136680" imgH="6602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31353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84425" y="60314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4225" y="4038600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3971"/>
              </p:ext>
            </p:extLst>
          </p:nvPr>
        </p:nvGraphicFramePr>
        <p:xfrm>
          <a:off x="5410200" y="4485610"/>
          <a:ext cx="2514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" name="Document" r:id="rId11" imgW="2714625" imgH="2386013" progId="Word.Document.8">
                  <p:embed/>
                </p:oleObj>
              </mc:Choice>
              <mc:Fallback>
                <p:oleObj name="Document" r:id="rId11" imgW="2714625" imgH="2386013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85610"/>
                        <a:ext cx="2514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10200" y="3996584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sp>
        <p:nvSpPr>
          <p:cNvPr id="2" name="Striped Right Arrow 1"/>
          <p:cNvSpPr/>
          <p:nvPr/>
        </p:nvSpPr>
        <p:spPr>
          <a:xfrm>
            <a:off x="4648200" y="4724400"/>
            <a:ext cx="6096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triped Right Arrow 19"/>
          <p:cNvSpPr/>
          <p:nvPr/>
        </p:nvSpPr>
        <p:spPr>
          <a:xfrm>
            <a:off x="4648200" y="3074185"/>
            <a:ext cx="6096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 2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projection operator eliminates </a:t>
            </a:r>
            <a:r>
              <a:rPr lang="en-US" sz="2400" i="1" dirty="0">
                <a:solidFill>
                  <a:srgbClr val="0070C0"/>
                </a:solidFill>
              </a:rPr>
              <a:t>duplicates</a:t>
            </a:r>
            <a:r>
              <a:rPr lang="en-US" sz="2400" dirty="0"/>
              <a:t>! 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dirty="0"/>
              <a:t>Note: real DBMSs typically do not eliminate duplicates unless explicitly asked for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54276"/>
              </p:ext>
            </p:extLst>
          </p:nvPr>
        </p:nvGraphicFramePr>
        <p:xfrm>
          <a:off x="762000" y="27548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7" name="Document" r:id="rId5" imgW="4398963" imgH="2365375" progId="Word.Document.8">
                  <p:embed/>
                </p:oleObj>
              </mc:Choice>
              <mc:Fallback>
                <p:oleObj name="Document" r:id="rId5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548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0" y="42788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286000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2304955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260903"/>
              </p:ext>
            </p:extLst>
          </p:nvPr>
        </p:nvGraphicFramePr>
        <p:xfrm>
          <a:off x="2438400" y="14478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8" name="Equation" r:id="rId7" imgW="2161597" imgH="812976" progId="Equation.3">
                  <p:embed/>
                </p:oleObj>
              </mc:Choice>
              <mc:Fallback>
                <p:oleObj name="Equation" r:id="rId7" imgW="2161597" imgH="81297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545253"/>
              </p:ext>
            </p:extLst>
          </p:nvPr>
        </p:nvGraphicFramePr>
        <p:xfrm>
          <a:off x="5715000" y="2776021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9" name="Document" r:id="rId9" imgW="1237689" imgH="1686173" progId="Word.Document.8">
                  <p:embed/>
                </p:oleObj>
              </mc:Choice>
              <mc:Fallback>
                <p:oleObj name="Document" r:id="rId9" imgW="1237689" imgH="1686173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76021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46505" y="3074185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37959" y="3642756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46505" y="3974068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83" name="Picture 29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34" y="2931310"/>
            <a:ext cx="754166" cy="119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232305" y="3226585"/>
            <a:ext cx="1635095" cy="290283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 flipV="1">
            <a:off x="4223759" y="3516868"/>
            <a:ext cx="1643641" cy="278288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4232305" y="3516868"/>
            <a:ext cx="1635095" cy="609600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5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Selection: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Selects rows that satisfy the selection </a:t>
            </a:r>
            <a:r>
              <a:rPr lang="en-US" sz="2000" i="1" dirty="0"/>
              <a:t>condition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the input relation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544913"/>
              </p:ext>
            </p:extLst>
          </p:nvPr>
        </p:nvGraphicFramePr>
        <p:xfrm>
          <a:off x="609600" y="45074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" name="Document" r:id="rId5" imgW="4398963" imgH="2365375" progId="Word.Document.8">
                  <p:embed/>
                </p:oleObj>
              </mc:Choice>
              <mc:Fallback>
                <p:oleObj name="Document" r:id="rId5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074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33600" y="60314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089876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4076344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37114"/>
              </p:ext>
            </p:extLst>
          </p:nvPr>
        </p:nvGraphicFramePr>
        <p:xfrm>
          <a:off x="2353009" y="1219200"/>
          <a:ext cx="24717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7" name="Equation" r:id="rId7" imgW="939392" imgH="241195" progId="Equation.3">
                  <p:embed/>
                </p:oleObj>
              </mc:Choice>
              <mc:Fallback>
                <p:oleObj name="Equation" r:id="rId7" imgW="939392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009" y="1219200"/>
                        <a:ext cx="24717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95416"/>
              </p:ext>
            </p:extLst>
          </p:nvPr>
        </p:nvGraphicFramePr>
        <p:xfrm>
          <a:off x="2541084" y="3200400"/>
          <a:ext cx="24749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8" name="Equation" r:id="rId9" imgW="2476440" imgH="685800" progId="Equation.3">
                  <p:embed/>
                </p:oleObj>
              </mc:Choice>
              <mc:Fallback>
                <p:oleObj name="Equation" r:id="rId9" imgW="2476440" imgH="6858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084" y="3200400"/>
                        <a:ext cx="24749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425836"/>
              </p:ext>
            </p:extLst>
          </p:nvPr>
        </p:nvGraphicFramePr>
        <p:xfrm>
          <a:off x="4737936" y="4486540"/>
          <a:ext cx="3935328" cy="134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" name="Document" r:id="rId11" imgW="4702175" imgH="1695450" progId="Word.Document.8">
                  <p:embed/>
                </p:oleObj>
              </mc:Choice>
              <mc:Fallback>
                <p:oleObj name="Document" r:id="rId11" imgW="4702175" imgH="169545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936" y="4486540"/>
                        <a:ext cx="3935328" cy="1349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triped Right Arrow 12"/>
          <p:cNvSpPr/>
          <p:nvPr/>
        </p:nvSpPr>
        <p:spPr>
          <a:xfrm>
            <a:off x="4264350" y="4717991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Composition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dirty="0"/>
              <a:t>The output </a:t>
            </a:r>
            <a:r>
              <a:rPr lang="en-US" sz="2400" dirty="0"/>
              <a:t>relation can be the </a:t>
            </a:r>
            <a:r>
              <a:rPr lang="en-US" sz="2400" i="1" dirty="0"/>
              <a:t>input </a:t>
            </a:r>
            <a:r>
              <a:rPr lang="en-US" sz="2400" dirty="0"/>
              <a:t>for another relational algebra operation!  (</a:t>
            </a:r>
            <a:r>
              <a:rPr lang="en-US" sz="2400" i="1" dirty="0">
                <a:solidFill>
                  <a:srgbClr val="0070C0"/>
                </a:solidFill>
              </a:rPr>
              <a:t>Operator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composition</a:t>
            </a:r>
            <a:r>
              <a:rPr lang="en-US" sz="2400" dirty="0"/>
              <a:t>)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48319"/>
              </p:ext>
            </p:extLst>
          </p:nvPr>
        </p:nvGraphicFramePr>
        <p:xfrm>
          <a:off x="532896" y="3819895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" name="Document" r:id="rId4" imgW="4398963" imgH="2365375" progId="Word.Document.8">
                  <p:embed/>
                </p:oleObj>
              </mc:Choice>
              <mc:Fallback>
                <p:oleObj name="Document" r:id="rId4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96" y="3819895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6896" y="53438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696" y="3351027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0038" y="3353526"/>
            <a:ext cx="23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06FA"/>
                </a:solidFill>
              </a:rPr>
              <a:t>Intermediate Relation: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22501"/>
              </p:ext>
            </p:extLst>
          </p:nvPr>
        </p:nvGraphicFramePr>
        <p:xfrm>
          <a:off x="4857549" y="3808007"/>
          <a:ext cx="3935328" cy="134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5" name="Document" r:id="rId6" imgW="4702175" imgH="1695450" progId="Word.Document.8">
                  <p:embed/>
                </p:oleObj>
              </mc:Choice>
              <mc:Fallback>
                <p:oleObj name="Document" r:id="rId6" imgW="4702175" imgH="169545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549" y="3808007"/>
                        <a:ext cx="3935328" cy="1349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30509"/>
              </p:ext>
            </p:extLst>
          </p:nvPr>
        </p:nvGraphicFramePr>
        <p:xfrm>
          <a:off x="2381600" y="2610183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6" name="Equation" r:id="rId8" imgW="4883150" imgH="855663" progId="Equation.3">
                  <p:embed/>
                </p:oleObj>
              </mc:Choice>
              <mc:Fallback>
                <p:oleObj name="Equation" r:id="rId8" imgW="4883150" imgH="8556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600" y="2610183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643938"/>
              </p:ext>
            </p:extLst>
          </p:nvPr>
        </p:nvGraphicFramePr>
        <p:xfrm>
          <a:off x="5410200" y="5434568"/>
          <a:ext cx="289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7" name="Document" r:id="rId10" imgW="3117850" imgH="1692275" progId="Word.Document.8">
                  <p:embed/>
                </p:oleObj>
              </mc:Choice>
              <mc:Fallback>
                <p:oleObj name="Document" r:id="rId10" imgW="3117850" imgH="169227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34568"/>
                        <a:ext cx="2895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0" y="502920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 Output Relation: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22788" y="2514599"/>
            <a:ext cx="2056049" cy="684913"/>
          </a:xfrm>
          <a:prstGeom prst="roundRect">
            <a:avLst/>
          </a:prstGeom>
          <a:noFill/>
          <a:ln w="22225"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50812" y="3184736"/>
            <a:ext cx="120194" cy="303027"/>
          </a:xfrm>
          <a:prstGeom prst="straightConnector1">
            <a:avLst/>
          </a:prstGeom>
          <a:ln w="22225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62200" y="2480416"/>
            <a:ext cx="4419600" cy="796184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276600"/>
            <a:ext cx="1219200" cy="2067295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Union: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dirty="0">
                <a:solidFill>
                  <a:srgbClr val="0070C0"/>
                </a:solidFill>
              </a:rPr>
              <a:t>union-compatible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sz="2000" dirty="0"/>
              <a:t>Same number of fields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sz="2000" dirty="0"/>
              <a:t>`Corresponding’ fields have the same type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</a:t>
            </a:r>
            <a:r>
              <a:rPr lang="en-US" sz="2000" dirty="0">
                <a:solidFill>
                  <a:srgbClr val="0070C0"/>
                </a:solidFill>
              </a:rPr>
              <a:t>“in either” </a:t>
            </a:r>
            <a:r>
              <a:rPr lang="en-US" sz="2000" dirty="0"/>
              <a:t>R or S </a:t>
            </a:r>
            <a:r>
              <a:rPr lang="en-US" sz="2000" dirty="0">
                <a:solidFill>
                  <a:srgbClr val="0070C0"/>
                </a:solidFill>
              </a:rPr>
              <a:t>“or both”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885208"/>
              </p:ext>
            </p:extLst>
          </p:nvPr>
        </p:nvGraphicFramePr>
        <p:xfrm>
          <a:off x="2895600" y="5234081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4" name="Document" r:id="rId4" imgW="4398963" imgH="2365375" progId="Word.Document.8">
                  <p:embed/>
                </p:oleObj>
              </mc:Choice>
              <mc:Fallback>
                <p:oleObj name="Document" r:id="rId4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34081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35916" y="63428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4670333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4280073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54302" y="1384611"/>
            <a:ext cx="955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R U S</a:t>
            </a:r>
            <a:endParaRPr lang="en-US" dirty="0"/>
          </a:p>
        </p:txBody>
      </p:sp>
      <p:graphicFrame>
        <p:nvGraphicFramePr>
          <p:cNvPr id="18" name="Object 1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36898"/>
              </p:ext>
            </p:extLst>
          </p:nvPr>
        </p:nvGraphicFramePr>
        <p:xfrm>
          <a:off x="381000" y="5230546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" name="Document" r:id="rId6" imgW="4235450" imgH="2208213" progId="Word.Document.8">
                  <p:embed/>
                </p:oleObj>
              </mc:Choice>
              <mc:Fallback>
                <p:oleObj name="Document" r:id="rId6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30546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109048"/>
              </p:ext>
            </p:extLst>
          </p:nvPr>
        </p:nvGraphicFramePr>
        <p:xfrm>
          <a:off x="5867400" y="4800600"/>
          <a:ext cx="3175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6" name="Document" r:id="rId8" imgW="4471988" imgH="2947988" progId="Word.Document.8">
                  <p:embed/>
                </p:oleObj>
              </mc:Choice>
              <mc:Fallback>
                <p:oleObj name="Document" r:id="rId8" imgW="4471988" imgH="294798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3175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88257"/>
              </p:ext>
            </p:extLst>
          </p:nvPr>
        </p:nvGraphicFramePr>
        <p:xfrm>
          <a:off x="2251948" y="4121839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" name="Equation" r:id="rId10" imgW="1155600" imgH="342720" progId="Equation.3">
                  <p:embed/>
                </p:oleObj>
              </mc:Choice>
              <mc:Fallback>
                <p:oleObj name="Equation" r:id="rId10" imgW="1155600" imgH="3427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948" y="4121839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19200" y="63106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4" name="Striped Right Arrow 13"/>
          <p:cNvSpPr/>
          <p:nvPr/>
        </p:nvSpPr>
        <p:spPr>
          <a:xfrm>
            <a:off x="5408063" y="5257800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21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Intersection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Intersection: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i="1" dirty="0"/>
              <a:t>union-compatible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</a:t>
            </a:r>
            <a:r>
              <a:rPr lang="en-US" sz="2000" dirty="0">
                <a:solidFill>
                  <a:srgbClr val="0070C0"/>
                </a:solidFill>
              </a:rPr>
              <a:t>“in both” </a:t>
            </a:r>
            <a:r>
              <a:rPr lang="en-US" sz="2000" dirty="0"/>
              <a:t>R and 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4340" y="4227653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25099" y="1355222"/>
                <a:ext cx="1124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099" y="1355222"/>
                <a:ext cx="112485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617611"/>
              </p:ext>
            </p:extLst>
          </p:nvPr>
        </p:nvGraphicFramePr>
        <p:xfrm>
          <a:off x="6037744" y="4640919"/>
          <a:ext cx="2811463" cy="100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" name="Document" r:id="rId5" imgW="4337050" imgH="1500188" progId="Word.Document.8">
                  <p:embed/>
                </p:oleObj>
              </mc:Choice>
              <mc:Fallback>
                <p:oleObj name="Document" r:id="rId5" imgW="4337050" imgH="150018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744" y="4640919"/>
                        <a:ext cx="2811463" cy="1002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384072"/>
              </p:ext>
            </p:extLst>
          </p:nvPr>
        </p:nvGraphicFramePr>
        <p:xfrm>
          <a:off x="2133600" y="335280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" name="Equation" r:id="rId7" imgW="1155600" imgH="342720" progId="Equation.3">
                  <p:embed/>
                </p:oleObj>
              </mc:Choice>
              <mc:Fallback>
                <p:oleObj name="Equation" r:id="rId7" imgW="1155600" imgH="34272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539528"/>
              </p:ext>
            </p:extLst>
          </p:nvPr>
        </p:nvGraphicFramePr>
        <p:xfrm>
          <a:off x="2895600" y="4670333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" name="Document" r:id="rId9" imgW="4398963" imgH="2365375" progId="Word.Document.8">
                  <p:embed/>
                </p:oleObj>
              </mc:Choice>
              <mc:Fallback>
                <p:oleObj name="Document" r:id="rId9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70333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35916" y="57791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200" y="4106585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2" name="Object 2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638718"/>
              </p:ext>
            </p:extLst>
          </p:nvPr>
        </p:nvGraphicFramePr>
        <p:xfrm>
          <a:off x="381000" y="4666798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"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66798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19200" y="57468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5486400" y="4640482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3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Set-Difference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Set-Difference: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i="1" dirty="0"/>
              <a:t>union-compatible</a:t>
            </a:r>
            <a:endParaRPr lang="en-US" sz="2000" dirty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in R </a:t>
            </a:r>
            <a:r>
              <a:rPr lang="en-US" sz="2000" dirty="0">
                <a:solidFill>
                  <a:srgbClr val="0070C0"/>
                </a:solidFill>
              </a:rPr>
              <a:t>“but not” </a:t>
            </a:r>
            <a:r>
              <a:rPr lang="en-US" sz="2000" dirty="0"/>
              <a:t>in 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5500" y="4116718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71800" y="1355222"/>
                <a:ext cx="1147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355222"/>
                <a:ext cx="114730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34875"/>
              </p:ext>
            </p:extLst>
          </p:nvPr>
        </p:nvGraphicFramePr>
        <p:xfrm>
          <a:off x="5943600" y="4682384"/>
          <a:ext cx="304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" name="Document" r:id="rId5" imgW="4332288" imgH="1200150" progId="Word.Document.8">
                  <p:embed/>
                </p:oleObj>
              </mc:Choice>
              <mc:Fallback>
                <p:oleObj name="Document" r:id="rId5" imgW="4332288" imgH="1200150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82384"/>
                        <a:ext cx="3048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600637"/>
              </p:ext>
            </p:extLst>
          </p:nvPr>
        </p:nvGraphicFramePr>
        <p:xfrm>
          <a:off x="2133600" y="3394816"/>
          <a:ext cx="10810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" name="Equation" r:id="rId7" imgW="1079280" imgH="342720" progId="Equation.3">
                  <p:embed/>
                </p:oleObj>
              </mc:Choice>
              <mc:Fallback>
                <p:oleObj name="Equation" r:id="rId7" imgW="1079280" imgH="34272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94816"/>
                        <a:ext cx="10810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75410"/>
              </p:ext>
            </p:extLst>
          </p:nvPr>
        </p:nvGraphicFramePr>
        <p:xfrm>
          <a:off x="2895600" y="4670333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" name="Document" r:id="rId9" imgW="4398963" imgH="2365375" progId="Word.Document.8">
                  <p:embed/>
                </p:oleObj>
              </mc:Choice>
              <mc:Fallback>
                <p:oleObj name="Document" r:id="rId9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70333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35916" y="57791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4106585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1" name="Object 2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450269"/>
              </p:ext>
            </p:extLst>
          </p:nvPr>
        </p:nvGraphicFramePr>
        <p:xfrm>
          <a:off x="381000" y="4666798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"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66798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19200" y="57468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5486400" y="4640482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Cross-Product and Renaming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r>
              <a:rPr lang="en-US" sz="2600" dirty="0"/>
              <a:t>Cross Product: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Each row of R is paired with each row of 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concatenates S1’s and R1’s schemas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Conflict</a:t>
            </a:r>
            <a:r>
              <a:rPr lang="en-US" sz="2000" dirty="0"/>
              <a:t>:  R and S might have the same field name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Solution</a:t>
            </a:r>
            <a:r>
              <a:rPr lang="en-US" sz="2000" dirty="0"/>
              <a:t>: Rename fields using the “Renaming Operator”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Renaming: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1540" y="3810000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𝑹𝑿𝑺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519121"/>
              </p:ext>
            </p:extLst>
          </p:nvPr>
        </p:nvGraphicFramePr>
        <p:xfrm>
          <a:off x="2139950" y="4075113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8" name="Equation" r:id="rId5" imgW="1028520" imgH="342720" progId="Equation.3">
                  <p:embed/>
                </p:oleObj>
              </mc:Choice>
              <mc:Fallback>
                <p:oleObj name="Equation" r:id="rId5" imgW="10285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075113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163711"/>
              </p:ext>
            </p:extLst>
          </p:nvPr>
        </p:nvGraphicFramePr>
        <p:xfrm>
          <a:off x="2442580" y="3276600"/>
          <a:ext cx="1789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9" name="Equation" r:id="rId7" imgW="1790640" imgH="482400" progId="Equation.3">
                  <p:embed/>
                </p:oleObj>
              </mc:Choice>
              <mc:Fallback>
                <p:oleObj name="Equation" r:id="rId7" imgW="1790640" imgH="4824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580" y="3276600"/>
                        <a:ext cx="17891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81064"/>
              </p:ext>
            </p:extLst>
          </p:nvPr>
        </p:nvGraphicFramePr>
        <p:xfrm>
          <a:off x="4962827" y="4348163"/>
          <a:ext cx="4714573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0" name="Document" r:id="rId9" imgW="6991350" imgH="2908300" progId="Word.Document.8">
                  <p:embed/>
                </p:oleObj>
              </mc:Choice>
              <mc:Fallback>
                <p:oleObj name="Document" r:id="rId9" imgW="6991350" imgH="29083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27" y="4348163"/>
                        <a:ext cx="4714573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stCxn id="39" idx="2"/>
          </p:cNvCxnSpPr>
          <p:nvPr/>
        </p:nvCxnSpPr>
        <p:spPr>
          <a:xfrm flipH="1">
            <a:off x="4648200" y="4554908"/>
            <a:ext cx="2864678" cy="1731179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200" y="4548504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31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98822"/>
              </p:ext>
            </p:extLst>
          </p:nvPr>
        </p:nvGraphicFramePr>
        <p:xfrm>
          <a:off x="381000" y="4937797"/>
          <a:ext cx="21336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1"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37797"/>
                        <a:ext cx="21336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19200" y="60178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32162" y="4267200"/>
            <a:ext cx="347236" cy="28770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39260" y="4267200"/>
            <a:ext cx="347236" cy="28770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626684" y="6310300"/>
            <a:ext cx="6629400" cy="381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Conflict</a:t>
            </a:r>
            <a:r>
              <a:rPr lang="en-US" dirty="0">
                <a:solidFill>
                  <a:schemeClr val="bg1"/>
                </a:solidFill>
              </a:rPr>
              <a:t>:  Both S1 and R1 have a field called </a:t>
            </a:r>
            <a:r>
              <a:rPr lang="en-US" i="1" dirty="0" err="1">
                <a:solidFill>
                  <a:schemeClr val="bg1"/>
                </a:solidFill>
              </a:rPr>
              <a:t>sid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241520"/>
              </p:ext>
            </p:extLst>
          </p:nvPr>
        </p:nvGraphicFramePr>
        <p:xfrm>
          <a:off x="2573496" y="495202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2" name="Document" r:id="rId13" imgW="3405188" imgH="1689100" progId="Word.Document.8">
                  <p:embed/>
                </p:oleObj>
              </mc:Choice>
              <mc:Fallback>
                <p:oleObj name="Document" r:id="rId13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496" y="4952020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6833" y="58922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1" name="Striped Right Arrow 20"/>
          <p:cNvSpPr/>
          <p:nvPr/>
        </p:nvSpPr>
        <p:spPr>
          <a:xfrm>
            <a:off x="4732724" y="4917836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8200" y="4554908"/>
            <a:ext cx="757580" cy="1755392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2" grpId="0"/>
      <p:bldP spid="7" grpId="0" animBg="1"/>
      <p:bldP spid="39" grpId="0" animBg="1"/>
      <p:bldP spid="40" grpId="0" animBg="1"/>
      <p:bldP spid="20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Cross-Product and Renaming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r>
              <a:rPr lang="en-US" sz="2600" dirty="0"/>
              <a:t>Cross Product: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Each row of R is paired with each row of 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concatenates S1’s and R1’s schemas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Conflict</a:t>
            </a:r>
            <a:r>
              <a:rPr lang="en-US" sz="2000" dirty="0"/>
              <a:t>:  R and S might have the same field name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Solution</a:t>
            </a:r>
            <a:r>
              <a:rPr lang="en-US" sz="2000" dirty="0"/>
              <a:t>: Rename fields using the “Renaming Operator”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Renaming: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1540" y="3810000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𝑹𝑿𝑺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885567"/>
              </p:ext>
            </p:extLst>
          </p:nvPr>
        </p:nvGraphicFramePr>
        <p:xfrm>
          <a:off x="2139950" y="4075113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" name="Equation" r:id="rId5" imgW="1028520" imgH="342720" progId="Equation.3">
                  <p:embed/>
                </p:oleObj>
              </mc:Choice>
              <mc:Fallback>
                <p:oleObj name="Equation" r:id="rId5" imgW="10285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075113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25111"/>
              </p:ext>
            </p:extLst>
          </p:nvPr>
        </p:nvGraphicFramePr>
        <p:xfrm>
          <a:off x="2442580" y="3276600"/>
          <a:ext cx="1789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" name="Equation" r:id="rId7" imgW="1790640" imgH="482400" progId="Equation.3">
                  <p:embed/>
                </p:oleObj>
              </mc:Choice>
              <mc:Fallback>
                <p:oleObj name="Equation" r:id="rId7" imgW="179064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580" y="3276600"/>
                        <a:ext cx="17891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32084"/>
              </p:ext>
            </p:extLst>
          </p:nvPr>
        </p:nvGraphicFramePr>
        <p:xfrm>
          <a:off x="4962827" y="4348163"/>
          <a:ext cx="4714573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3" name="Document" r:id="rId9" imgW="6991350" imgH="2908300" progId="Word.Document.8">
                  <p:embed/>
                </p:oleObj>
              </mc:Choice>
              <mc:Fallback>
                <p:oleObj name="Document" r:id="rId9" imgW="6991350" imgH="29083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27" y="4348163"/>
                        <a:ext cx="4714573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81200" y="4548504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31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199864"/>
              </p:ext>
            </p:extLst>
          </p:nvPr>
        </p:nvGraphicFramePr>
        <p:xfrm>
          <a:off x="381000" y="4937797"/>
          <a:ext cx="21336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4"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37797"/>
                        <a:ext cx="21336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19200" y="60178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262365"/>
              </p:ext>
            </p:extLst>
          </p:nvPr>
        </p:nvGraphicFramePr>
        <p:xfrm>
          <a:off x="2573496" y="495202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" name="Document" r:id="rId13" imgW="3405188" imgH="1689100" progId="Word.Document.8">
                  <p:embed/>
                </p:oleObj>
              </mc:Choice>
              <mc:Fallback>
                <p:oleObj name="Document" r:id="rId13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496" y="4952020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6833" y="58922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1" name="Striped Right Arrow 20"/>
          <p:cNvSpPr/>
          <p:nvPr/>
        </p:nvSpPr>
        <p:spPr>
          <a:xfrm>
            <a:off x="4732724" y="4917836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32046"/>
              </p:ext>
            </p:extLst>
          </p:nvPr>
        </p:nvGraphicFramePr>
        <p:xfrm>
          <a:off x="4254500" y="6226175"/>
          <a:ext cx="4824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" name="Equation" r:id="rId15" imgW="4825800" imgH="482400" progId="Equation.3">
                  <p:embed/>
                </p:oleObj>
              </mc:Choice>
              <mc:Fallback>
                <p:oleObj name="Equation" r:id="rId15" imgW="4825800" imgH="4824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6226175"/>
                        <a:ext cx="4824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08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(Theta) Join </a:t>
            </a:r>
            <a:r>
              <a:rPr lang="en-US" sz="2600" dirty="0"/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It usually includes fewer tuples than cross-product</a:t>
            </a:r>
          </a:p>
          <a:p>
            <a:pPr lvl="1">
              <a:buFont typeface="Wingdings" pitchFamily="2" charset="2"/>
              <a:buChar char="§"/>
            </a:pPr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9918" y="4008467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354005"/>
              </p:ext>
            </p:extLst>
          </p:nvPr>
        </p:nvGraphicFramePr>
        <p:xfrm>
          <a:off x="2768695" y="1447800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3" name="Equation" r:id="rId4" imgW="2895480" imgH="507960" progId="Equation.3">
                  <p:embed/>
                </p:oleObj>
              </mc:Choice>
              <mc:Fallback>
                <p:oleObj name="Equation" r:id="rId4" imgW="2895480" imgH="5079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95" y="1447800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032689"/>
              </p:ext>
            </p:extLst>
          </p:nvPr>
        </p:nvGraphicFramePr>
        <p:xfrm>
          <a:off x="2205526" y="4543712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4" name="Document" r:id="rId6" imgW="3405188" imgH="1689100" progId="Word.Document.8">
                  <p:embed/>
                </p:oleObj>
              </mc:Choice>
              <mc:Fallback>
                <p:oleObj name="Document" r:id="rId6" imgW="3405188" imgH="16891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526" y="4543712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01559"/>
              </p:ext>
            </p:extLst>
          </p:nvPr>
        </p:nvGraphicFramePr>
        <p:xfrm>
          <a:off x="2257425" y="2997623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5" name="Equation" r:id="rId8" imgW="4297363" imgH="944563" progId="Equation.3">
                  <p:embed/>
                </p:oleObj>
              </mc:Choice>
              <mc:Fallback>
                <p:oleObj name="Equation" r:id="rId8" imgW="4297363" imgH="9445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997623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82305" y="565489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0287" y="4008467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6" name="Object 2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640314"/>
              </p:ext>
            </p:extLst>
          </p:nvPr>
        </p:nvGraphicFramePr>
        <p:xfrm>
          <a:off x="152400" y="4547745"/>
          <a:ext cx="2011110" cy="116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6" name="Document" r:id="rId10" imgW="4235450" imgH="2208213" progId="Word.Document.8">
                  <p:embed/>
                </p:oleObj>
              </mc:Choice>
              <mc:Fallback>
                <p:oleObj name="Document" r:id="rId10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547745"/>
                        <a:ext cx="2011110" cy="116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68110" y="56278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graphicFrame>
        <p:nvGraphicFramePr>
          <p:cNvPr id="21" name="Object 2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028136"/>
              </p:ext>
            </p:extLst>
          </p:nvPr>
        </p:nvGraphicFramePr>
        <p:xfrm>
          <a:off x="4791696" y="4530201"/>
          <a:ext cx="4199903" cy="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7" name="Document" r:id="rId12" imgW="8307388" imgH="1620838" progId="Word.Document.8">
                  <p:embed/>
                </p:oleObj>
              </mc:Choice>
              <mc:Fallback>
                <p:oleObj name="Document" r:id="rId12" imgW="8307388" imgH="162083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696" y="4530201"/>
                        <a:ext cx="4199903" cy="8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4793482" y="4377799"/>
            <a:ext cx="475006" cy="103240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053130" y="4368540"/>
            <a:ext cx="475006" cy="103240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09800" y="6232733"/>
            <a:ext cx="6324600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Will be redundant “if” the condition is S1.sid = R1.sid!</a:t>
            </a:r>
          </a:p>
        </p:txBody>
      </p:sp>
      <p:cxnSp>
        <p:nvCxnSpPr>
          <p:cNvPr id="29" name="Straight Arrow Connector 28"/>
          <p:cNvCxnSpPr>
            <a:stCxn id="22" idx="2"/>
          </p:cNvCxnSpPr>
          <p:nvPr/>
        </p:nvCxnSpPr>
        <p:spPr>
          <a:xfrm>
            <a:off x="5030985" y="5410200"/>
            <a:ext cx="589209" cy="822533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 flipH="1">
            <a:off x="5620194" y="5410200"/>
            <a:ext cx="1627710" cy="822533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riped Right Arrow 18"/>
          <p:cNvSpPr/>
          <p:nvPr/>
        </p:nvSpPr>
        <p:spPr>
          <a:xfrm>
            <a:off x="4339490" y="4495800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5" grpId="0"/>
      <p:bldP spid="27" grpId="0"/>
      <p:bldP spid="22" grpId="0" animBg="1"/>
      <p:bldP spid="30" grpId="0" animBg="1"/>
      <p:bldP spid="23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j-lt"/>
              </a:rPr>
              <a:t>Last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The relational model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18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j-lt"/>
              </a:rPr>
              <a:t>Today’s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Relational algebra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Relational query languages (in general)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Relational operators  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Few examples</a:t>
            </a:r>
          </a:p>
          <a:p>
            <a:pPr marL="0" indent="0" algn="just" eaLnBrk="1" hangingPunct="1">
              <a:buNone/>
              <a:defRPr/>
            </a:pPr>
            <a:endParaRPr lang="en-US" sz="20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j-lt"/>
              </a:rPr>
              <a:t>Announcement: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PS1 is due on Jan 28 by midnight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6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Equi</a:t>
            </a:r>
            <a:r>
              <a:rPr lang="en-US" sz="2400" dirty="0"/>
              <a:t>-Join:</a:t>
            </a:r>
            <a:r>
              <a:rPr lang="en-US" sz="26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 special case of theta join where the condition </a:t>
            </a:r>
            <a:r>
              <a:rPr lang="en-US" sz="2000" i="1" dirty="0"/>
              <a:t>c</a:t>
            </a:r>
            <a:r>
              <a:rPr lang="en-US" sz="2000" dirty="0"/>
              <a:t> contains only </a:t>
            </a:r>
            <a:r>
              <a:rPr lang="en-US" sz="2000" b="1" i="1" dirty="0"/>
              <a:t>equalities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cross-product, </a:t>
            </a:r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en-US" sz="2000" i="1" dirty="0">
                <a:solidFill>
                  <a:srgbClr val="0070C0"/>
                </a:solidFill>
              </a:rPr>
              <a:t>but only one copy of the fields for which equality is specified”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Natural Join: 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Equijoin on </a:t>
            </a:r>
            <a:r>
              <a:rPr lang="en-US" sz="2000" i="1" dirty="0">
                <a:solidFill>
                  <a:srgbClr val="0070C0"/>
                </a:solidFill>
              </a:rPr>
              <a:t>“all”</a:t>
            </a:r>
            <a:r>
              <a:rPr lang="en-US" sz="2000" dirty="0"/>
              <a:t> common fields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5104686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79338"/>
              </p:ext>
            </p:extLst>
          </p:nvPr>
        </p:nvGraphicFramePr>
        <p:xfrm>
          <a:off x="2121484" y="1397238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" name="Equation" r:id="rId4" imgW="2895480" imgH="507960" progId="Equation.3">
                  <p:embed/>
                </p:oleObj>
              </mc:Choice>
              <mc:Fallback>
                <p:oleObj name="Equation" r:id="rId4" imgW="289548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484" y="1397238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916698"/>
              </p:ext>
            </p:extLst>
          </p:nvPr>
        </p:nvGraphicFramePr>
        <p:xfrm>
          <a:off x="2133600" y="4518716"/>
          <a:ext cx="33147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9" name="Equation" r:id="rId6" imgW="3314520" imgH="558720" progId="Equation.3">
                  <p:embed/>
                </p:oleObj>
              </mc:Choice>
              <mc:Fallback>
                <p:oleObj name="Equation" r:id="rId6" imgW="3314520" imgH="558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18716"/>
                        <a:ext cx="33147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21419"/>
              </p:ext>
            </p:extLst>
          </p:nvPr>
        </p:nvGraphicFramePr>
        <p:xfrm>
          <a:off x="5217920" y="5515159"/>
          <a:ext cx="3849880" cy="93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" name="Document" r:id="rId8" imgW="7526338" imgH="1620838" progId="Word.Document.8">
                  <p:embed/>
                </p:oleObj>
              </mc:Choice>
              <mc:Fallback>
                <p:oleObj name="Document" r:id="rId8" imgW="7526338" imgH="162083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920" y="5515159"/>
                        <a:ext cx="3849880" cy="932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371930"/>
              </p:ext>
            </p:extLst>
          </p:nvPr>
        </p:nvGraphicFramePr>
        <p:xfrm>
          <a:off x="2514600" y="3276600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1" name="Equation" r:id="rId10" imgW="1079280" imgH="368280" progId="Equation.3">
                  <p:embed/>
                </p:oleObj>
              </mc:Choice>
              <mc:Fallback>
                <p:oleObj name="Equation" r:id="rId10" imgW="1079280" imgH="3682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524414"/>
              </p:ext>
            </p:extLst>
          </p:nvPr>
        </p:nvGraphicFramePr>
        <p:xfrm>
          <a:off x="2209800" y="5572123"/>
          <a:ext cx="2209800" cy="94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2" name="Document" r:id="rId12" imgW="3405188" imgH="1689100" progId="Word.Document.8">
                  <p:embed/>
                </p:oleObj>
              </mc:Choice>
              <mc:Fallback>
                <p:oleObj name="Document" r:id="rId12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72123"/>
                        <a:ext cx="2209800" cy="94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922" y="64630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147" y="5178318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966124"/>
              </p:ext>
            </p:extLst>
          </p:nvPr>
        </p:nvGraphicFramePr>
        <p:xfrm>
          <a:off x="156674" y="5567611"/>
          <a:ext cx="2011110" cy="102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" name="Document" r:id="rId14" imgW="4235450" imgH="2208213" progId="Word.Document.8">
                  <p:embed/>
                </p:oleObj>
              </mc:Choice>
              <mc:Fallback>
                <p:oleObj name="Document" r:id="rId14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" y="5567611"/>
                        <a:ext cx="2011110" cy="102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7663" y="64630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92994" y="6366616"/>
            <a:ext cx="3722406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ONLY one </a:t>
            </a:r>
            <a:r>
              <a:rPr lang="en-US" sz="2000" dirty="0" err="1"/>
              <a:t>sid</a:t>
            </a:r>
            <a:r>
              <a:rPr lang="en-US" sz="2000" dirty="0"/>
              <a:t> column!</a:t>
            </a:r>
          </a:p>
        </p:txBody>
      </p:sp>
      <p:sp>
        <p:nvSpPr>
          <p:cNvPr id="20" name="Striped Right Arrow 19"/>
          <p:cNvSpPr/>
          <p:nvPr/>
        </p:nvSpPr>
        <p:spPr>
          <a:xfrm>
            <a:off x="4419600" y="5499222"/>
            <a:ext cx="7620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  <p:bldP spid="15" grpId="0"/>
      <p:bldP spid="18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Equi</a:t>
            </a:r>
            <a:r>
              <a:rPr lang="en-US" sz="2400" dirty="0"/>
              <a:t>-Join:</a:t>
            </a:r>
            <a:r>
              <a:rPr lang="en-US" sz="26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 special case of theta join where the condition </a:t>
            </a:r>
            <a:r>
              <a:rPr lang="en-US" sz="2000" i="1" dirty="0"/>
              <a:t>c</a:t>
            </a:r>
            <a:r>
              <a:rPr lang="en-US" sz="2000" dirty="0"/>
              <a:t> contains only </a:t>
            </a:r>
            <a:r>
              <a:rPr lang="en-US" sz="2000" b="1" i="1" dirty="0"/>
              <a:t>equalities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cross-product, </a:t>
            </a:r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en-US" sz="2000" i="1" dirty="0">
                <a:solidFill>
                  <a:srgbClr val="0070C0"/>
                </a:solidFill>
              </a:rPr>
              <a:t>but only one copy of the fields for which equality is specified”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Natural Join: 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Equijoin on </a:t>
            </a:r>
            <a:r>
              <a:rPr lang="en-US" sz="2000" i="1" dirty="0">
                <a:solidFill>
                  <a:srgbClr val="0070C0"/>
                </a:solidFill>
              </a:rPr>
              <a:t>“all”</a:t>
            </a:r>
            <a:r>
              <a:rPr lang="en-US" sz="2000" dirty="0"/>
              <a:t> common fields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5104686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716762"/>
              </p:ext>
            </p:extLst>
          </p:nvPr>
        </p:nvGraphicFramePr>
        <p:xfrm>
          <a:off x="2121484" y="1397238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2" name="Equation" r:id="rId4" imgW="2895480" imgH="507960" progId="Equation.3">
                  <p:embed/>
                </p:oleObj>
              </mc:Choice>
              <mc:Fallback>
                <p:oleObj name="Equation" r:id="rId4" imgW="289548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484" y="1397238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21331"/>
              </p:ext>
            </p:extLst>
          </p:nvPr>
        </p:nvGraphicFramePr>
        <p:xfrm>
          <a:off x="2153745" y="4572000"/>
          <a:ext cx="1295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3" name="Equation" r:id="rId6" imgW="1295280" imgH="368280" progId="Equation.3">
                  <p:embed/>
                </p:oleObj>
              </mc:Choice>
              <mc:Fallback>
                <p:oleObj name="Equation" r:id="rId6" imgW="12952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745" y="4572000"/>
                        <a:ext cx="1295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666431"/>
              </p:ext>
            </p:extLst>
          </p:nvPr>
        </p:nvGraphicFramePr>
        <p:xfrm>
          <a:off x="5217920" y="5515159"/>
          <a:ext cx="3849880" cy="93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4" name="Document" r:id="rId8" imgW="7526338" imgH="1620838" progId="Word.Document.8">
                  <p:embed/>
                </p:oleObj>
              </mc:Choice>
              <mc:Fallback>
                <p:oleObj name="Document" r:id="rId8" imgW="7526338" imgH="162083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920" y="5515159"/>
                        <a:ext cx="3849880" cy="932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329912"/>
              </p:ext>
            </p:extLst>
          </p:nvPr>
        </p:nvGraphicFramePr>
        <p:xfrm>
          <a:off x="2514600" y="3276600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5" name="Equation" r:id="rId10" imgW="1079280" imgH="368280" progId="Equation.3">
                  <p:embed/>
                </p:oleObj>
              </mc:Choice>
              <mc:Fallback>
                <p:oleObj name="Equation" r:id="rId10" imgW="10792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51044"/>
              </p:ext>
            </p:extLst>
          </p:nvPr>
        </p:nvGraphicFramePr>
        <p:xfrm>
          <a:off x="2209800" y="5572123"/>
          <a:ext cx="2209800" cy="94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6" name="Document" r:id="rId12" imgW="3405188" imgH="1689100" progId="Word.Document.8">
                  <p:embed/>
                </p:oleObj>
              </mc:Choice>
              <mc:Fallback>
                <p:oleObj name="Document" r:id="rId12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72123"/>
                        <a:ext cx="2209800" cy="94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922" y="64630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147" y="5178318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789984"/>
              </p:ext>
            </p:extLst>
          </p:nvPr>
        </p:nvGraphicFramePr>
        <p:xfrm>
          <a:off x="156674" y="5567611"/>
          <a:ext cx="2011110" cy="102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7" name="Document" r:id="rId14" imgW="4235450" imgH="2208213" progId="Word.Document.8">
                  <p:embed/>
                </p:oleObj>
              </mc:Choice>
              <mc:Fallback>
                <p:oleObj name="Document" r:id="rId14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" y="5567611"/>
                        <a:ext cx="2011110" cy="102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7663" y="64630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05200" y="4533900"/>
            <a:ext cx="665148" cy="189295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70348" y="4353863"/>
            <a:ext cx="1303114" cy="369332"/>
          </a:xfrm>
          <a:prstGeom prst="rect">
            <a:avLst/>
          </a:prstGeom>
          <a:noFill/>
          <a:ln w="15875">
            <a:solidFill>
              <a:srgbClr val="0070C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Natural Join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92994" y="6366616"/>
            <a:ext cx="3722406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 this case, same as equi-join!</a:t>
            </a:r>
          </a:p>
        </p:txBody>
      </p:sp>
      <p:sp>
        <p:nvSpPr>
          <p:cNvPr id="18" name="Striped Right Arrow 17"/>
          <p:cNvSpPr/>
          <p:nvPr/>
        </p:nvSpPr>
        <p:spPr>
          <a:xfrm>
            <a:off x="4419600" y="5499222"/>
            <a:ext cx="7620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Division: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Not supported as a primitive operator, but useful for expressing queries like: 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dirty="0"/>
              <a:t> have 2 fields,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; </a:t>
            </a:r>
            <a:r>
              <a:rPr lang="en-US" sz="2400" i="1" dirty="0"/>
              <a:t>B</a:t>
            </a:r>
            <a:r>
              <a:rPr lang="en-US" sz="2400" dirty="0"/>
              <a:t> have only field </a:t>
            </a:r>
            <a:r>
              <a:rPr lang="en-US" sz="2400" i="1" dirty="0"/>
              <a:t>y</a:t>
            </a:r>
            <a:r>
              <a:rPr lang="en-US" sz="2400" dirty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i="1" dirty="0"/>
              <a:t>A/B </a:t>
            </a:r>
            <a:r>
              <a:rPr lang="en-US" sz="2200" dirty="0"/>
              <a:t>contains all </a:t>
            </a:r>
            <a:r>
              <a:rPr lang="en-US" sz="2200" i="1" dirty="0"/>
              <a:t>x</a:t>
            </a:r>
            <a:r>
              <a:rPr lang="en-US" sz="2200" dirty="0"/>
              <a:t> tuples (sailors) such that for </a:t>
            </a:r>
            <a:r>
              <a:rPr lang="en-US" sz="2200" i="1" u="sng" dirty="0"/>
              <a:t>every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tuple (boat) in </a:t>
            </a:r>
            <a:r>
              <a:rPr lang="en-US" sz="2200" i="1" dirty="0"/>
              <a:t>B</a:t>
            </a:r>
            <a:r>
              <a:rPr lang="en-US" sz="2200" dirty="0"/>
              <a:t>, there is an </a:t>
            </a:r>
            <a:r>
              <a:rPr lang="en-US" sz="2200" i="1" dirty="0" err="1"/>
              <a:t>xy</a:t>
            </a:r>
            <a:r>
              <a:rPr lang="en-US" sz="2200" dirty="0"/>
              <a:t> tuple in </a:t>
            </a:r>
            <a:r>
              <a:rPr lang="en-US" sz="2200" i="1" dirty="0"/>
              <a:t>A</a:t>
            </a:r>
            <a:endParaRPr lang="en-US" sz="2200" dirty="0"/>
          </a:p>
          <a:p>
            <a:pPr lvl="2">
              <a:buFont typeface="Wingdings" pitchFamily="2" charset="2"/>
              <a:buChar char="§"/>
            </a:pPr>
            <a:endParaRPr lang="en-US" sz="2200" i="1" dirty="0"/>
          </a:p>
          <a:p>
            <a:pPr lvl="2">
              <a:buFont typeface="Wingdings" pitchFamily="2" charset="2"/>
              <a:buChar char="§"/>
            </a:pPr>
            <a:r>
              <a:rPr lang="en-US" sz="2200" i="1" dirty="0"/>
              <a:t>Or</a:t>
            </a:r>
            <a:r>
              <a:rPr lang="en-US" sz="2200" dirty="0"/>
              <a:t>:  If the set of </a:t>
            </a:r>
            <a:r>
              <a:rPr lang="en-US" sz="2200" i="1" dirty="0"/>
              <a:t>y</a:t>
            </a:r>
            <a:r>
              <a:rPr lang="en-US" sz="2200" dirty="0"/>
              <a:t> values (boats) associated with an </a:t>
            </a:r>
            <a:r>
              <a:rPr lang="en-US" sz="2200" i="1" dirty="0"/>
              <a:t>x </a:t>
            </a:r>
            <a:r>
              <a:rPr lang="en-US" sz="2200" dirty="0"/>
              <a:t>value (sailor) in </a:t>
            </a:r>
            <a:r>
              <a:rPr lang="en-US" sz="2200" i="1" dirty="0"/>
              <a:t>A</a:t>
            </a:r>
            <a:r>
              <a:rPr lang="en-US" sz="2200" dirty="0"/>
              <a:t> contains all </a:t>
            </a:r>
            <a:r>
              <a:rPr lang="en-US" sz="2200" i="1" dirty="0"/>
              <a:t>y </a:t>
            </a:r>
            <a:r>
              <a:rPr lang="en-US" sz="2200" dirty="0"/>
              <a:t>values in </a:t>
            </a:r>
            <a:r>
              <a:rPr lang="en-US" sz="2200" i="1" dirty="0"/>
              <a:t>B</a:t>
            </a:r>
            <a:r>
              <a:rPr lang="en-US" sz="2200" dirty="0"/>
              <a:t>, then </a:t>
            </a:r>
            <a:r>
              <a:rPr lang="en-US" sz="2200" i="1" dirty="0"/>
              <a:t>x </a:t>
            </a:r>
            <a:r>
              <a:rPr lang="en-US" sz="2200" dirty="0"/>
              <a:t>value is in </a:t>
            </a:r>
            <a:r>
              <a:rPr lang="en-US" sz="2200" i="1" dirty="0"/>
              <a:t>A/B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Formally: A/B =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In general,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can be any lists of fields; </a:t>
            </a:r>
            <a:r>
              <a:rPr lang="en-US" sz="2200" i="1" dirty="0"/>
              <a:t>y</a:t>
            </a:r>
            <a:r>
              <a:rPr lang="en-US" sz="2200" dirty="0"/>
              <a:t> is the list of fields in </a:t>
            </a:r>
            <a:r>
              <a:rPr lang="en-US" sz="2200" i="1" dirty="0"/>
              <a:t>B</a:t>
            </a:r>
            <a:r>
              <a:rPr lang="en-US" sz="2200" dirty="0"/>
              <a:t>, and</a:t>
            </a:r>
            <a:r>
              <a:rPr lang="en-US" sz="2200" i="1" dirty="0"/>
              <a:t> x </a:t>
            </a:r>
            <a:r>
              <a:rPr lang="en-US" sz="2200" dirty="0"/>
              <a:t>   </a:t>
            </a:r>
            <a:r>
              <a:rPr lang="en-US" sz="2200" i="1" dirty="0"/>
              <a:t>y</a:t>
            </a:r>
            <a:r>
              <a:rPr lang="en-US" sz="2200" dirty="0"/>
              <a:t> is the list of fields in </a:t>
            </a:r>
            <a:r>
              <a:rPr lang="en-US" sz="2200" i="1" dirty="0"/>
              <a:t>A</a:t>
            </a:r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20398"/>
              </p:ext>
            </p:extLst>
          </p:nvPr>
        </p:nvGraphicFramePr>
        <p:xfrm>
          <a:off x="1981200" y="1371600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4" name="Equation" r:id="rId4" imgW="787320" imgH="368280" progId="Equation.3">
                  <p:embed/>
                </p:oleObj>
              </mc:Choice>
              <mc:Fallback>
                <p:oleObj name="Equation" r:id="rId4" imgW="78732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78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67000" y="2422736"/>
            <a:ext cx="43131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Find sailors who have reserved </a:t>
            </a:r>
            <a:r>
              <a:rPr lang="en-US" sz="2000" b="1" i="1" u="sng" dirty="0">
                <a:solidFill>
                  <a:schemeClr val="accent2"/>
                </a:solidFill>
              </a:rPr>
              <a:t>all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/>
              <a:t>boats</a:t>
            </a:r>
            <a:endParaRPr lang="en-US" sz="2000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99131"/>
              </p:ext>
            </p:extLst>
          </p:nvPr>
        </p:nvGraphicFramePr>
        <p:xfrm>
          <a:off x="3317902" y="4995730"/>
          <a:ext cx="51609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5" name="Equation" r:id="rId6" imgW="5162550" imgH="687388" progId="Equation.3">
                  <p:embed/>
                </p:oleObj>
              </mc:Choice>
              <mc:Fallback>
                <p:oleObj name="Equation" r:id="rId6" imgW="5162550" imgH="68738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902" y="4995730"/>
                        <a:ext cx="51609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8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Divisions</a:t>
            </a:r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4" name="Document" r:id="rId4" imgW="2003400" imgH="4273200" progId="Word.Document.8">
                  <p:embed/>
                </p:oleObj>
              </mc:Choice>
              <mc:Fallback>
                <p:oleObj name="Document" r:id="rId4" imgW="2003400" imgH="427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521466"/>
              </p:ext>
            </p:extLst>
          </p:nvPr>
        </p:nvGraphicFramePr>
        <p:xfrm>
          <a:off x="3124200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5" name="Document" r:id="rId6" imgW="1177920" imgH="1047600" progId="Word.Document.8">
                  <p:embed/>
                </p:oleObj>
              </mc:Choice>
              <mc:Fallback>
                <p:oleObj name="Document" r:id="rId6" imgW="1177920" imgH="1047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369547"/>
              </p:ext>
            </p:extLst>
          </p:nvPr>
        </p:nvGraphicFramePr>
        <p:xfrm>
          <a:off x="3124200" y="3336703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6" name="Document" r:id="rId8" imgW="1339560" imgH="1650960" progId="Word.Document.8">
                  <p:embed/>
                </p:oleObj>
              </mc:Choice>
              <mc:Fallback>
                <p:oleObj name="Document" r:id="rId8" imgW="1339560" imgH="16509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36703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761499"/>
              </p:ext>
            </p:extLst>
          </p:nvPr>
        </p:nvGraphicFramePr>
        <p:xfrm>
          <a:off x="4665314" y="1748550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7" name="Document" r:id="rId10" imgW="1339560" imgH="2100240" progId="Word.Document.8">
                  <p:embed/>
                </p:oleObj>
              </mc:Choice>
              <mc:Fallback>
                <p:oleObj name="Document" r:id="rId10" imgW="1339560" imgH="2100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314" y="1748550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558"/>
              </p:ext>
            </p:extLst>
          </p:nvPr>
        </p:nvGraphicFramePr>
        <p:xfrm>
          <a:off x="6967670" y="1584720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8" name="Document" r:id="rId12" imgW="1339560" imgH="2263680" progId="Word.Document.8">
                  <p:embed/>
                </p:oleObj>
              </mc:Choice>
              <mc:Fallback>
                <p:oleObj name="Document" r:id="rId12" imgW="1339560" imgH="22636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670" y="1584720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074508"/>
              </p:ext>
            </p:extLst>
          </p:nvPr>
        </p:nvGraphicFramePr>
        <p:xfrm>
          <a:off x="6223133" y="4494215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9" name="Document" r:id="rId14" imgW="1339560" imgH="1452240" progId="Word.Document.8">
                  <p:embed/>
                </p:oleObj>
              </mc:Choice>
              <mc:Fallback>
                <p:oleObj name="Document" r:id="rId14" imgW="1339560" imgH="1452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133" y="4494215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693484"/>
              </p:ext>
            </p:extLst>
          </p:nvPr>
        </p:nvGraphicFramePr>
        <p:xfrm>
          <a:off x="7653470" y="4494348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0" name="Document" r:id="rId16" imgW="1339560" imgH="1333440" progId="Word.Document.8">
                  <p:embed/>
                </p:oleObj>
              </mc:Choice>
              <mc:Fallback>
                <p:oleObj name="Document" r:id="rId16" imgW="1339560" imgH="1333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470" y="4494348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 dirty="0">
                <a:latin typeface="Book Antiqua" pitchFamily="18" charset="0"/>
              </a:rPr>
              <a:t>A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263900" y="2640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B1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62313" y="4609878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B2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798664" y="3477337"/>
            <a:ext cx="631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B3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874007" y="3618307"/>
            <a:ext cx="10461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A/B1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132646" y="5765802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A/B2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575060" y="5345589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 dirty="0">
                <a:latin typeface="Book Antiqua" pitchFamily="18" charset="0"/>
              </a:rPr>
              <a:t>A/B3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371600"/>
            <a:ext cx="0" cy="480060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rved Up Arrow 6"/>
          <p:cNvSpPr/>
          <p:nvPr/>
        </p:nvSpPr>
        <p:spPr>
          <a:xfrm>
            <a:off x="5334000" y="6324600"/>
            <a:ext cx="914400" cy="38100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Expressing A/B Using Basic 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Division can be derived from the fundamental operators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:  For A/B, compute all x values that are not `disqualified’ by some y value in B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x value is disqualified if by attaching y value from B, we obtain an </a:t>
            </a:r>
            <a:r>
              <a:rPr lang="en-US" sz="2400" dirty="0" err="1"/>
              <a:t>xy</a:t>
            </a:r>
            <a:r>
              <a:rPr lang="en-US" sz="2400" dirty="0"/>
              <a:t> tuple that is “not” in A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5500" y="4347243"/>
            <a:ext cx="358752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Disqualified </a:t>
            </a:r>
            <a:r>
              <a:rPr lang="en-US" sz="2400" i="1" dirty="0">
                <a:solidFill>
                  <a:schemeClr val="folHlink"/>
                </a:solidFill>
                <a:latin typeface="Book Antiqua" pitchFamily="18" charset="0"/>
              </a:rPr>
              <a:t>x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values: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50018" y="5304631"/>
            <a:ext cx="9255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A/B:</a:t>
            </a:r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74736"/>
              </p:ext>
            </p:extLst>
          </p:nvPr>
        </p:nvGraphicFramePr>
        <p:xfrm>
          <a:off x="4724400" y="4310730"/>
          <a:ext cx="38687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6" name="Equation" r:id="rId4" imgW="3868560" imgH="871200" progId="Equation.3">
                  <p:embed/>
                </p:oleObj>
              </mc:Choice>
              <mc:Fallback>
                <p:oleObj name="Equation" r:id="rId4" imgW="3868560" imgH="87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10730"/>
                        <a:ext cx="38687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210518" y="5274469"/>
            <a:ext cx="4721225" cy="790575"/>
            <a:chOff x="1776" y="3639"/>
            <a:chExt cx="2974" cy="498"/>
          </a:xfrm>
        </p:grpSpPr>
        <p:graphicFrame>
          <p:nvGraphicFramePr>
            <p:cNvPr id="12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17" name="Equation" r:id="rId6" imgW="2155680" imgH="750600" progId="Equation.3">
                    <p:embed/>
                  </p:oleObj>
                </mc:Choice>
                <mc:Fallback>
                  <p:oleObj name="Equation" r:id="rId6" imgW="2155680" imgH="750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64"/>
                          <a:ext cx="135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97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Book Antiqua" pitchFamily="18" charset="0"/>
                </a:rPr>
                <a:t>all disqualified 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8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Selection</a:t>
                </a:r>
                <a:r>
                  <a:rPr lang="en-US" sz="2200" dirty="0"/>
                  <a:t>  (     ): selects a subset of rows from a relation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Projection</a:t>
                </a:r>
                <a:r>
                  <a:rPr lang="en-US" sz="2200" dirty="0"/>
                  <a:t>  (     ): </a:t>
                </a:r>
                <a:r>
                  <a:rPr lang="en-US" sz="2400" dirty="0"/>
                  <a:t>deletes unwanted columns from a relation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Cross-product</a:t>
                </a:r>
                <a:r>
                  <a:rPr lang="en-US" sz="2200" dirty="0"/>
                  <a:t>  (     ): </a:t>
                </a:r>
                <a:r>
                  <a:rPr lang="en-US" sz="2400" dirty="0"/>
                  <a:t>allows combining two relations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Set-difference </a:t>
                </a:r>
                <a:r>
                  <a:rPr lang="en-US" sz="2200" dirty="0"/>
                  <a:t> (     ): </a:t>
                </a:r>
                <a:r>
                  <a:rPr lang="en-US" sz="2400" dirty="0"/>
                  <a:t>retains tuples which are in relation 1, “but not” in relation 2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Union</a:t>
                </a:r>
                <a:r>
                  <a:rPr lang="en-US" sz="2200" dirty="0"/>
                  <a:t>  (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200" dirty="0"/>
                  <a:t> ): </a:t>
                </a:r>
                <a:r>
                  <a:rPr lang="en-US" sz="2400" dirty="0"/>
                  <a:t>retains tuples which are in “either” relation 1 or relation 2, “or in both”</a:t>
                </a:r>
                <a:endParaRPr lang="en-US" sz="22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71133"/>
              </p:ext>
            </p:extLst>
          </p:nvPr>
        </p:nvGraphicFramePr>
        <p:xfrm>
          <a:off x="2743200" y="171129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4" name="Equation" r:id="rId6" imgW="2224987" imgH="762264" progId="Equation.3">
                  <p:embed/>
                </p:oleObj>
              </mc:Choice>
              <mc:Fallback>
                <p:oleObj name="Equation" r:id="rId6" imgW="2224987" imgH="7622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1129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416962"/>
              </p:ext>
            </p:extLst>
          </p:nvPr>
        </p:nvGraphicFramePr>
        <p:xfrm>
          <a:off x="2878508" y="2523146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5" name="Equation" r:id="rId8" imgW="2055419" imgH="1025332" progId="Equation.3">
                  <p:embed/>
                </p:oleObj>
              </mc:Choice>
              <mc:Fallback>
                <p:oleObj name="Equation" r:id="rId8" imgW="2055419" imgH="10253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508" y="2523146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926117"/>
              </p:ext>
            </p:extLst>
          </p:nvPr>
        </p:nvGraphicFramePr>
        <p:xfrm>
          <a:off x="3293692" y="3293692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6" name="Equation" r:id="rId10" imgW="1763825" imgH="1269384" progId="Equation.3">
                  <p:embed/>
                </p:oleObj>
              </mc:Choice>
              <mc:Fallback>
                <p:oleObj name="Equation" r:id="rId10" imgW="1763825" imgH="12693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692" y="3293692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542196"/>
              </p:ext>
            </p:extLst>
          </p:nvPr>
        </p:nvGraphicFramePr>
        <p:xfrm>
          <a:off x="3310784" y="43013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7" name="Equation" r:id="rId12" imgW="534060" imgH="1421520" progId="Equation.3">
                  <p:embed/>
                </p:oleObj>
              </mc:Choice>
              <mc:Fallback>
                <p:oleObj name="Equation" r:id="rId12" imgW="534060" imgH="1421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784" y="43013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33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Intersection</a:t>
                </a:r>
                <a:r>
                  <a:rPr lang="en-US" sz="2200" dirty="0"/>
                  <a:t> (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200" dirty="0"/>
                  <a:t> ): </a:t>
                </a:r>
                <a:r>
                  <a:rPr lang="en-US" sz="2000" dirty="0"/>
                  <a:t>retains tuples which are in relation 1 “and” in relation 2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Join</a:t>
                </a:r>
                <a:r>
                  <a:rPr lang="en-US" sz="2200" dirty="0"/>
                  <a:t> (       ): </a:t>
                </a:r>
                <a:r>
                  <a:rPr lang="en-US" sz="2000" dirty="0"/>
                  <a:t>allows combining two relations according to a </a:t>
                </a:r>
                <a:br>
                  <a:rPr lang="en-US" sz="2000" dirty="0"/>
                </a:br>
                <a:r>
                  <a:rPr lang="en-US" sz="2000" dirty="0"/>
                  <a:t>specific condition (e.g., </a:t>
                </a:r>
                <a:r>
                  <a:rPr lang="en-US" sz="2000" i="1" dirty="0"/>
                  <a:t>theta</a:t>
                </a:r>
                <a:r>
                  <a:rPr lang="en-US" sz="2000" dirty="0"/>
                  <a:t>, </a:t>
                </a:r>
                <a:r>
                  <a:rPr lang="en-US" sz="2000" i="1" dirty="0"/>
                  <a:t>equi</a:t>
                </a:r>
                <a:r>
                  <a:rPr lang="en-US" sz="2000" dirty="0"/>
                  <a:t> and </a:t>
                </a:r>
                <a:r>
                  <a:rPr lang="en-US" sz="2000" i="1" dirty="0"/>
                  <a:t>natural</a:t>
                </a:r>
                <a:r>
                  <a:rPr lang="en-US" sz="2000" dirty="0"/>
                  <a:t> joins)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Division</a:t>
                </a:r>
                <a:r>
                  <a:rPr lang="en-US" sz="2200" dirty="0"/>
                  <a:t> (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200" dirty="0"/>
                  <a:t> ): generates the largest instance Q such that Q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200" dirty="0"/>
                  <a:t>B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⊆</m:t>
                    </m:r>
                  </m:oMath>
                </a14:m>
                <a:r>
                  <a:rPr lang="en-US" sz="2200" dirty="0"/>
                  <a:t>A when computing A/B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Renaming</a:t>
                </a:r>
                <a:r>
                  <a:rPr lang="en-US" sz="2200" dirty="0"/>
                  <a:t> (    ): returns an instance of a new relation with some fields being potentially “renamed”</a:t>
                </a:r>
              </a:p>
              <a:p>
                <a:pPr>
                  <a:buSzPct val="75000"/>
                </a:pPr>
                <a:endParaRPr lang="en-US" sz="2200" dirty="0"/>
              </a:p>
              <a:p>
                <a:pPr>
                  <a:buSzPct val="75000"/>
                </a:pPr>
                <a:endParaRPr lang="en-US" sz="22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66923"/>
              </p:ext>
            </p:extLst>
          </p:nvPr>
        </p:nvGraphicFramePr>
        <p:xfrm>
          <a:off x="2133600" y="2895600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6" imgW="444240" imgH="266400" progId="Equation.3">
                  <p:embed/>
                </p:oleObj>
              </mc:Choice>
              <mc:Fallback>
                <p:oleObj name="Equation" r:id="rId6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2895600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72390"/>
              </p:ext>
            </p:extLst>
          </p:nvPr>
        </p:nvGraphicFramePr>
        <p:xfrm>
          <a:off x="2777384" y="5113946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8" imgW="304560" imgH="330120" progId="Equation.3">
                  <p:embed/>
                </p:oleObj>
              </mc:Choice>
              <mc:Fallback>
                <p:oleObj name="Equation" r:id="rId8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7384" y="5113946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81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39894324"/>
              </p:ext>
            </p:extLst>
          </p:nvPr>
        </p:nvGraphicFramePr>
        <p:xfrm>
          <a:off x="13716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67600" y="44958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Q1: Find names of sailors who’ve reserved boat #103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3616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37912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47108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15868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Q1: Find names of sailors who’ve reserved boat #103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1981200"/>
          <a:ext cx="63103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7" name="Equation" r:id="rId4" imgW="6311880" imgH="571320" progId="Equation.3">
                  <p:embed/>
                </p:oleObj>
              </mc:Choice>
              <mc:Fallback>
                <p:oleObj name="Equation" r:id="rId4" imgW="6311880" imgH="571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63103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3048000"/>
          <a:ext cx="660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8" name="Equation" r:id="rId6" imgW="6603840" imgH="609480" progId="Equation.3">
                  <p:embed/>
                </p:oleObj>
              </mc:Choice>
              <mc:Fallback>
                <p:oleObj name="Equation" r:id="rId6" imgW="660384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660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43050" y="4065388"/>
          <a:ext cx="4584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9" name="Equation" r:id="rId8" imgW="4584600" imgH="609480" progId="Equation.3">
                  <p:embed/>
                </p:oleObj>
              </mc:Choice>
              <mc:Fallback>
                <p:oleObj name="Equation" r:id="rId8" imgW="45846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065388"/>
                        <a:ext cx="4584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4724400"/>
          <a:ext cx="431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0" name="Equation" r:id="rId10" imgW="4317840" imgH="431640" progId="Equation.3">
                  <p:embed/>
                </p:oleObj>
              </mc:Choice>
              <mc:Fallback>
                <p:oleObj name="Equation" r:id="rId10" imgW="431784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431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5257800"/>
          <a:ext cx="252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" name="Equation" r:id="rId12" imgW="2527200" imgH="482400" progId="Equation.3">
                  <p:embed/>
                </p:oleObj>
              </mc:Choice>
              <mc:Fallback>
                <p:oleObj name="Equation" r:id="rId12" imgW="252720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252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8610" y="26649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8610" y="367948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5943600"/>
            <a:ext cx="80772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937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617122040"/>
              </p:ext>
            </p:extLst>
          </p:nvPr>
        </p:nvGraphicFramePr>
        <p:xfrm>
          <a:off x="13716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01997" y="19812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Q2: Find names of sailors who’ve reserved a red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2938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59295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13097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877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Q2: Find names of sailors who’ve reserved a red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6561" y="297118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9530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query optimizer can find the second one, given the first solution!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2057400"/>
          <a:ext cx="7904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4" imgW="7905750" imgH="728663" progId="Equation.3">
                  <p:embed/>
                </p:oleObj>
              </mc:Choice>
              <mc:Fallback>
                <p:oleObj name="Equation" r:id="rId4" imgW="7905750" imgH="7286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9041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799" y="3581400"/>
          <a:ext cx="8686801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6" imgW="9334440" imgH="634680" progId="Equation.3">
                  <p:embed/>
                </p:oleObj>
              </mc:Choice>
              <mc:Fallback>
                <p:oleObj name="Equation" r:id="rId6" imgW="9334440" imgH="63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3581400"/>
                        <a:ext cx="8686801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89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Q3: Find sailors who’ve reserved a red </a:t>
            </a:r>
            <a:r>
              <a:rPr lang="en-US" sz="2800" u="sng" dirty="0"/>
              <a:t>or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6298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25506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0277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22651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Q3: Find sailors who’ve reserved a red </a:t>
            </a:r>
            <a:r>
              <a:rPr lang="en-US" sz="2800" u="sng" dirty="0"/>
              <a:t>or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42672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Can we define Tempboats using union?</a:t>
            </a:r>
            <a:endParaRPr lang="en-US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4687" y="2209800"/>
          <a:ext cx="83169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4" imgW="8318500" imgH="844550" progId="Equation.3">
                  <p:embed/>
                </p:oleObj>
              </mc:Choice>
              <mc:Fallback>
                <p:oleObj name="Equation" r:id="rId4" imgW="8318500" imgH="8445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" y="2209800"/>
                        <a:ext cx="831691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671" y="3073400"/>
          <a:ext cx="75072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6" imgW="7508875" imgH="762000" progId="Equation.3">
                  <p:embed/>
                </p:oleObj>
              </mc:Choice>
              <mc:Fallback>
                <p:oleObj name="Equation" r:id="rId6" imgW="7508875" imgH="762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71" y="3073400"/>
                        <a:ext cx="750728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81000" y="51816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happens if       is replaced by    ?</a:t>
            </a:r>
            <a:endParaRPr lang="en-US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08912" y="5429858"/>
          <a:ext cx="9064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8" imgW="906120" imgH="446040" progId="Equation.3">
                  <p:embed/>
                </p:oleObj>
              </mc:Choice>
              <mc:Fallback>
                <p:oleObj name="Equation" r:id="rId8" imgW="906120" imgH="446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912" y="5429858"/>
                        <a:ext cx="9064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62887"/>
              </p:ext>
            </p:extLst>
          </p:nvPr>
        </p:nvGraphicFramePr>
        <p:xfrm>
          <a:off x="6892283" y="5424864"/>
          <a:ext cx="666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name="Equation" r:id="rId10" imgW="666720" imgH="363240" progId="Equation.3">
                  <p:embed/>
                </p:oleObj>
              </mc:Choice>
              <mc:Fallback>
                <p:oleObj name="Equation" r:id="rId10" imgW="666720" imgH="363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283" y="5424864"/>
                        <a:ext cx="6667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4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Q4: Find sailors who’ve reserved a red </a:t>
            </a:r>
            <a:r>
              <a:rPr lang="en-US" sz="2800" u="sng" dirty="0"/>
              <a:t>and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03873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27233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16012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37047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Q4: Find sailors who’ve reserved a red </a:t>
            </a:r>
            <a:r>
              <a:rPr lang="en-US" sz="2800" u="sng" dirty="0"/>
              <a:t>and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" y="2133600"/>
          <a:ext cx="8715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4" imgW="8716963" imgH="788988" progId="Equation.3">
                  <p:embed/>
                </p:oleObj>
              </mc:Choice>
              <mc:Fallback>
                <p:oleObj name="Equation" r:id="rId4" imgW="8716963" imgH="7889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8715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746" y="2987675"/>
          <a:ext cx="8839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Equation" r:id="rId6" imgW="8840788" imgH="920750" progId="Equation.3">
                  <p:embed/>
                </p:oleObj>
              </mc:Choice>
              <mc:Fallback>
                <p:oleObj name="Equation" r:id="rId6" imgW="8840788" imgH="9207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46" y="2987675"/>
                        <a:ext cx="8839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4638" y="3978275"/>
          <a:ext cx="774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8" imgW="7748588" imgH="762000" progId="Equation.3">
                  <p:embed/>
                </p:oleObj>
              </mc:Choice>
              <mc:Fallback>
                <p:oleObj name="Equation" r:id="rId8" imgW="7748588" imgH="762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" y="3978275"/>
                        <a:ext cx="774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0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Q5: Find the names of sailors who’ve reserved </a:t>
            </a:r>
            <a:r>
              <a:rPr lang="en-US" sz="2800" u="sng" dirty="0"/>
              <a:t>all</a:t>
            </a:r>
            <a:r>
              <a:rPr lang="en-US" sz="2800" dirty="0"/>
              <a:t> boats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9993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11314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55525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35444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Q5: Find the names of sailors who’ve reserved </a:t>
            </a:r>
            <a:r>
              <a:rPr lang="en-US" sz="2800" u="sng" dirty="0"/>
              <a:t>all</a:t>
            </a:r>
            <a:r>
              <a:rPr lang="en-US" sz="2800" dirty="0"/>
              <a:t> boats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4060" y="4807365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How can we find sailors who’ve reserved all ‘Interlake’ boats?</a:t>
            </a:r>
            <a:endParaRPr lang="en-US" sz="2400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2060" y="2590800"/>
          <a:ext cx="8153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4" imgW="8154988" imgH="841375" progId="Equation.3">
                  <p:embed/>
                </p:oleObj>
              </mc:Choice>
              <mc:Fallback>
                <p:oleObj name="Equation" r:id="rId4" imgW="8154988" imgH="841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60" y="2590800"/>
                        <a:ext cx="8153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7298" y="3438525"/>
          <a:ext cx="5621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6" imgW="5622925" imgH="703263" progId="Equation.3">
                  <p:embed/>
                </p:oleObj>
              </mc:Choice>
              <mc:Fallback>
                <p:oleObj name="Equation" r:id="rId6" imgW="5622925" imgH="7032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98" y="3438525"/>
                        <a:ext cx="5621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9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The relational model has rigorously defined query languages that are simple and powerful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Relational algebra is operational; useful as internal representation for query evaluation plans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Several ways of expressing a given query; a query optimizer should choose the most efficient version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5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4800" dirty="0">
                <a:solidFill>
                  <a:srgbClr val="0070C0"/>
                </a:solidFill>
              </a:rPr>
              <a:t>Relational Calculus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4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Query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Query languages</a:t>
            </a:r>
            <a:r>
              <a:rPr lang="en-US" sz="2600" i="1" dirty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(QLs) allow </a:t>
            </a:r>
            <a:r>
              <a:rPr lang="en-US" sz="2600" i="1" dirty="0"/>
              <a:t>manipulating</a:t>
            </a:r>
            <a:r>
              <a:rPr lang="en-US" sz="2600" dirty="0"/>
              <a:t> and </a:t>
            </a:r>
            <a:r>
              <a:rPr lang="en-US" sz="2600" i="1" dirty="0"/>
              <a:t>retrieving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2600" dirty="0"/>
              <a:t>data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2600" dirty="0"/>
              <a:t>from databases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The relational model supports simple and powerful QLs: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sz="2400" dirty="0"/>
              <a:t>Strong formal foundation based on logic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sz="2400" dirty="0"/>
              <a:t>High amenability for effective optimizations</a:t>
            </a:r>
          </a:p>
          <a:p>
            <a:pPr lvl="1">
              <a:buSzPct val="75000"/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Query Languages </a:t>
            </a:r>
            <a:r>
              <a:rPr lang="en-US" sz="2600" b="1" dirty="0">
                <a:solidFill>
                  <a:srgbClr val="0070C0"/>
                </a:solidFill>
              </a:rPr>
              <a:t>!=</a:t>
            </a:r>
            <a:r>
              <a:rPr lang="en-US" sz="2600" dirty="0">
                <a:solidFill>
                  <a:srgbClr val="0070C0"/>
                </a:solidFill>
              </a:rPr>
              <a:t> programming languages!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sz="2400" dirty="0"/>
              <a:t>QLs are not expected to be “Turing complete”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sz="2400" dirty="0"/>
              <a:t>QLs are not intended to be used for complex calculations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sz="2400" dirty="0"/>
              <a:t>QLs support easy and efficient access to large datasets</a:t>
            </a:r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8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Relational Query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There are two mathematical </a:t>
            </a:r>
            <a:r>
              <a:rPr lang="en-US" sz="2400" dirty="0"/>
              <a:t>Query Languages which form the basis for commercial languages (e.g. SQL)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Relational Algebra 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are composed of operators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Each query describes a step-by-step procedure for computing the desired answer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Very useful for representing </a:t>
            </a:r>
            <a:r>
              <a:rPr lang="en-US" sz="2200" i="1" dirty="0"/>
              <a:t>execution plans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Relational Calculus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are subsets of first-order logic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describe desired answers without specifying how they will be computed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A type of </a:t>
            </a:r>
            <a:r>
              <a:rPr lang="en-US" sz="2200" i="1" dirty="0">
                <a:solidFill>
                  <a:srgbClr val="C00000"/>
                </a:solidFill>
              </a:rPr>
              <a:t>non-procedural</a:t>
            </a:r>
            <a:r>
              <a:rPr lang="en-US" sz="2200" dirty="0"/>
              <a:t> (or </a:t>
            </a:r>
            <a:r>
              <a:rPr lang="en-US" sz="2200" i="1" dirty="0">
                <a:solidFill>
                  <a:srgbClr val="C00000"/>
                </a:solidFill>
              </a:rPr>
              <a:t>declarative</a:t>
            </a:r>
            <a:r>
              <a:rPr lang="en-US" sz="2200" dirty="0"/>
              <a:t>) formal query language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Relational Query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There are two mathematical </a:t>
            </a:r>
            <a:r>
              <a:rPr lang="en-US" sz="2400" dirty="0"/>
              <a:t>Query Languages which form the basis for commercial languages (e.g. SQL)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Relational Algebra 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are composed of operators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Each query describes a step-by-step procedure for computing the desired answer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Very useful for representing </a:t>
            </a:r>
            <a:r>
              <a:rPr lang="en-US" sz="2200" i="1" dirty="0"/>
              <a:t>execution plans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Relational Calculus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are subsets of first-order logic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describe desired answers without specifying how they will be computed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A type of </a:t>
            </a:r>
            <a:r>
              <a:rPr lang="en-US" sz="2200" i="1" dirty="0">
                <a:solidFill>
                  <a:srgbClr val="C00000"/>
                </a:solidFill>
              </a:rPr>
              <a:t>non-procedural</a:t>
            </a:r>
            <a:r>
              <a:rPr lang="en-US" sz="2200" dirty="0"/>
              <a:t> (or </a:t>
            </a:r>
            <a:r>
              <a:rPr lang="en-US" sz="2200" i="1" dirty="0">
                <a:solidFill>
                  <a:srgbClr val="C00000"/>
                </a:solidFill>
              </a:rPr>
              <a:t>declarative</a:t>
            </a:r>
            <a:r>
              <a:rPr lang="en-US" sz="2200" dirty="0"/>
              <a:t>) formal query language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34154" y="2133600"/>
            <a:ext cx="7785605" cy="1919955"/>
          </a:xfrm>
          <a:prstGeom prst="roundRect">
            <a:avLst/>
          </a:prstGeom>
          <a:solidFill>
            <a:srgbClr val="FFC000">
              <a:alpha val="9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session’s topic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4267200"/>
            <a:ext cx="7800560" cy="1981200"/>
          </a:xfrm>
          <a:prstGeom prst="roundRect">
            <a:avLst/>
          </a:prstGeom>
          <a:solidFill>
            <a:srgbClr val="92D050">
              <a:alpha val="9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Next session’s topic (</a:t>
            </a:r>
            <a:r>
              <a:rPr lang="en-US" sz="2800" i="1" dirty="0">
                <a:solidFill>
                  <a:schemeClr val="tx1"/>
                </a:solidFill>
              </a:rPr>
              <a:t>very briefly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5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414518103"/>
              </p:ext>
            </p:extLst>
          </p:nvPr>
        </p:nvGraphicFramePr>
        <p:xfrm>
          <a:off x="13716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01285" y="32004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8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Selection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Projection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Cross-product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Set-difference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Union 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Intersection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Join (  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Division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Renaming (    )</a:t>
                </a:r>
              </a:p>
              <a:p>
                <a:pPr>
                  <a:buSzPct val="75000"/>
                </a:pPr>
                <a:endParaRPr lang="en-US" sz="2600" dirty="0"/>
              </a:p>
              <a:p>
                <a:pPr>
                  <a:buSzPct val="75000"/>
                </a:pPr>
                <a:r>
                  <a:rPr lang="en-US" sz="2600" dirty="0"/>
                  <a:t>Each operation returns a relation, hence, operations can be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composed</a:t>
                </a:r>
                <a:r>
                  <a:rPr lang="en-US" sz="2600" dirty="0"/>
                  <a:t>! (i.e., Algebra is “closed”)</a:t>
                </a:r>
              </a:p>
              <a:p>
                <a:pPr>
                  <a:buSzPct val="75000"/>
                </a:pPr>
                <a:endParaRPr lang="en-US" sz="30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183729"/>
              </p:ext>
            </p:extLst>
          </p:nvPr>
        </p:nvGraphicFramePr>
        <p:xfrm>
          <a:off x="2879222" y="165930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" name="Equation" r:id="rId6" imgW="2224987" imgH="762264" progId="Equation.3">
                  <p:embed/>
                </p:oleObj>
              </mc:Choice>
              <mc:Fallback>
                <p:oleObj name="Equation" r:id="rId6" imgW="2224987" imgH="76226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222" y="165930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139497"/>
              </p:ext>
            </p:extLst>
          </p:nvPr>
        </p:nvGraphicFramePr>
        <p:xfrm>
          <a:off x="3014530" y="2054544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7" name="Equation" r:id="rId8" imgW="2055419" imgH="1025332" progId="Equation.3">
                  <p:embed/>
                </p:oleObj>
              </mc:Choice>
              <mc:Fallback>
                <p:oleObj name="Equation" r:id="rId8" imgW="2055419" imgH="102533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30" y="2054544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67372"/>
              </p:ext>
            </p:extLst>
          </p:nvPr>
        </p:nvGraphicFramePr>
        <p:xfrm>
          <a:off x="3456780" y="2367890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" name="Equation" r:id="rId10" imgW="1763825" imgH="1269384" progId="Equation.3">
                  <p:embed/>
                </p:oleObj>
              </mc:Choice>
              <mc:Fallback>
                <p:oleObj name="Equation" r:id="rId10" imgW="1763825" imgH="126938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80" y="2367890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11315"/>
              </p:ext>
            </p:extLst>
          </p:nvPr>
        </p:nvGraphicFramePr>
        <p:xfrm>
          <a:off x="3489536" y="29297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9" name="Equation" r:id="rId12" imgW="534060" imgH="1421520" progId="Equation.3">
                  <p:embed/>
                </p:oleObj>
              </mc:Choice>
              <mc:Fallback>
                <p:oleObj name="Equation" r:id="rId12" imgW="534060" imgH="14215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36" y="29297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06561"/>
              </p:ext>
            </p:extLst>
          </p:nvPr>
        </p:nvGraphicFramePr>
        <p:xfrm>
          <a:off x="2186304" y="4131892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0" name="Equation" r:id="rId14" imgW="444240" imgH="266400" progId="Equation.3">
                  <p:embed/>
                </p:oleObj>
              </mc:Choice>
              <mc:Fallback>
                <p:oleObj name="Equation" r:id="rId14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86304" y="4131892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90088"/>
              </p:ext>
            </p:extLst>
          </p:nvPr>
        </p:nvGraphicFramePr>
        <p:xfrm>
          <a:off x="2887054" y="4935197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" name="Equation" r:id="rId16" imgW="304560" imgH="330120" progId="Equation.3">
                  <p:embed/>
                </p:oleObj>
              </mc:Choice>
              <mc:Fallback>
                <p:oleObj name="Equation" r:id="rId16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87054" y="4935197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44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Selection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Projection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Cross-product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Set-difference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Union 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Intersection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Join (  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Division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Renaming (    )</a:t>
                </a:r>
              </a:p>
              <a:p>
                <a:pPr>
                  <a:buSzPct val="75000"/>
                </a:pPr>
                <a:endParaRPr lang="en-US" sz="2600" dirty="0"/>
              </a:p>
              <a:p>
                <a:pPr>
                  <a:buSzPct val="75000"/>
                </a:pPr>
                <a:r>
                  <a:rPr lang="en-US" sz="2600" dirty="0"/>
                  <a:t>Each operation returns a relation, hence, operations can be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composed</a:t>
                </a:r>
                <a:r>
                  <a:rPr lang="en-US" sz="2600" dirty="0"/>
                  <a:t>! (i.e., Algebra is “closed”)</a:t>
                </a:r>
              </a:p>
              <a:p>
                <a:pPr>
                  <a:buSzPct val="75000"/>
                </a:pPr>
                <a:endParaRPr lang="en-US" sz="30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6113"/>
              </p:ext>
            </p:extLst>
          </p:nvPr>
        </p:nvGraphicFramePr>
        <p:xfrm>
          <a:off x="2879222" y="165930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48" name="Equation" r:id="rId6" imgW="2224987" imgH="762264" progId="Equation.3">
                  <p:embed/>
                </p:oleObj>
              </mc:Choice>
              <mc:Fallback>
                <p:oleObj name="Equation" r:id="rId6" imgW="2224987" imgH="7622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222" y="165930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226236"/>
              </p:ext>
            </p:extLst>
          </p:nvPr>
        </p:nvGraphicFramePr>
        <p:xfrm>
          <a:off x="3014530" y="2054544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49" name="Equation" r:id="rId8" imgW="2055419" imgH="1025332" progId="Equation.3">
                  <p:embed/>
                </p:oleObj>
              </mc:Choice>
              <mc:Fallback>
                <p:oleObj name="Equation" r:id="rId8" imgW="2055419" imgH="10253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30" y="2054544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151614"/>
              </p:ext>
            </p:extLst>
          </p:nvPr>
        </p:nvGraphicFramePr>
        <p:xfrm>
          <a:off x="3456780" y="2367890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50" name="Equation" r:id="rId10" imgW="1763825" imgH="1269384" progId="Equation.3">
                  <p:embed/>
                </p:oleObj>
              </mc:Choice>
              <mc:Fallback>
                <p:oleObj name="Equation" r:id="rId10" imgW="1763825" imgH="12693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80" y="2367890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421139"/>
              </p:ext>
            </p:extLst>
          </p:nvPr>
        </p:nvGraphicFramePr>
        <p:xfrm>
          <a:off x="3489536" y="29297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51" name="Equation" r:id="rId12" imgW="534060" imgH="1421520" progId="Equation.3">
                  <p:embed/>
                </p:oleObj>
              </mc:Choice>
              <mc:Fallback>
                <p:oleObj name="Equation" r:id="rId12" imgW="534060" imgH="1421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36" y="29297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44163"/>
              </p:ext>
            </p:extLst>
          </p:nvPr>
        </p:nvGraphicFramePr>
        <p:xfrm>
          <a:off x="2186304" y="4131892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52" name="Equation" r:id="rId14" imgW="444240" imgH="266400" progId="Equation.3">
                  <p:embed/>
                </p:oleObj>
              </mc:Choice>
              <mc:Fallback>
                <p:oleObj name="Equation" r:id="rId14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86304" y="4131892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140962"/>
              </p:ext>
            </p:extLst>
          </p:nvPr>
        </p:nvGraphicFramePr>
        <p:xfrm>
          <a:off x="2887054" y="4935197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53" name="Equation" r:id="rId16" imgW="304560" imgH="330120" progId="Equation.3">
                  <p:embed/>
                </p:oleObj>
              </mc:Choice>
              <mc:Fallback>
                <p:oleObj name="Equation" r:id="rId16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87054" y="4935197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323886" y="1661445"/>
            <a:ext cx="2896312" cy="1996155"/>
          </a:xfrm>
          <a:prstGeom prst="roundRect">
            <a:avLst/>
          </a:prstGeom>
          <a:solidFill>
            <a:srgbClr val="FFC000">
              <a:alpha val="9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Basic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28159" y="3733801"/>
            <a:ext cx="2896312" cy="1600200"/>
          </a:xfrm>
          <a:prstGeom prst="roundRect">
            <a:avLst/>
          </a:prstGeom>
          <a:solidFill>
            <a:srgbClr val="92D050">
              <a:alpha val="9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Additional, yet extremely useful!</a:t>
            </a:r>
          </a:p>
        </p:txBody>
      </p:sp>
    </p:spTree>
    <p:extLst>
      <p:ext uri="{BB962C8B-B14F-4D97-AF65-F5344CB8AC3E}">
        <p14:creationId xmlns:p14="http://schemas.microsoft.com/office/powerpoint/2010/main" val="2969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7314</TotalTime>
  <Words>2338</Words>
  <Application>Microsoft Macintosh PowerPoint</Application>
  <PresentationFormat>On-screen Show (4:3)</PresentationFormat>
  <Paragraphs>1107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Book Antiqua</vt:lpstr>
      <vt:lpstr>Calibri</vt:lpstr>
      <vt:lpstr>Cambria Math</vt:lpstr>
      <vt:lpstr>Times New Roman</vt:lpstr>
      <vt:lpstr>Wingdings</vt:lpstr>
      <vt:lpstr>Office Theme</vt:lpstr>
      <vt:lpstr>Equation</vt:lpstr>
      <vt:lpstr>Document</vt:lpstr>
      <vt:lpstr>Database Applications (15-415)  Relational Algebra Lecture 5, Jan 26, 2020</vt:lpstr>
      <vt:lpstr>Today…</vt:lpstr>
      <vt:lpstr>Outline</vt:lpstr>
      <vt:lpstr>Relational Query Languages</vt:lpstr>
      <vt:lpstr>Formal Relational Query Languages</vt:lpstr>
      <vt:lpstr>Formal Relational Query Languages</vt:lpstr>
      <vt:lpstr>Outline</vt:lpstr>
      <vt:lpstr>Relational Algebra</vt:lpstr>
      <vt:lpstr>Relational Algebra</vt:lpstr>
      <vt:lpstr>The Projection Operatation</vt:lpstr>
      <vt:lpstr>The Projection Operation</vt:lpstr>
      <vt:lpstr>The Selection Operation</vt:lpstr>
      <vt:lpstr>Operator Composition</vt:lpstr>
      <vt:lpstr>The Union Operation</vt:lpstr>
      <vt:lpstr>The Intersection Operation</vt:lpstr>
      <vt:lpstr>The Set-Difference Operation</vt:lpstr>
      <vt:lpstr>The Cross-Product and Renaming Operations</vt:lpstr>
      <vt:lpstr>The Cross-Product and Renaming Operations</vt:lpstr>
      <vt:lpstr>The Join Operation</vt:lpstr>
      <vt:lpstr>The Join Operation</vt:lpstr>
      <vt:lpstr>The Join Operation</vt:lpstr>
      <vt:lpstr>The Division Operation</vt:lpstr>
      <vt:lpstr>Examples of Divisions</vt:lpstr>
      <vt:lpstr>Expressing A/B Using Basic Operators</vt:lpstr>
      <vt:lpstr>Relational Algebra: Summary</vt:lpstr>
      <vt:lpstr>Relational Algebra: Summary</vt:lpstr>
      <vt:lpstr>Outline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Summary</vt:lpstr>
      <vt:lpstr>Next Class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Microsoft Office User</cp:lastModifiedBy>
  <cp:revision>830</cp:revision>
  <dcterms:created xsi:type="dcterms:W3CDTF">2013-11-24T06:45:02Z</dcterms:created>
  <dcterms:modified xsi:type="dcterms:W3CDTF">2020-01-28T15:55:45Z</dcterms:modified>
</cp:coreProperties>
</file>