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6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7" r:id="rId18"/>
    <p:sldId id="509" r:id="rId19"/>
    <p:sldId id="511" r:id="rId20"/>
    <p:sldId id="512" r:id="rId21"/>
    <p:sldId id="515" r:id="rId22"/>
    <p:sldId id="517" r:id="rId23"/>
    <p:sldId id="518" r:id="rId24"/>
    <p:sldId id="519" r:id="rId25"/>
    <p:sldId id="521" r:id="rId26"/>
    <p:sldId id="523" r:id="rId27"/>
    <p:sldId id="524" r:id="rId28"/>
    <p:sldId id="525" r:id="rId29"/>
    <p:sldId id="526" r:id="rId30"/>
    <p:sldId id="527" r:id="rId31"/>
    <p:sldId id="529" r:id="rId32"/>
    <p:sldId id="530" r:id="rId33"/>
    <p:sldId id="532" r:id="rId34"/>
    <p:sldId id="531" r:id="rId35"/>
    <p:sldId id="588" r:id="rId36"/>
    <p:sldId id="589" r:id="rId37"/>
    <p:sldId id="5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3"/>
  </p:normalViewPr>
  <p:slideViewPr>
    <p:cSldViewPr>
      <p:cViewPr varScale="1">
        <p:scale>
          <a:sx n="113" d="100"/>
          <a:sy n="11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Morgan:</a:t>
            </a:r>
          </a:p>
          <a:p>
            <a:r>
              <a:rPr lang="en-US" dirty="0"/>
              <a:t>- The negation of a conjunction is the disjunction of the negations.</a:t>
            </a:r>
          </a:p>
          <a:p>
            <a:r>
              <a:rPr lang="en-US" dirty="0"/>
              <a:t>- The negation of a disjunction is the conjunction of the negations.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100" b="0"/>
              <a:t>Faloutsos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100" b="0"/>
              <a:t>CMU - 15-415/615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E0D36DA8-B707-4810-BF28-0B6F9E0333E2}" type="slidenum">
              <a:rPr lang="en-US" sz="1100" b="0"/>
              <a:pPr/>
              <a:t>35</a:t>
            </a:fld>
            <a:endParaRPr lang="en-US" sz="1100" b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2175"/>
          </a:xfrm>
          <a:ln w="12700" cap="flat">
            <a:solidFill>
              <a:schemeClr val="tx1"/>
            </a:solidFill>
          </a:ln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87" tIns="45844" rIns="91687" bIns="45844"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05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100" b="0"/>
              <a:t>Faloutsos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100" b="0"/>
              <a:t>CMU - 15-415/615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5879619" indent="-35447153" defTabSz="914485"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32465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864931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2973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729862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E0D36DA8-B707-4810-BF28-0B6F9E0333E2}" type="slidenum">
              <a:rPr lang="en-US" sz="1100" b="0"/>
              <a:pPr/>
              <a:t>36</a:t>
            </a:fld>
            <a:endParaRPr lang="en-US" sz="1100" b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2175"/>
          </a:xfrm>
          <a:ln w="12700" cap="flat">
            <a:solidFill>
              <a:schemeClr val="tx1"/>
            </a:solidFill>
          </a:ln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87" tIns="45844" rIns="91687" bIns="45844"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42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jpe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jpeg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jpe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jpe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jpeg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jpe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jpeg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9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jpeg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jpeg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emf"/><Relationship Id="rId9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jpeg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1.jpe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jpeg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9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jpeg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Database Applications (15-415)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Relational Calculus</a:t>
            </a:r>
            <a:br>
              <a:rPr lang="en-US" dirty="0"/>
            </a:br>
            <a:r>
              <a:rPr lang="en-US" dirty="0"/>
              <a:t>Lecture 6, January 28,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Mohammad Hammoud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Basic Rules</a:t>
            </a:r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Reminders: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De Morgan: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Implication: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Double Negation:</a:t>
            </a: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68581"/>
              </p:ext>
            </p:extLst>
          </p:nvPr>
        </p:nvGraphicFramePr>
        <p:xfrm>
          <a:off x="1371600" y="3962400"/>
          <a:ext cx="6934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3" name="Equation" r:id="rId4" imgW="3111480" imgH="203040" progId="Equation.3">
                  <p:embed/>
                </p:oleObj>
              </mc:Choice>
              <mc:Fallback>
                <p:oleObj name="Equation" r:id="rId4" imgW="3111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6934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02521"/>
              </p:ext>
            </p:extLst>
          </p:nvPr>
        </p:nvGraphicFramePr>
        <p:xfrm>
          <a:off x="3276600" y="2286000"/>
          <a:ext cx="3532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4" name="Equation" r:id="rId6" imgW="1854000" imgH="228600" progId="Equation.3">
                  <p:embed/>
                </p:oleObj>
              </mc:Choice>
              <mc:Fallback>
                <p:oleObj name="Equation" r:id="rId6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3532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60620"/>
              </p:ext>
            </p:extLst>
          </p:nvPr>
        </p:nvGraphicFramePr>
        <p:xfrm>
          <a:off x="3276600" y="2743200"/>
          <a:ext cx="2952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5" name="Equation" r:id="rId8" imgW="1549080" imgH="228600" progId="Equation.3">
                  <p:embed/>
                </p:oleObj>
              </mc:Choice>
              <mc:Fallback>
                <p:oleObj name="Equation" r:id="rId8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9527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1417178" y="4841875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‘every human is mortal : no human is immortal’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Mini University Database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4343"/>
              </p:ext>
            </p:extLst>
          </p:nvPr>
        </p:nvGraphicFramePr>
        <p:xfrm>
          <a:off x="685800" y="2227262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3" name="Worksheet" r:id="rId3" imgW="4572000" imgH="1533600" progId="Excel.Sheet.8">
                  <p:embed/>
                </p:oleObj>
              </mc:Choice>
              <mc:Fallback>
                <p:oleObj name="Worksheet" r:id="rId3" imgW="4572000" imgH="1533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27262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4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5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98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76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all student records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81734"/>
              </p:ext>
            </p:extLst>
          </p:nvPr>
        </p:nvGraphicFramePr>
        <p:xfrm>
          <a:off x="2359025" y="2819400"/>
          <a:ext cx="3435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819400"/>
                        <a:ext cx="3435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5"/>
          <p:cNvSpPr>
            <a:spLocks noChangeShapeType="1"/>
          </p:cNvSpPr>
          <p:nvPr/>
        </p:nvSpPr>
        <p:spPr bwMode="auto">
          <a:xfrm flipV="1">
            <a:off x="2133600" y="32766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1371600" y="4343400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/>
              <a:t>output tuple</a:t>
            </a: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 flipV="1">
            <a:off x="3048000" y="3352800"/>
            <a:ext cx="381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3124200" y="4648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/>
              <a:t>of type ‘STUDENT’</a:t>
            </a:r>
          </a:p>
        </p:txBody>
      </p:sp>
      <p:pic>
        <p:nvPicPr>
          <p:cNvPr id="12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76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student record with </a:t>
            </a:r>
            <a:r>
              <a:rPr lang="en-US" dirty="0" err="1">
                <a:ea typeface="ＭＳ Ｐゴシック" pitchFamily="34" charset="-128"/>
              </a:rPr>
              <a:t>ssn</a:t>
            </a:r>
            <a:r>
              <a:rPr lang="en-US" dirty="0">
                <a:ea typeface="ＭＳ Ｐゴシック" pitchFamily="34" charset="-128"/>
              </a:rPr>
              <a:t>=123</a:t>
            </a:r>
          </a:p>
        </p:txBody>
      </p:sp>
      <p:pic>
        <p:nvPicPr>
          <p:cNvPr id="7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57338" y="3235325"/>
          <a:ext cx="5038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7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235325"/>
                        <a:ext cx="5038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2900" y="4284663"/>
            <a:ext cx="84582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equivalent to the ‘Selection’ operator in Relational Algebra!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800" y="1676400"/>
            <a:ext cx="830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>
                <a:ea typeface="ＭＳ Ｐゴシック" pitchFamily="34" charset="-128"/>
              </a:rPr>
              <a:t>Find the student record with ssn=123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12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</a:t>
            </a:r>
            <a:r>
              <a:rPr lang="en-US" b="1" dirty="0">
                <a:ea typeface="ＭＳ Ｐゴシック" pitchFamily="34" charset="-128"/>
              </a:rPr>
              <a:t>name</a:t>
            </a:r>
            <a:r>
              <a:rPr lang="en-US" dirty="0">
                <a:ea typeface="ＭＳ Ｐゴシック" pitchFamily="34" charset="-128"/>
              </a:rPr>
              <a:t> of the student with </a:t>
            </a:r>
            <a:r>
              <a:rPr lang="en-US" dirty="0" err="1">
                <a:ea typeface="ＭＳ Ｐゴシック" pitchFamily="34" charset="-128"/>
              </a:rPr>
              <a:t>ssn</a:t>
            </a:r>
            <a:r>
              <a:rPr lang="en-US" dirty="0">
                <a:ea typeface="ＭＳ Ｐゴシック" pitchFamily="34" charset="-128"/>
              </a:rPr>
              <a:t>=123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557338" y="3235325"/>
          <a:ext cx="5038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1" name="Equation" r:id="rId3" imgW="1955520" imgH="203040" progId="Equation.3">
                  <p:embed/>
                </p:oleObj>
              </mc:Choice>
              <mc:Fallback>
                <p:oleObj name="Equation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235325"/>
                        <a:ext cx="5038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1676400" y="3124200"/>
            <a:ext cx="46482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 flipV="1">
            <a:off x="1828800" y="2971800"/>
            <a:ext cx="4495800" cy="9906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9200" y="4267200"/>
            <a:ext cx="67056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Will this work?</a:t>
            </a:r>
          </a:p>
        </p:txBody>
      </p:sp>
      <p:pic>
        <p:nvPicPr>
          <p:cNvPr id="11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337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</a:t>
            </a:r>
            <a:r>
              <a:rPr lang="en-US" b="1" dirty="0">
                <a:ea typeface="ＭＳ Ｐゴシック" pitchFamily="34" charset="-128"/>
              </a:rPr>
              <a:t>name</a:t>
            </a:r>
            <a:r>
              <a:rPr lang="en-US" dirty="0">
                <a:ea typeface="ＭＳ Ｐゴシック" pitchFamily="34" charset="-128"/>
              </a:rPr>
              <a:t> of the student with </a:t>
            </a:r>
            <a:r>
              <a:rPr lang="en-US" dirty="0" err="1">
                <a:ea typeface="ＭＳ Ｐゴシック" pitchFamily="34" charset="-128"/>
              </a:rPr>
              <a:t>ssn</a:t>
            </a:r>
            <a:r>
              <a:rPr lang="en-US" dirty="0">
                <a:ea typeface="ＭＳ Ｐゴシック" pitchFamily="34" charset="-128"/>
              </a:rPr>
              <a:t>=123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15473"/>
              </p:ext>
            </p:extLst>
          </p:nvPr>
        </p:nvGraphicFramePr>
        <p:xfrm>
          <a:off x="1720850" y="2590800"/>
          <a:ext cx="53657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3" imgW="2082600" imgH="431640" progId="Equation.3">
                  <p:embed/>
                </p:oleObj>
              </mc:Choice>
              <mc:Fallback>
                <p:oleObj name="Equation" r:id="rId3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590800"/>
                        <a:ext cx="53657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Line 1030"/>
          <p:cNvSpPr>
            <a:spLocks noChangeShapeType="1"/>
          </p:cNvSpPr>
          <p:nvPr/>
        </p:nvSpPr>
        <p:spPr bwMode="auto">
          <a:xfrm flipV="1">
            <a:off x="2281237" y="3805237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Text Box 1031"/>
          <p:cNvSpPr txBox="1">
            <a:spLocks noChangeArrowheads="1"/>
          </p:cNvSpPr>
          <p:nvPr/>
        </p:nvSpPr>
        <p:spPr bwMode="auto">
          <a:xfrm>
            <a:off x="2586037" y="449103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/>
              <a:t>‘t’ has only one column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5367337"/>
            <a:ext cx="86868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equivalent to the ‘Projection’ operator in Relational Algebra!</a:t>
            </a:r>
          </a:p>
        </p:txBody>
      </p:sp>
      <p:pic>
        <p:nvPicPr>
          <p:cNvPr id="11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Get records of both part time and full time students</a:t>
            </a:r>
            <a:r>
              <a:rPr lang="en-US" sz="2800" dirty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849542"/>
            <a:ext cx="8653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  <a:r>
              <a:rPr lang="en-US" dirty="0">
                <a:ea typeface="ＭＳ Ｐゴシック" pitchFamily="34" charset="-128"/>
              </a:rPr>
              <a:t> A</a:t>
            </a:r>
            <a:r>
              <a:rPr lang="en-US" i="1" dirty="0">
                <a:ea typeface="ＭＳ Ｐゴシック" pitchFamily="34" charset="-128"/>
              </a:rPr>
              <a:t>ssume we maintain tables for PT_STUDENT and FT_STUDENT in our Mini University DB</a:t>
            </a:r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5426"/>
              </p:ext>
            </p:extLst>
          </p:nvPr>
        </p:nvGraphicFramePr>
        <p:xfrm>
          <a:off x="2057400" y="2514600"/>
          <a:ext cx="49736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name="Equation" r:id="rId3" imgW="1930400" imgH="495300" progId="Equation.3">
                  <p:embed/>
                </p:oleObj>
              </mc:Choice>
              <mc:Fallback>
                <p:oleObj name="Equation" r:id="rId3" imgW="19304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9736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90550" y="4343400"/>
            <a:ext cx="80772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equivalent to the ‘Union’ operator in Relational Algebra!</a:t>
            </a: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students that are not staff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36972"/>
              </p:ext>
            </p:extLst>
          </p:nvPr>
        </p:nvGraphicFramePr>
        <p:xfrm>
          <a:off x="2285205" y="2819400"/>
          <a:ext cx="37957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8" name="Equation" r:id="rId3" imgW="1473200" imgH="495300" progId="Equation.3">
                  <p:embed/>
                </p:oleObj>
              </mc:Choice>
              <mc:Fallback>
                <p:oleObj name="Equation" r:id="rId3" imgW="14732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05" y="2819400"/>
                        <a:ext cx="37957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5849542"/>
            <a:ext cx="8653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* </a:t>
            </a:r>
            <a:r>
              <a:rPr lang="en-US" dirty="0">
                <a:ea typeface="ＭＳ Ｐゴシック" pitchFamily="34" charset="-128"/>
              </a:rPr>
              <a:t>A</a:t>
            </a:r>
            <a:r>
              <a:rPr lang="en-US" i="1" dirty="0">
                <a:ea typeface="ＭＳ Ｐゴシック" pitchFamily="34" charset="-128"/>
              </a:rPr>
              <a:t>ssume we maintain a table for STAFF in our Mini University DB and that STUDENT and STAFF are union-compatible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550" y="4343400"/>
            <a:ext cx="86868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equivalent to the ‘Difference’ operator in Relational Algebra!</a:t>
            </a:r>
          </a:p>
        </p:txBody>
      </p:sp>
      <p:pic>
        <p:nvPicPr>
          <p:cNvPr id="11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Cartesian Product: A Reminder</a:t>
            </a:r>
          </a:p>
        </p:txBody>
      </p:sp>
      <p:sp>
        <p:nvSpPr>
          <p:cNvPr id="39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Assume MALE and FEMALE dog tables as follows: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15422"/>
              </p:ext>
            </p:extLst>
          </p:nvPr>
        </p:nvGraphicFramePr>
        <p:xfrm>
          <a:off x="982663" y="2825750"/>
          <a:ext cx="1389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0" name="Worksheet" r:id="rId3" imgW="1486442" imgH="1534007" progId="Excel.Sheet.8">
                  <p:embed/>
                </p:oleObj>
              </mc:Choice>
              <mc:Fallback>
                <p:oleObj name="Worksheet" r:id="rId3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825750"/>
                        <a:ext cx="13890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27188"/>
              </p:ext>
            </p:extLst>
          </p:nvPr>
        </p:nvGraphicFramePr>
        <p:xfrm>
          <a:off x="2895600" y="2819400"/>
          <a:ext cx="13890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1" name="Worksheet" r:id="rId5" imgW="1486442" imgH="1534007" progId="Excel.Sheet.8">
                  <p:embed/>
                </p:oleObj>
              </mc:Choice>
              <mc:Fallback>
                <p:oleObj name="Worksheet" r:id="rId5" imgW="1486442" imgH="1534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13890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6"/>
          <p:cNvSpPr txBox="1">
            <a:spLocks noChangeArrowheads="1"/>
          </p:cNvSpPr>
          <p:nvPr/>
        </p:nvSpPr>
        <p:spPr bwMode="auto">
          <a:xfrm>
            <a:off x="2498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39947" name="Text Box 7"/>
          <p:cNvSpPr txBox="1">
            <a:spLocks noChangeArrowheads="1"/>
          </p:cNvSpPr>
          <p:nvPr/>
        </p:nvSpPr>
        <p:spPr bwMode="auto">
          <a:xfrm>
            <a:off x="4784725" y="31654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=</a:t>
            </a:r>
            <a:endParaRPr lang="en-US"/>
          </a:p>
        </p:txBody>
      </p:sp>
      <p:sp>
        <p:nvSpPr>
          <p:cNvPr id="39948" name="Line 9"/>
          <p:cNvSpPr>
            <a:spLocks noChangeShapeType="1"/>
          </p:cNvSpPr>
          <p:nvPr/>
        </p:nvSpPr>
        <p:spPr bwMode="auto">
          <a:xfrm>
            <a:off x="24384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9" name="Line 10"/>
          <p:cNvSpPr>
            <a:spLocks noChangeShapeType="1"/>
          </p:cNvSpPr>
          <p:nvPr/>
        </p:nvSpPr>
        <p:spPr bwMode="auto">
          <a:xfrm>
            <a:off x="2438400" y="3733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Line 11"/>
          <p:cNvSpPr>
            <a:spLocks noChangeShapeType="1"/>
          </p:cNvSpPr>
          <p:nvPr/>
        </p:nvSpPr>
        <p:spPr bwMode="auto">
          <a:xfrm flipV="1">
            <a:off x="2438400" y="3733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Line 12"/>
          <p:cNvSpPr>
            <a:spLocks noChangeShapeType="1"/>
          </p:cNvSpPr>
          <p:nvPr/>
        </p:nvSpPr>
        <p:spPr bwMode="auto">
          <a:xfrm>
            <a:off x="24384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19200" y="5105400"/>
            <a:ext cx="60960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This gives </a:t>
            </a:r>
            <a:r>
              <a:rPr lang="en-US" sz="2400" i="1" dirty="0">
                <a:solidFill>
                  <a:schemeClr val="tx1"/>
                </a:solidFill>
                <a:ea typeface="ＭＳ Ｐゴシック" pitchFamily="34" charset="-128"/>
              </a:rPr>
              <a:t>all</a:t>
            </a: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 possible couples!</a:t>
            </a:r>
          </a:p>
        </p:txBody>
      </p:sp>
      <p:pic>
        <p:nvPicPr>
          <p:cNvPr id="18" name="Picture 5" descr="CMUQ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33346"/>
              </p:ext>
            </p:extLst>
          </p:nvPr>
        </p:nvGraphicFramePr>
        <p:xfrm>
          <a:off x="5562600" y="2565401"/>
          <a:ext cx="24384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4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F.Name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Relational Algebra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Today’s Session: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Relational calculus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Relational tuple calculus</a:t>
            </a:r>
          </a:p>
          <a:p>
            <a:pPr marL="0" indent="0" algn="just" eaLnBrk="1" hangingPunct="1">
              <a:buNone/>
              <a:defRPr/>
            </a:pPr>
            <a:endParaRPr lang="en-US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Announcement: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/>
              <a:t>PS1 is due today by midnight </a:t>
            </a:r>
            <a:endParaRPr lang="en-US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Examples (Cont’d)</a:t>
            </a:r>
          </a:p>
        </p:txBody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all the pairs of  (male, female) dogs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36072"/>
              </p:ext>
            </p:extLst>
          </p:nvPr>
        </p:nvGraphicFramePr>
        <p:xfrm>
          <a:off x="2133600" y="2590800"/>
          <a:ext cx="42211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3" imgW="1638000" imgH="888840" progId="Equation.3">
                  <p:embed/>
                </p:oleObj>
              </mc:Choice>
              <mc:Fallback>
                <p:oleObj name="Equation" r:id="rId3" imgW="1638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422116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" y="5210174"/>
            <a:ext cx="8382000" cy="82232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This is equivalent to the ‘Cartesian Product’ operator in </a:t>
            </a:r>
            <a:b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Relational Algebra!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Examples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names of students taking 15-415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2383"/>
              </p:ext>
            </p:extLst>
          </p:nvPr>
        </p:nvGraphicFramePr>
        <p:xfrm>
          <a:off x="762000" y="2455862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8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55862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2421"/>
              </p:ext>
            </p:extLst>
          </p:nvPr>
        </p:nvGraphicFramePr>
        <p:xfrm>
          <a:off x="5486400" y="2339975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9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39975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0317"/>
              </p:ext>
            </p:extLst>
          </p:nvPr>
        </p:nvGraphicFramePr>
        <p:xfrm>
          <a:off x="3048000" y="4513262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0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13262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209800" y="4132262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114800" y="6113462"/>
            <a:ext cx="9906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838200" y="3217862"/>
            <a:ext cx="220980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167" y="4757410"/>
            <a:ext cx="187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2-way Join!</a:t>
            </a:r>
          </a:p>
        </p:txBody>
      </p:sp>
      <p:pic>
        <p:nvPicPr>
          <p:cNvPr id="14" name="Picture 5" descr="CMU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Examples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names of students taking 15-415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4789"/>
              </p:ext>
            </p:extLst>
          </p:nvPr>
        </p:nvGraphicFramePr>
        <p:xfrm>
          <a:off x="1535113" y="2895600"/>
          <a:ext cx="53975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Equation" r:id="rId3" imgW="2095200" imgH="888840" progId="Equation.3">
                  <p:embed/>
                </p:oleObj>
              </mc:Choice>
              <mc:Fallback>
                <p:oleObj name="Equation" r:id="rId3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895600"/>
                        <a:ext cx="5397500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Examples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the names of students taking 15-415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35113" y="2895600"/>
          <a:ext cx="53975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Equation" r:id="rId3" imgW="2095200" imgH="888840" progId="Equation.3">
                  <p:embed/>
                </p:oleObj>
              </mc:Choice>
              <mc:Fallback>
                <p:oleObj name="Equation" r:id="rId3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895600"/>
                        <a:ext cx="53975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1371600" y="3962400"/>
            <a:ext cx="45720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3" name="Text Box 7"/>
          <p:cNvSpPr txBox="1">
            <a:spLocks noChangeArrowheads="1"/>
          </p:cNvSpPr>
          <p:nvPr/>
        </p:nvSpPr>
        <p:spPr bwMode="auto">
          <a:xfrm>
            <a:off x="6308725" y="4079875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/>
              <a:t>projection</a:t>
            </a:r>
          </a:p>
        </p:txBody>
      </p:sp>
      <p:sp>
        <p:nvSpPr>
          <p:cNvPr id="47114" name="Oval 8"/>
          <p:cNvSpPr>
            <a:spLocks noChangeArrowheads="1"/>
          </p:cNvSpPr>
          <p:nvPr/>
        </p:nvSpPr>
        <p:spPr bwMode="auto">
          <a:xfrm>
            <a:off x="1600200" y="4648200"/>
            <a:ext cx="4343400" cy="838200"/>
          </a:xfrm>
          <a:prstGeom prst="ellips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5" name="Text Box 9"/>
          <p:cNvSpPr txBox="1">
            <a:spLocks noChangeArrowheads="1"/>
          </p:cNvSpPr>
          <p:nvPr/>
        </p:nvSpPr>
        <p:spPr bwMode="auto">
          <a:xfrm>
            <a:off x="6384925" y="48418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selection</a:t>
            </a:r>
            <a:endParaRPr lang="en-US"/>
          </a:p>
        </p:txBody>
      </p:sp>
      <p:sp>
        <p:nvSpPr>
          <p:cNvPr id="47116" name="Oval 10"/>
          <p:cNvSpPr>
            <a:spLocks noChangeArrowheads="1"/>
          </p:cNvSpPr>
          <p:nvPr/>
        </p:nvSpPr>
        <p:spPr bwMode="auto">
          <a:xfrm>
            <a:off x="4114800" y="3200400"/>
            <a:ext cx="3276600" cy="914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7696200" y="3429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join</a:t>
            </a:r>
            <a:endParaRPr lang="en-US"/>
          </a:p>
        </p:txBody>
      </p:sp>
      <p:pic>
        <p:nvPicPr>
          <p:cNvPr id="14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Examples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ea typeface="ＭＳ Ｐゴシック" pitchFamily="34" charset="-128"/>
              </a:rPr>
              <a:t>Find the names of students taking a 2-unit course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85800" y="2209800"/>
          <a:ext cx="4267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4" name="Worksheet" r:id="rId3" imgW="4572369" imgH="1533754" progId="Excel.Sheet.8">
                  <p:embed/>
                </p:oleObj>
              </mc:Choice>
              <mc:Fallback>
                <p:oleObj name="Worksheet" r:id="rId3" imgW="4572369" imgH="1533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2672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410200" y="2093913"/>
          <a:ext cx="318611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5" name="Worksheet" r:id="rId5" imgW="3057901" imgH="1514856" progId="Excel.Sheet.8">
                  <p:embed/>
                </p:oleObj>
              </mc:Choice>
              <mc:Fallback>
                <p:oleObj name="Worksheet" r:id="rId5" imgW="3057901" imgH="15148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3913"/>
                        <a:ext cx="3186113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971800" y="4267200"/>
          <a:ext cx="2919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6" name="Worksheet" r:id="rId7" imgW="2914849" imgH="1429207" progId="Excel.Sheet.8">
                  <p:embed/>
                </p:oleObj>
              </mc:Choice>
              <mc:Fallback>
                <p:oleObj name="Worksheet" r:id="rId7" imgW="2914849" imgH="14292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9194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2133600" y="3886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>
            <a:off x="7696200" y="3886200"/>
            <a:ext cx="9906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032"/>
          <p:cNvSpPr>
            <a:spLocks noChangeShapeType="1"/>
          </p:cNvSpPr>
          <p:nvPr/>
        </p:nvSpPr>
        <p:spPr bwMode="auto">
          <a:xfrm flipH="1">
            <a:off x="4724400" y="3733800"/>
            <a:ext cx="1143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H="1" flipV="1">
            <a:off x="762000" y="2819400"/>
            <a:ext cx="228600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7000" y="4648200"/>
            <a:ext cx="187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3-way Join!</a:t>
            </a:r>
          </a:p>
        </p:txBody>
      </p:sp>
      <p:pic>
        <p:nvPicPr>
          <p:cNvPr id="15" name="Picture 5" descr="CMU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Examples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ea typeface="ＭＳ Ｐゴシック" pitchFamily="34" charset="-128"/>
              </a:rPr>
              <a:t>Find the names of students taking a 2-unit course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81648"/>
              </p:ext>
            </p:extLst>
          </p:nvPr>
        </p:nvGraphicFramePr>
        <p:xfrm>
          <a:off x="1709738" y="2576513"/>
          <a:ext cx="5203825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4" name="Equation" r:id="rId4" imgW="2145960" imgH="1117440" progId="Equation.3">
                  <p:embed/>
                </p:oleObj>
              </mc:Choice>
              <mc:Fallback>
                <p:oleObj name="Equation" r:id="rId4" imgW="21459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576513"/>
                        <a:ext cx="5203825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Line 5"/>
          <p:cNvSpPr>
            <a:spLocks noChangeShapeType="1"/>
          </p:cNvSpPr>
          <p:nvPr/>
        </p:nvSpPr>
        <p:spPr bwMode="auto">
          <a:xfrm>
            <a:off x="6019800" y="4953000"/>
            <a:ext cx="0" cy="6096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6308725" y="49942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669900"/>
                </a:solidFill>
              </a:rPr>
              <a:t>selection</a:t>
            </a:r>
            <a:endParaRPr lang="en-US"/>
          </a:p>
        </p:txBody>
      </p:sp>
      <p:sp>
        <p:nvSpPr>
          <p:cNvPr id="50186" name="Line 7"/>
          <p:cNvSpPr>
            <a:spLocks noChangeShapeType="1"/>
          </p:cNvSpPr>
          <p:nvPr/>
        </p:nvSpPr>
        <p:spPr bwMode="auto">
          <a:xfrm>
            <a:off x="6248400" y="4419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7" name="Text Box 8"/>
          <p:cNvSpPr txBox="1">
            <a:spLocks noChangeArrowheads="1"/>
          </p:cNvSpPr>
          <p:nvPr/>
        </p:nvSpPr>
        <p:spPr bwMode="auto">
          <a:xfrm>
            <a:off x="6477000" y="441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/>
              <a:t>projection</a:t>
            </a:r>
          </a:p>
        </p:txBody>
      </p:sp>
      <p:sp>
        <p:nvSpPr>
          <p:cNvPr id="50188" name="Line 9"/>
          <p:cNvSpPr>
            <a:spLocks noChangeShapeType="1"/>
          </p:cNvSpPr>
          <p:nvPr/>
        </p:nvSpPr>
        <p:spPr bwMode="auto">
          <a:xfrm>
            <a:off x="7010400" y="3124200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9" name="Text Box 10"/>
          <p:cNvSpPr txBox="1">
            <a:spLocks noChangeArrowheads="1"/>
          </p:cNvSpPr>
          <p:nvPr/>
        </p:nvSpPr>
        <p:spPr bwMode="auto">
          <a:xfrm>
            <a:off x="7315200" y="3200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join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62000" y="5654676"/>
            <a:ext cx="7620000" cy="609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the equivalence of this in Relational Algebra?</a:t>
            </a:r>
          </a:p>
        </p:txBody>
      </p:sp>
      <p:pic>
        <p:nvPicPr>
          <p:cNvPr id="17" name="Picture 5" descr="CMUQ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on Joins</a:t>
            </a:r>
          </a:p>
        </p:txBody>
      </p:sp>
      <p:sp>
        <p:nvSpPr>
          <p:cNvPr id="522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>
                <a:ea typeface="ＭＳ Ｐゴシック" pitchFamily="34" charset="-128"/>
              </a:rPr>
              <a:t>Assume a Parent-Children (PC) table instance as follows:</a:t>
            </a:r>
          </a:p>
          <a:p>
            <a:endParaRPr lang="en-US" sz="2600" dirty="0">
              <a:ea typeface="ＭＳ Ｐゴシック" pitchFamily="34" charset="-128"/>
            </a:endParaRPr>
          </a:p>
          <a:p>
            <a:endParaRPr lang="en-US" sz="2600" dirty="0">
              <a:ea typeface="ＭＳ Ｐゴシック" pitchFamily="34" charset="-128"/>
            </a:endParaRPr>
          </a:p>
          <a:p>
            <a:endParaRPr lang="en-US" sz="2600" dirty="0">
              <a:ea typeface="ＭＳ Ｐゴシック" pitchFamily="34" charset="-128"/>
            </a:endParaRPr>
          </a:p>
          <a:p>
            <a:endParaRPr lang="en-US" sz="2600" dirty="0">
              <a:ea typeface="ＭＳ Ｐゴシック" pitchFamily="34" charset="-128"/>
            </a:endParaRPr>
          </a:p>
          <a:p>
            <a:endParaRPr lang="en-US" sz="2600" dirty="0">
              <a:ea typeface="ＭＳ Ｐゴシック" pitchFamily="34" charset="-128"/>
            </a:endParaRPr>
          </a:p>
          <a:p>
            <a:endParaRPr lang="en-US" sz="26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>
                <a:ea typeface="ＭＳ Ｐゴシック" pitchFamily="34" charset="-128"/>
              </a:rPr>
              <a:t>Who are Tom’s grandparent(s)? (</a:t>
            </a:r>
            <a:r>
              <a:rPr lang="en-US" sz="2600" i="1" dirty="0">
                <a:ea typeface="ＭＳ Ｐゴシック" pitchFamily="34" charset="-128"/>
              </a:rPr>
              <a:t>this is a self-join</a:t>
            </a:r>
            <a:r>
              <a:rPr lang="en-US" sz="2600" dirty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51581"/>
              </p:ext>
            </p:extLst>
          </p:nvPr>
        </p:nvGraphicFramePr>
        <p:xfrm>
          <a:off x="1290638" y="2794000"/>
          <a:ext cx="27781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6" name="Worksheet" r:id="rId3" imgW="2962772" imgH="1914887" progId="Excel.Sheet.8">
                  <p:embed/>
                </p:oleObj>
              </mc:Choice>
              <mc:Fallback>
                <p:oleObj name="Worksheet" r:id="rId3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794000"/>
                        <a:ext cx="277812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96976"/>
              </p:ext>
            </p:extLst>
          </p:nvPr>
        </p:nvGraphicFramePr>
        <p:xfrm>
          <a:off x="4800600" y="2786062"/>
          <a:ext cx="27781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7" name="Worksheet" r:id="rId5" imgW="2962772" imgH="1914887" progId="Excel.Sheet.8">
                  <p:embed/>
                </p:oleObj>
              </mc:Choice>
              <mc:Fallback>
                <p:oleObj name="Worksheet" r:id="rId5" imgW="2962772" imgH="19148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86062"/>
                        <a:ext cx="27781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Line 6"/>
          <p:cNvSpPr>
            <a:spLocks noChangeShapeType="1"/>
          </p:cNvSpPr>
          <p:nvPr/>
        </p:nvSpPr>
        <p:spPr bwMode="auto">
          <a:xfrm flipH="1">
            <a:off x="4067086" y="3714259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4" name="Oval 7"/>
          <p:cNvSpPr>
            <a:spLocks noChangeArrowheads="1"/>
          </p:cNvSpPr>
          <p:nvPr/>
        </p:nvSpPr>
        <p:spPr bwMode="auto">
          <a:xfrm>
            <a:off x="6172200" y="3471862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5" name="Oval 8"/>
          <p:cNvSpPr>
            <a:spLocks noChangeArrowheads="1"/>
          </p:cNvSpPr>
          <p:nvPr/>
        </p:nvSpPr>
        <p:spPr bwMode="auto">
          <a:xfrm>
            <a:off x="6172200" y="4157662"/>
            <a:ext cx="685800" cy="4572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5" descr="CMUQ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Join Examples</a:t>
            </a:r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Tom’s grandparent(s)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56500"/>
              </p:ext>
            </p:extLst>
          </p:nvPr>
        </p:nvGraphicFramePr>
        <p:xfrm>
          <a:off x="2514600" y="2590800"/>
          <a:ext cx="37560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Equation" r:id="rId3" imgW="1549080" imgH="888840" progId="Equation.3">
                  <p:embed/>
                </p:oleObj>
              </mc:Choice>
              <mc:Fallback>
                <p:oleObj name="Equation" r:id="rId3" imgW="1549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7560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14400" y="5105400"/>
            <a:ext cx="7620000" cy="609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the equivalence of this in Relational Algebra?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0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Harder Examples: DIVISION</a:t>
            </a:r>
          </a:p>
        </p:txBody>
      </p:sp>
      <p:sp>
        <p:nvSpPr>
          <p:cNvPr id="54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suppliers that shipped all the bad parts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2592"/>
              </p:ext>
            </p:extLst>
          </p:nvPr>
        </p:nvGraphicFramePr>
        <p:xfrm>
          <a:off x="1069975" y="2667000"/>
          <a:ext cx="291623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7" name="Worksheet" r:id="rId3" imgW="3115172" imgH="2677007" progId="Excel.Sheet.8">
                  <p:embed/>
                </p:oleObj>
              </mc:Choice>
              <mc:Fallback>
                <p:oleObj name="Worksheet" r:id="rId3" imgW="3115172" imgH="26770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667000"/>
                        <a:ext cx="2916238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25858"/>
              </p:ext>
            </p:extLst>
          </p:nvPr>
        </p:nvGraphicFramePr>
        <p:xfrm>
          <a:off x="5099050" y="3054350"/>
          <a:ext cx="105092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8" name="Worksheet" r:id="rId5" imgW="1038121" imgH="1676430" progId="Excel.Sheet.8">
                  <p:embed/>
                </p:oleObj>
              </mc:Choice>
              <mc:Fallback>
                <p:oleObj name="Worksheet" r:id="rId5" imgW="1038121" imgH="16764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054350"/>
                        <a:ext cx="105092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613395"/>
              </p:ext>
            </p:extLst>
          </p:nvPr>
        </p:nvGraphicFramePr>
        <p:xfrm>
          <a:off x="7300913" y="3063875"/>
          <a:ext cx="10810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9" name="Worksheet" r:id="rId7" imgW="1038631" imgH="1162532" progId="Excel.Sheet.8">
                  <p:embed/>
                </p:oleObj>
              </mc:Choice>
              <mc:Fallback>
                <p:oleObj name="Worksheet" r:id="rId7" imgW="1038631" imgH="116253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063875"/>
                        <a:ext cx="10810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4840"/>
              </p:ext>
            </p:extLst>
          </p:nvPr>
        </p:nvGraphicFramePr>
        <p:xfrm>
          <a:off x="4429125" y="3744913"/>
          <a:ext cx="3667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0" name="Equation" r:id="rId9" imgW="139680" imgH="139680" progId="Equation.3">
                  <p:embed/>
                </p:oleObj>
              </mc:Choice>
              <mc:Fallback>
                <p:oleObj name="Equation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744913"/>
                        <a:ext cx="3667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85166"/>
              </p:ext>
            </p:extLst>
          </p:nvPr>
        </p:nvGraphicFramePr>
        <p:xfrm>
          <a:off x="6715125" y="3627438"/>
          <a:ext cx="3667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1" name="Equation" r:id="rId11" imgW="139680" imgH="114120" progId="Equation.3">
                  <p:embed/>
                </p:oleObj>
              </mc:Choice>
              <mc:Fallback>
                <p:oleObj name="Equation" r:id="rId11" imgW="13968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627438"/>
                        <a:ext cx="36671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 descr="CMU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Harder Examples: DIVISION</a:t>
            </a:r>
          </a:p>
        </p:txBody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Find suppliers that shipped all the bad parts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54738"/>
              </p:ext>
            </p:extLst>
          </p:nvPr>
        </p:nvGraphicFramePr>
        <p:xfrm>
          <a:off x="2514600" y="2576513"/>
          <a:ext cx="36623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Equation" r:id="rId3" imgW="1511280" imgH="888840" progId="Equation.3">
                  <p:embed/>
                </p:oleObj>
              </mc:Choice>
              <mc:Fallback>
                <p:oleObj name="Equation" r:id="rId3" imgW="1511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76513"/>
                        <a:ext cx="36623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Outline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Relational Tuple Calculus (RTC)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Why?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Details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Examples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Equivalence with relational algebra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‘Safety’ of expressions</a:t>
            </a:r>
          </a:p>
        </p:txBody>
      </p:sp>
      <p:pic>
        <p:nvPicPr>
          <p:cNvPr id="5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71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General Patterns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There are three equivalent versions:</a:t>
            </a:r>
          </a:p>
          <a:p>
            <a:pPr marL="971550" lvl="1" indent="-514350">
              <a:buAutoNum type="arabicParenR"/>
            </a:pPr>
            <a:r>
              <a:rPr lang="en-US" dirty="0">
                <a:ea typeface="ＭＳ Ｐゴシック" pitchFamily="34" charset="-128"/>
              </a:rPr>
              <a:t>If it is bad, he shipped it</a:t>
            </a:r>
          </a:p>
          <a:p>
            <a:pPr marL="971550" lvl="1" indent="-514350">
              <a:buAutoNum type="arabicParenR"/>
            </a:pPr>
            <a:endParaRPr lang="en-US" dirty="0">
              <a:ea typeface="ＭＳ Ｐゴシック" pitchFamily="34" charset="-128"/>
            </a:endParaRPr>
          </a:p>
          <a:p>
            <a:pPr marL="971550" lvl="1" indent="-514350">
              <a:buAutoNum type="arabicParenR"/>
            </a:pPr>
            <a:endParaRPr lang="en-US" dirty="0">
              <a:ea typeface="ＭＳ Ｐゴシック" pitchFamily="34" charset="-128"/>
            </a:endParaRPr>
          </a:p>
          <a:p>
            <a:pPr marL="971550" lvl="1" indent="-514350">
              <a:buAutoNum type="arabicParenR"/>
            </a:pPr>
            <a:r>
              <a:rPr lang="en-US" dirty="0">
                <a:ea typeface="ＭＳ Ｐゴシック" pitchFamily="34" charset="-128"/>
              </a:rPr>
              <a:t>Either it was good, or he shipped it</a:t>
            </a:r>
          </a:p>
          <a:p>
            <a:pPr marL="971550" lvl="1" indent="-514350">
              <a:buAutoNum type="arabicParenR"/>
            </a:pPr>
            <a:endParaRPr lang="en-US" dirty="0">
              <a:ea typeface="ＭＳ Ｐゴシック" pitchFamily="34" charset="-128"/>
            </a:endParaRPr>
          </a:p>
          <a:p>
            <a:pPr marL="971550" lvl="1" indent="-514350">
              <a:buAutoNum type="arabicParenR"/>
            </a:pPr>
            <a:endParaRPr lang="en-US" dirty="0">
              <a:ea typeface="ＭＳ Ｐゴシック" pitchFamily="34" charset="-128"/>
            </a:endParaRPr>
          </a:p>
          <a:p>
            <a:pPr marL="971550" lvl="1" indent="-514350">
              <a:buAutoNum type="arabicParenR"/>
            </a:pPr>
            <a:r>
              <a:rPr lang="en-US" dirty="0">
                <a:ea typeface="ＭＳ Ｐゴシック" pitchFamily="34" charset="-128"/>
              </a:rPr>
              <a:t>There is no bad shipment that he missed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45426"/>
              </p:ext>
            </p:extLst>
          </p:nvPr>
        </p:nvGraphicFramePr>
        <p:xfrm>
          <a:off x="2014538" y="2925763"/>
          <a:ext cx="45862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5" name="Equation" r:id="rId3" imgW="1892160" imgH="203040" progId="Equation.3">
                  <p:embed/>
                </p:oleObj>
              </mc:Choice>
              <mc:Fallback>
                <p:oleObj name="Equation" r:id="rId3" imgW="1892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25763"/>
                        <a:ext cx="45862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37932"/>
              </p:ext>
            </p:extLst>
          </p:nvPr>
        </p:nvGraphicFramePr>
        <p:xfrm>
          <a:off x="2030413" y="4525963"/>
          <a:ext cx="44021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6" name="Equation" r:id="rId5" imgW="1815840" imgH="203040" progId="Equation.3">
                  <p:embed/>
                </p:oleObj>
              </mc:Choice>
              <mc:Fallback>
                <p:oleObj name="Equation" r:id="rId5" imgW="1815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525963"/>
                        <a:ext cx="44021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02114"/>
              </p:ext>
            </p:extLst>
          </p:nvPr>
        </p:nvGraphicFramePr>
        <p:xfrm>
          <a:off x="2000250" y="5901849"/>
          <a:ext cx="48625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7" name="Equation" r:id="rId7" imgW="2006280" imgH="203040" progId="Equation.3">
                  <p:embed/>
                </p:oleObj>
              </mc:Choice>
              <mc:Fallback>
                <p:oleObj name="Equation" r:id="rId7" imgW="2006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901849"/>
                        <a:ext cx="48625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on Division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ea typeface="ＭＳ Ｐゴシック" pitchFamily="34" charset="-128"/>
              </a:rPr>
              <a:t>Find (SSNs of) students who are taking all the courses that </a:t>
            </a:r>
            <a:r>
              <a:rPr lang="en-US" sz="3000" dirty="0" err="1">
                <a:ea typeface="ＭＳ Ｐゴシック" pitchFamily="34" charset="-128"/>
              </a:rPr>
              <a:t>ssn</a:t>
            </a:r>
            <a:r>
              <a:rPr lang="en-US" sz="3000" dirty="0">
                <a:ea typeface="ＭＳ Ｐゴシック" pitchFamily="34" charset="-128"/>
              </a:rPr>
              <a:t>=123 is (and maybe even more)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9600" y="3200400"/>
            <a:ext cx="8077200" cy="1143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One way to think about this: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Find students ‘s’ so that if 123 takes a course =&gt; so does ‘s’</a:t>
            </a:r>
          </a:p>
        </p:txBody>
      </p:sp>
      <p:pic>
        <p:nvPicPr>
          <p:cNvPr id="8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More on Division</a:t>
            </a:r>
          </a:p>
        </p:txBody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ea typeface="ＭＳ Ｐゴシック" pitchFamily="34" charset="-128"/>
              </a:rPr>
              <a:t>Find (SSNs of) students who are taking all the courses that </a:t>
            </a:r>
            <a:r>
              <a:rPr lang="en-US" sz="3000" dirty="0" err="1">
                <a:ea typeface="ＭＳ Ｐゴシック" pitchFamily="34" charset="-128"/>
              </a:rPr>
              <a:t>ssn</a:t>
            </a:r>
            <a:r>
              <a:rPr lang="en-US" sz="3000" dirty="0">
                <a:ea typeface="ＭＳ Ｐゴシック" pitchFamily="34" charset="-128"/>
              </a:rPr>
              <a:t>=123 is (and maybe even more)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47233"/>
              </p:ext>
            </p:extLst>
          </p:nvPr>
        </p:nvGraphicFramePr>
        <p:xfrm>
          <a:off x="1828800" y="2895600"/>
          <a:ext cx="5294312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0" name="Equation" r:id="rId3" imgW="2184120" imgH="1117440" progId="Equation.3">
                  <p:embed/>
                </p:oleObj>
              </mc:Choice>
              <mc:Fallback>
                <p:oleObj name="Equation" r:id="rId3" imgW="21841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5294312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2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‘Proof’ of Equivalence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Relational Algebra &lt;-&gt; RTC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310894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But…</a:t>
            </a:r>
          </a:p>
        </p:txBody>
      </p:sp>
      <p:pic>
        <p:nvPicPr>
          <p:cNvPr id="8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3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Safety of Expressions</a:t>
            </a:r>
          </a:p>
        </p:txBody>
      </p:sp>
      <p:sp>
        <p:nvSpPr>
          <p:cNvPr id="604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FORBIDDEN:</a:t>
            </a: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34" charset="-128"/>
              </a:rPr>
              <a:t>It has infinite output!!</a:t>
            </a:r>
          </a:p>
          <a:p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Instead, always use: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191000" y="2133600"/>
          <a:ext cx="3232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8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3232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Line 5"/>
          <p:cNvSpPr>
            <a:spLocks noChangeShapeType="1"/>
          </p:cNvSpPr>
          <p:nvPr/>
        </p:nvSpPr>
        <p:spPr bwMode="auto">
          <a:xfrm>
            <a:off x="4343400" y="1905000"/>
            <a:ext cx="259080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6" name="Line 7"/>
          <p:cNvSpPr>
            <a:spLocks noChangeShapeType="1"/>
          </p:cNvSpPr>
          <p:nvPr/>
        </p:nvSpPr>
        <p:spPr bwMode="auto">
          <a:xfrm flipH="1">
            <a:off x="4572000" y="1905000"/>
            <a:ext cx="205740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276350" y="4800600"/>
          <a:ext cx="45862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9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800600"/>
                        <a:ext cx="45862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CMUQ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nimBg="1"/>
      <p:bldP spid="604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ea typeface="ＭＳ Ｐゴシック" pitchFamily="34" charset="-128"/>
              </a:rPr>
              <a:t>Summary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4582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The relational model has rigorously defined query languages — simple and powerful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Relational algebra is more operational/procedural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Useful as internal representation for query evaluation plans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Relational calculus is </a:t>
            </a:r>
            <a:r>
              <a:rPr lang="en-US" sz="2800" dirty="0">
                <a:solidFill>
                  <a:schemeClr val="tx2"/>
                </a:solidFill>
                <a:ea typeface="ＭＳ Ｐゴシック" pitchFamily="34" charset="-128"/>
              </a:rPr>
              <a:t>declarative</a:t>
            </a:r>
            <a:endParaRPr lang="en-US" sz="2800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Users define queries in terms of what they want, not in terms of how to compute them</a:t>
            </a:r>
            <a:endParaRPr lang="en-US" dirty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pic>
        <p:nvPicPr>
          <p:cNvPr id="7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069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ea typeface="ＭＳ Ｐゴシック" pitchFamily="34" charset="-128"/>
              </a:rPr>
              <a:t>Summary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4582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Several ways of expressing a given query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A </a:t>
            </a:r>
            <a:r>
              <a:rPr lang="en-US" i="1" dirty="0">
                <a:ea typeface="ＭＳ Ｐゴシック" pitchFamily="34" charset="-128"/>
              </a:rPr>
              <a:t>query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optimizer</a:t>
            </a:r>
            <a:r>
              <a:rPr lang="en-US" dirty="0">
                <a:ea typeface="ＭＳ Ｐゴシック" pitchFamily="34" charset="-128"/>
              </a:rPr>
              <a:t> should choose the most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efficient version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Algebra and “safe” calculus have the same 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i="1" dirty="0">
                <a:solidFill>
                  <a:schemeClr val="tx2"/>
                </a:solidFill>
                <a:ea typeface="ＭＳ Ｐゴシック" pitchFamily="34" charset="-128"/>
              </a:rPr>
              <a:t>expressive</a:t>
            </a:r>
            <a:r>
              <a:rPr lang="en-US" sz="28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z="2800" i="1" dirty="0">
                <a:solidFill>
                  <a:schemeClr val="tx2"/>
                </a:solidFill>
                <a:ea typeface="ＭＳ Ｐゴシック" pitchFamily="34" charset="-128"/>
              </a:rPr>
              <a:t>power</a:t>
            </a:r>
            <a:endParaRPr lang="en-US" sz="2800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This leads to the notion of </a:t>
            </a:r>
            <a:r>
              <a:rPr lang="en-US" i="1" dirty="0">
                <a:solidFill>
                  <a:schemeClr val="tx2"/>
                </a:solidFill>
                <a:ea typeface="ＭＳ Ｐゴシック" pitchFamily="34" charset="-128"/>
              </a:rPr>
              <a:t>relational completeness</a:t>
            </a:r>
            <a:endParaRPr lang="en-US" i="1" dirty="0">
              <a:ea typeface="ＭＳ Ｐゴシック" pitchFamily="34" charset="-128"/>
            </a:endParaRPr>
          </a:p>
        </p:txBody>
      </p:sp>
      <p:pic>
        <p:nvPicPr>
          <p:cNvPr id="5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974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4800" dirty="0">
                <a:solidFill>
                  <a:srgbClr val="0070C0"/>
                </a:solidFill>
              </a:rPr>
              <a:t>SQL- Part I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2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Motivation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6256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Question</a:t>
            </a:r>
            <a:r>
              <a:rPr lang="en-US" sz="2800" dirty="0">
                <a:ea typeface="ＭＳ Ｐゴシック" pitchFamily="34" charset="-128"/>
              </a:rPr>
              <a:t>: What is the main “weakness” of relational algebra?</a:t>
            </a: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Answer</a:t>
            </a:r>
            <a:r>
              <a:rPr lang="en-US" sz="2800" dirty="0">
                <a:ea typeface="ＭＳ Ｐゴシック" pitchFamily="34" charset="-128"/>
              </a:rPr>
              <a:t>: Procedural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It describes the steps (i.e., ‘</a:t>
            </a:r>
            <a:r>
              <a:rPr lang="en-US" dirty="0">
                <a:solidFill>
                  <a:srgbClr val="FF3300"/>
                </a:solidFill>
                <a:ea typeface="ＭＳ Ｐゴシック" pitchFamily="34" charset="-128"/>
              </a:rPr>
              <a:t>how</a:t>
            </a:r>
            <a:r>
              <a:rPr lang="en-US" dirty="0">
                <a:ea typeface="ＭＳ Ｐゴシック" pitchFamily="34" charset="-128"/>
              </a:rPr>
              <a:t>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Useful, especially for query optimization</a:t>
            </a:r>
          </a:p>
        </p:txBody>
      </p:sp>
      <p:pic>
        <p:nvPicPr>
          <p:cNvPr id="7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Relational Calculus (in General)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It describes </a:t>
            </a:r>
            <a:r>
              <a:rPr lang="en-US" sz="2800" dirty="0">
                <a:solidFill>
                  <a:srgbClr val="FF3300"/>
                </a:solidFill>
                <a:ea typeface="ＭＳ Ｐゴシック" pitchFamily="34" charset="-128"/>
              </a:rPr>
              <a:t>what</a:t>
            </a:r>
            <a:r>
              <a:rPr lang="en-US" sz="2800" dirty="0">
                <a:ea typeface="ＭＳ Ｐゴシック" pitchFamily="34" charset="-128"/>
              </a:rPr>
              <a:t> we want (</a:t>
            </a:r>
            <a:r>
              <a:rPr lang="en-US" sz="2800" i="1" dirty="0">
                <a:ea typeface="ＭＳ Ｐゴシック" pitchFamily="34" charset="-128"/>
              </a:rPr>
              <a:t>not how</a:t>
            </a:r>
            <a:r>
              <a:rPr lang="en-US" sz="2800" dirty="0">
                <a:ea typeface="ＭＳ Ｐゴシック" pitchFamily="34" charset="-128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It has two equivalent flavors, ‘tuple’ and ‘domain’ calculus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ea typeface="ＭＳ Ｐゴシック" pitchFamily="34" charset="-128"/>
              </a:rPr>
              <a:t>We will only focus on relational ‘tuple’ calculus 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It is the basis for SQL and Query-By-Example (QBE)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It is useful for proofs (see query optimization, later)</a:t>
            </a:r>
          </a:p>
        </p:txBody>
      </p:sp>
      <p:pic>
        <p:nvPicPr>
          <p:cNvPr id="7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Relational Tuple Calculus (RTC)</a:t>
            </a:r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64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ea typeface="ＭＳ Ｐゴシック" pitchFamily="34" charset="-128"/>
              </a:rPr>
              <a:t>RTC is a subset of ‘first order logic’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ea typeface="ＭＳ Ｐゴシック" pitchFamily="34" charset="-128"/>
              </a:rPr>
              <a:t>Examples: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56500"/>
              </p:ext>
            </p:extLst>
          </p:nvPr>
        </p:nvGraphicFramePr>
        <p:xfrm>
          <a:off x="3429000" y="2362200"/>
          <a:ext cx="1887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7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18875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6933"/>
              </p:ext>
            </p:extLst>
          </p:nvPr>
        </p:nvGraphicFramePr>
        <p:xfrm>
          <a:off x="3810000" y="4648200"/>
          <a:ext cx="2541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8" name="Equation" r:id="rId5" imgW="1333440" imgH="228600" progId="Equation.3">
                  <p:embed/>
                </p:oleObj>
              </mc:Choice>
              <mc:Fallback>
                <p:oleObj name="Equation" r:id="rId5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2541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457200" y="3124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400" b="0" dirty="0"/>
              <a:t>Give me tuples ‘t’, satisfying predicate ‘P’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45720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0" dirty="0"/>
              <a:t>Find all students: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0" dirty="0"/>
              <a:t>Find all sailors with a rating above 7: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6491"/>
              </p:ext>
            </p:extLst>
          </p:nvPr>
        </p:nvGraphicFramePr>
        <p:xfrm>
          <a:off x="2574925" y="5891213"/>
          <a:ext cx="3338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9" name="Equation" r:id="rId7" imgW="1752480" imgH="203040" progId="Equation.3">
                  <p:embed/>
                </p:oleObj>
              </mc:Choice>
              <mc:Fallback>
                <p:oleObj name="Equation" r:id="rId7" imgW="1752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91213"/>
                        <a:ext cx="33385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CMU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847032" y="225965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2177534"/>
            <a:ext cx="280179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A “formula” that describes </a:t>
            </a:r>
            <a:r>
              <a:rPr lang="en-US" i="1" dirty="0"/>
              <a:t>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2259650"/>
            <a:ext cx="83820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Syntax of RTC Queries</a:t>
            </a:r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allowed symbols:</a:t>
            </a: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Quantifiers:  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470150" y="2565400"/>
          <a:ext cx="36528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6" name="Equation" r:id="rId3" imgW="1917360" imgH="736560" progId="Equation.3">
                  <p:embed/>
                </p:oleObj>
              </mc:Choice>
              <mc:Fallback>
                <p:oleObj name="Equation" r:id="rId3" imgW="1917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565400"/>
                        <a:ext cx="365283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04315"/>
              </p:ext>
            </p:extLst>
          </p:nvPr>
        </p:nvGraphicFramePr>
        <p:xfrm>
          <a:off x="3962400" y="5410200"/>
          <a:ext cx="871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8715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Syntax of RTC Queries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Atomic “formulas”:</a:t>
            </a: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34" charset="-128"/>
              </a:rPr>
              <a:t> 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171176"/>
              </p:ext>
            </p:extLst>
          </p:nvPr>
        </p:nvGraphicFramePr>
        <p:xfrm>
          <a:off x="3400425" y="2603500"/>
          <a:ext cx="17907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name="Equation" r:id="rId3" imgW="939600" imgH="698400" progId="Equation.3">
                  <p:embed/>
                </p:oleObj>
              </mc:Choice>
              <mc:Fallback>
                <p:oleObj name="Equation" r:id="rId3" imgW="939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603500"/>
                        <a:ext cx="17907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0" y="4559277"/>
            <a:ext cx="637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i="1" dirty="0"/>
              <a:t>op</a:t>
            </a:r>
            <a:r>
              <a:rPr lang="en-US" sz="2400" dirty="0"/>
              <a:t> is an operator in the set {&lt;, &gt;, =, ≤, ≥, ≠}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Syntax of RTC Queries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A “formula” is: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Any atomic formula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If  P1 and P2 are formulas, so are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If P(s) is a formula, so are </a:t>
            </a:r>
          </a:p>
          <a:p>
            <a:pPr>
              <a:buFont typeface="Wingdings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53430"/>
              </p:ext>
            </p:extLst>
          </p:nvPr>
        </p:nvGraphicFramePr>
        <p:xfrm>
          <a:off x="2273300" y="3938588"/>
          <a:ext cx="4860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4" name="Equation" r:id="rId3" imgW="2552400" imgH="228600" progId="Equation.3">
                  <p:embed/>
                </p:oleObj>
              </mc:Choice>
              <mc:Fallback>
                <p:oleObj name="Equation" r:id="rId3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938588"/>
                        <a:ext cx="4860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00299"/>
              </p:ext>
            </p:extLst>
          </p:nvPr>
        </p:nvGraphicFramePr>
        <p:xfrm>
          <a:off x="4419600" y="5257800"/>
          <a:ext cx="13065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" name="Equation" r:id="rId5" imgW="685800" imgH="495000" progId="Equation.3">
                  <p:embed/>
                </p:oleObj>
              </mc:Choice>
              <mc:Fallback>
                <p:oleObj name="Equation" r:id="rId5" imgW="685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3065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8051</TotalTime>
  <Words>957</Words>
  <Application>Microsoft Macintosh PowerPoint</Application>
  <PresentationFormat>On-screen Show (4:3)</PresentationFormat>
  <Paragraphs>223</Paragraphs>
  <Slides>37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Equation</vt:lpstr>
      <vt:lpstr>Worksheet</vt:lpstr>
      <vt:lpstr>Database Applications (15-415)  Relational Calculus Lecture 6, January 28, 2020</vt:lpstr>
      <vt:lpstr>Today…</vt:lpstr>
      <vt:lpstr>Outline</vt:lpstr>
      <vt:lpstr>Motivation</vt:lpstr>
      <vt:lpstr>Relational Calculus (in General)</vt:lpstr>
      <vt:lpstr>Relational Tuple Calculus (RTC)</vt:lpstr>
      <vt:lpstr>Syntax of RTC Queries</vt:lpstr>
      <vt:lpstr>Syntax of RTC Queries</vt:lpstr>
      <vt:lpstr>Syntax of RTC Queries</vt:lpstr>
      <vt:lpstr>Basic Rules</vt:lpstr>
      <vt:lpstr>A Mini University Database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Cartesian Product: A Reminder</vt:lpstr>
      <vt:lpstr>Examples (Cont’d)</vt:lpstr>
      <vt:lpstr>More Examples</vt:lpstr>
      <vt:lpstr>More Examples</vt:lpstr>
      <vt:lpstr>More Examples</vt:lpstr>
      <vt:lpstr>More Examples</vt:lpstr>
      <vt:lpstr>More Examples</vt:lpstr>
      <vt:lpstr>More on Joins</vt:lpstr>
      <vt:lpstr>More Join Examples</vt:lpstr>
      <vt:lpstr>Harder Examples: DIVISION</vt:lpstr>
      <vt:lpstr>Harder Examples: DIVISION</vt:lpstr>
      <vt:lpstr>General Patterns</vt:lpstr>
      <vt:lpstr>More on Division</vt:lpstr>
      <vt:lpstr>More on Division</vt:lpstr>
      <vt:lpstr>‘Proof’ of Equivalence</vt:lpstr>
      <vt:lpstr>Safety of Expressions</vt:lpstr>
      <vt:lpstr>Summary</vt:lpstr>
      <vt:lpstr>Summary</vt:lpstr>
      <vt:lpstr>Next Class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Microsoft Office User</cp:lastModifiedBy>
  <cp:revision>952</cp:revision>
  <dcterms:created xsi:type="dcterms:W3CDTF">2013-11-24T06:45:02Z</dcterms:created>
  <dcterms:modified xsi:type="dcterms:W3CDTF">2020-02-09T11:23:28Z</dcterms:modified>
</cp:coreProperties>
</file>