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1EA77-062C-5287-6528-3F4B6018A9DA}" v="50" dt="2020-12-01T23:41:24.691"/>
    <p1510:client id="{FBC305A4-AFBA-46E5-8786-0B56DB9B08BF}" v="5" dt="2020-12-01T17:19:08.607"/>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164" d="100"/>
          <a:sy n="164" d="100"/>
        </p:scale>
        <p:origin x="176" y="10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12/1/2020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12/1/2020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12/1/2020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12/1/2020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Development Life Cycles (SDLCs)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Adj. Lec. Richard Weir</a:t>
            </a:r>
          </a:p>
          <a:p>
            <a:r>
              <a:rPr lang="en-US" dirty="0"/>
              <a:t>CUNY - College of Staten Island</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19B3-E52B-4B4A-B5EB-ABB6AE70A813}"/>
              </a:ext>
            </a:extLst>
          </p:cNvPr>
          <p:cNvSpPr>
            <a:spLocks noGrp="1"/>
          </p:cNvSpPr>
          <p:nvPr>
            <p:ph type="title"/>
          </p:nvPr>
        </p:nvSpPr>
        <p:spPr/>
        <p:txBody>
          <a:bodyPr/>
          <a:lstStyle/>
          <a:p>
            <a:r>
              <a:rPr lang="en-US" dirty="0"/>
              <a:t>SDLC Models</a:t>
            </a:r>
          </a:p>
        </p:txBody>
      </p:sp>
      <p:sp>
        <p:nvSpPr>
          <p:cNvPr id="3" name="Content Placeholder 2">
            <a:extLst>
              <a:ext uri="{FF2B5EF4-FFF2-40B4-BE49-F238E27FC236}">
                <a16:creationId xmlns:a16="http://schemas.microsoft.com/office/drawing/2014/main" id="{D696BA91-4826-4EAE-8022-9A06D73C6E06}"/>
              </a:ext>
            </a:extLst>
          </p:cNvPr>
          <p:cNvSpPr>
            <a:spLocks noGrp="1"/>
          </p:cNvSpPr>
          <p:nvPr>
            <p:ph idx="1"/>
          </p:nvPr>
        </p:nvSpPr>
        <p:spPr/>
        <p:txBody>
          <a:bodyPr/>
          <a:lstStyle/>
          <a:p>
            <a:r>
              <a:rPr lang="en-US" dirty="0"/>
              <a:t>We will be covering the following models for this course (and it’s on your final!):</a:t>
            </a:r>
          </a:p>
          <a:p>
            <a:pPr lvl="1"/>
            <a:r>
              <a:rPr lang="en-US" dirty="0"/>
              <a:t>Waterfall Model</a:t>
            </a:r>
          </a:p>
          <a:p>
            <a:pPr lvl="1"/>
            <a:r>
              <a:rPr lang="en-US" dirty="0"/>
              <a:t>Iterative Model</a:t>
            </a:r>
          </a:p>
          <a:p>
            <a:pPr lvl="1"/>
            <a:r>
              <a:rPr lang="en-US" dirty="0"/>
              <a:t>Spiral Model</a:t>
            </a:r>
          </a:p>
          <a:p>
            <a:pPr lvl="1"/>
            <a:r>
              <a:rPr lang="en-US" dirty="0"/>
              <a:t>V-Model</a:t>
            </a:r>
          </a:p>
          <a:p>
            <a:pPr lvl="1"/>
            <a:r>
              <a:rPr lang="en-US" dirty="0"/>
              <a:t>Big Bang Model</a:t>
            </a:r>
          </a:p>
          <a:p>
            <a:pPr lvl="1"/>
            <a:r>
              <a:rPr lang="en-US" dirty="0"/>
              <a:t>Agile Model</a:t>
            </a:r>
          </a:p>
        </p:txBody>
      </p:sp>
    </p:spTree>
    <p:extLst>
      <p:ext uri="{BB962C8B-B14F-4D97-AF65-F5344CB8AC3E}">
        <p14:creationId xmlns:p14="http://schemas.microsoft.com/office/powerpoint/2010/main" val="15562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15FA-B854-4FA9-BC53-95D7F7244F02}"/>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C7EEB112-6F06-4E96-9190-3CFBB4369AF2}"/>
              </a:ext>
            </a:extLst>
          </p:cNvPr>
          <p:cNvSpPr>
            <a:spLocks noGrp="1"/>
          </p:cNvSpPr>
          <p:nvPr>
            <p:ph idx="1"/>
          </p:nvPr>
        </p:nvSpPr>
        <p:spPr/>
        <p:txBody>
          <a:bodyPr/>
          <a:lstStyle/>
          <a:p>
            <a:r>
              <a:rPr lang="en-US" dirty="0"/>
              <a:t>The first Process Model to be produced.</a:t>
            </a:r>
          </a:p>
          <a:p>
            <a:r>
              <a:rPr lang="en-US" dirty="0"/>
              <a:t>Also called the “linear-sequential life cycle model.”</a:t>
            </a:r>
          </a:p>
          <a:p>
            <a:r>
              <a:rPr lang="en-US" dirty="0"/>
              <a:t>It is a very rigid design in which each phase must be totally completed before you can move on to the next phase.</a:t>
            </a:r>
          </a:p>
          <a:p>
            <a:r>
              <a:rPr lang="en-US" dirty="0"/>
              <a:t>There is no overlapping of phases.</a:t>
            </a:r>
          </a:p>
          <a:p>
            <a:r>
              <a:rPr lang="en-US" dirty="0"/>
              <a:t>Progress moves downward like a waterfall.  Each phases cascades into the next.  </a:t>
            </a:r>
          </a:p>
          <a:p>
            <a:r>
              <a:rPr lang="en-US" dirty="0"/>
              <a:t>You cannot move back up the waterfall!</a:t>
            </a:r>
          </a:p>
        </p:txBody>
      </p:sp>
    </p:spTree>
    <p:extLst>
      <p:ext uri="{BB962C8B-B14F-4D97-AF65-F5344CB8AC3E}">
        <p14:creationId xmlns:p14="http://schemas.microsoft.com/office/powerpoint/2010/main" val="274496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3711-17B4-44C1-97AA-3508D256D567}"/>
              </a:ext>
            </a:extLst>
          </p:cNvPr>
          <p:cNvSpPr>
            <a:spLocks noGrp="1"/>
          </p:cNvSpPr>
          <p:nvPr>
            <p:ph type="title"/>
          </p:nvPr>
        </p:nvSpPr>
        <p:spPr/>
        <p:txBody>
          <a:bodyPr/>
          <a:lstStyle/>
          <a:p>
            <a:r>
              <a:rPr lang="en-US" dirty="0"/>
              <a:t>Waterfall Model continued…</a:t>
            </a:r>
          </a:p>
        </p:txBody>
      </p:sp>
      <p:pic>
        <p:nvPicPr>
          <p:cNvPr id="5" name="Content Placeholder 4" descr="Diagram&#10;&#10;Description automatically generated">
            <a:extLst>
              <a:ext uri="{FF2B5EF4-FFF2-40B4-BE49-F238E27FC236}">
                <a16:creationId xmlns:a16="http://schemas.microsoft.com/office/drawing/2014/main" id="{E5EE380E-D9AC-4409-BFED-88C6EF372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7387" y="2035072"/>
            <a:ext cx="5874052" cy="4007056"/>
          </a:xfrm>
        </p:spPr>
      </p:pic>
    </p:spTree>
    <p:extLst>
      <p:ext uri="{BB962C8B-B14F-4D97-AF65-F5344CB8AC3E}">
        <p14:creationId xmlns:p14="http://schemas.microsoft.com/office/powerpoint/2010/main" val="317462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8285-BC90-49C7-AFA1-E3F8180EBA7C}"/>
              </a:ext>
            </a:extLst>
          </p:cNvPr>
          <p:cNvSpPr>
            <a:spLocks noGrp="1"/>
          </p:cNvSpPr>
          <p:nvPr>
            <p:ph type="title"/>
          </p:nvPr>
        </p:nvSpPr>
        <p:spPr/>
        <p:txBody>
          <a:bodyPr/>
          <a:lstStyle/>
          <a:p>
            <a:r>
              <a:rPr lang="en-US" dirty="0"/>
              <a:t>Waterfall Model Phases</a:t>
            </a:r>
          </a:p>
        </p:txBody>
      </p:sp>
      <p:sp>
        <p:nvSpPr>
          <p:cNvPr id="3" name="Content Placeholder 2">
            <a:extLst>
              <a:ext uri="{FF2B5EF4-FFF2-40B4-BE49-F238E27FC236}">
                <a16:creationId xmlns:a16="http://schemas.microsoft.com/office/drawing/2014/main" id="{AC32972E-8505-4A3E-A84D-417E8C978D39}"/>
              </a:ext>
            </a:extLst>
          </p:cNvPr>
          <p:cNvSpPr>
            <a:spLocks noGrp="1"/>
          </p:cNvSpPr>
          <p:nvPr>
            <p:ph idx="1"/>
          </p:nvPr>
        </p:nvSpPr>
        <p:spPr/>
        <p:txBody>
          <a:bodyPr/>
          <a:lstStyle/>
          <a:p>
            <a:r>
              <a:rPr lang="en-US" dirty="0"/>
              <a:t>The phases follow the general phases discussed earlier with some changes:</a:t>
            </a:r>
          </a:p>
          <a:p>
            <a:pPr lvl="1"/>
            <a:r>
              <a:rPr lang="en-US" dirty="0"/>
              <a:t>Implementation (Software Design) – system is developed in small programs called units, which are integrated in the next phase.  Each unit is developed and tested for its functionality, called Unit Testing.</a:t>
            </a:r>
          </a:p>
          <a:p>
            <a:pPr lvl="1"/>
            <a:r>
              <a:rPr lang="en-US" dirty="0"/>
              <a:t>Integration (Testing) – All of the units are integrated into a system.  Post integration, the entire system is tested for any faults and failures.</a:t>
            </a:r>
          </a:p>
          <a:p>
            <a:pPr lvl="1"/>
            <a:r>
              <a:rPr lang="en-US" dirty="0"/>
              <a:t>Maintenance – There is a maintenance phase, which allows for patching if any unforeseen problems arise.</a:t>
            </a:r>
          </a:p>
          <a:p>
            <a:pPr lvl="1"/>
            <a:endParaRPr lang="en-US" dirty="0"/>
          </a:p>
        </p:txBody>
      </p:sp>
    </p:spTree>
    <p:extLst>
      <p:ext uri="{BB962C8B-B14F-4D97-AF65-F5344CB8AC3E}">
        <p14:creationId xmlns:p14="http://schemas.microsoft.com/office/powerpoint/2010/main" val="169251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CA2A-DF49-4E9D-86D1-29F87396AD5F}"/>
              </a:ext>
            </a:extLst>
          </p:cNvPr>
          <p:cNvSpPr>
            <a:spLocks noGrp="1"/>
          </p:cNvSpPr>
          <p:nvPr>
            <p:ph type="title"/>
          </p:nvPr>
        </p:nvSpPr>
        <p:spPr/>
        <p:txBody>
          <a:bodyPr/>
          <a:lstStyle/>
          <a:p>
            <a:r>
              <a:rPr lang="en-US" dirty="0"/>
              <a:t>Waterfall Model – Best Applications</a:t>
            </a:r>
          </a:p>
        </p:txBody>
      </p:sp>
      <p:sp>
        <p:nvSpPr>
          <p:cNvPr id="3" name="Content Placeholder 2">
            <a:extLst>
              <a:ext uri="{FF2B5EF4-FFF2-40B4-BE49-F238E27FC236}">
                <a16:creationId xmlns:a16="http://schemas.microsoft.com/office/drawing/2014/main" id="{E90D58DD-44E5-473E-89D4-1AB95A14443F}"/>
              </a:ext>
            </a:extLst>
          </p:cNvPr>
          <p:cNvSpPr>
            <a:spLocks noGrp="1"/>
          </p:cNvSpPr>
          <p:nvPr>
            <p:ph idx="1"/>
          </p:nvPr>
        </p:nvSpPr>
        <p:spPr/>
        <p:txBody>
          <a:bodyPr/>
          <a:lstStyle/>
          <a:p>
            <a:r>
              <a:rPr lang="en-US" dirty="0"/>
              <a:t>Requirements are very well documented.</a:t>
            </a:r>
          </a:p>
          <a:p>
            <a:r>
              <a:rPr lang="en-US" dirty="0"/>
              <a:t>Product definition is stable (no changes along the way)</a:t>
            </a:r>
          </a:p>
          <a:p>
            <a:r>
              <a:rPr lang="en-US" dirty="0"/>
              <a:t>There are no ambiguous requirements.</a:t>
            </a:r>
          </a:p>
          <a:p>
            <a:r>
              <a:rPr lang="en-US" dirty="0"/>
              <a:t>Ample resources with required expertise are available to support the project.</a:t>
            </a:r>
          </a:p>
          <a:p>
            <a:r>
              <a:rPr lang="en-US" dirty="0"/>
              <a:t>The project is short!</a:t>
            </a:r>
          </a:p>
        </p:txBody>
      </p:sp>
    </p:spTree>
    <p:extLst>
      <p:ext uri="{BB962C8B-B14F-4D97-AF65-F5344CB8AC3E}">
        <p14:creationId xmlns:p14="http://schemas.microsoft.com/office/powerpoint/2010/main" val="35293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1A5A-1BD3-4B58-AB33-9C1688E32A54}"/>
              </a:ext>
            </a:extLst>
          </p:cNvPr>
          <p:cNvSpPr>
            <a:spLocks noGrp="1"/>
          </p:cNvSpPr>
          <p:nvPr>
            <p:ph type="title"/>
          </p:nvPr>
        </p:nvSpPr>
        <p:spPr/>
        <p:txBody>
          <a:bodyPr/>
          <a:lstStyle/>
          <a:p>
            <a:r>
              <a:rPr lang="en-US" dirty="0"/>
              <a:t>Waterfall Model - Advantages</a:t>
            </a:r>
          </a:p>
        </p:txBody>
      </p:sp>
      <p:sp>
        <p:nvSpPr>
          <p:cNvPr id="3" name="Content Placeholder 2">
            <a:extLst>
              <a:ext uri="{FF2B5EF4-FFF2-40B4-BE49-F238E27FC236}">
                <a16:creationId xmlns:a16="http://schemas.microsoft.com/office/drawing/2014/main" id="{7C3D21DB-CFCE-419D-A7C3-DF222B482252}"/>
              </a:ext>
            </a:extLst>
          </p:cNvPr>
          <p:cNvSpPr>
            <a:spLocks noGrp="1"/>
          </p:cNvSpPr>
          <p:nvPr>
            <p:ph idx="1"/>
          </p:nvPr>
        </p:nvSpPr>
        <p:spPr/>
        <p:txBody>
          <a:bodyPr/>
          <a:lstStyle/>
          <a:p>
            <a:r>
              <a:rPr lang="en-US" dirty="0"/>
              <a:t>Simple and easy to understand and use</a:t>
            </a:r>
          </a:p>
          <a:p>
            <a:r>
              <a:rPr lang="en-US" dirty="0"/>
              <a:t>Easy to manage due to the rigidity of the model.</a:t>
            </a:r>
          </a:p>
          <a:p>
            <a:r>
              <a:rPr lang="en-US" dirty="0"/>
              <a:t>Phases are done one at a time.</a:t>
            </a:r>
          </a:p>
          <a:p>
            <a:r>
              <a:rPr lang="en-US" dirty="0"/>
              <a:t>Works well for smaller projects in which requirements are easily understood.</a:t>
            </a:r>
          </a:p>
          <a:p>
            <a:r>
              <a:rPr lang="en-US" dirty="0"/>
              <a:t>Clearly defined stages and milestones.</a:t>
            </a:r>
          </a:p>
          <a:p>
            <a:r>
              <a:rPr lang="en-US" dirty="0"/>
              <a:t>Easy to arrange tasks.</a:t>
            </a:r>
          </a:p>
          <a:p>
            <a:r>
              <a:rPr lang="en-US" dirty="0"/>
              <a:t>Process and results are well documented.</a:t>
            </a:r>
          </a:p>
        </p:txBody>
      </p:sp>
    </p:spTree>
    <p:extLst>
      <p:ext uri="{BB962C8B-B14F-4D97-AF65-F5344CB8AC3E}">
        <p14:creationId xmlns:p14="http://schemas.microsoft.com/office/powerpoint/2010/main" val="73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A19C-7BEF-4613-AF89-AF553843F7DE}"/>
              </a:ext>
            </a:extLst>
          </p:cNvPr>
          <p:cNvSpPr>
            <a:spLocks noGrp="1"/>
          </p:cNvSpPr>
          <p:nvPr>
            <p:ph type="title"/>
          </p:nvPr>
        </p:nvSpPr>
        <p:spPr/>
        <p:txBody>
          <a:bodyPr/>
          <a:lstStyle/>
          <a:p>
            <a:r>
              <a:rPr lang="en-US" dirty="0"/>
              <a:t>Waterfall Model - Disadvantages</a:t>
            </a:r>
          </a:p>
        </p:txBody>
      </p:sp>
      <p:sp>
        <p:nvSpPr>
          <p:cNvPr id="3" name="Content Placeholder 2">
            <a:extLst>
              <a:ext uri="{FF2B5EF4-FFF2-40B4-BE49-F238E27FC236}">
                <a16:creationId xmlns:a16="http://schemas.microsoft.com/office/drawing/2014/main" id="{99A8C0D6-6E26-49A9-B9B8-557D2DE01E01}"/>
              </a:ext>
            </a:extLst>
          </p:cNvPr>
          <p:cNvSpPr>
            <a:spLocks noGrp="1"/>
          </p:cNvSpPr>
          <p:nvPr>
            <p:ph idx="1"/>
          </p:nvPr>
        </p:nvSpPr>
        <p:spPr/>
        <p:txBody>
          <a:bodyPr/>
          <a:lstStyle/>
          <a:p>
            <a:r>
              <a:rPr lang="en-US" dirty="0"/>
              <a:t>No working software is produced until late in the cycle</a:t>
            </a:r>
          </a:p>
          <a:p>
            <a:r>
              <a:rPr lang="en-US" dirty="0"/>
              <a:t>High amounts of risk and uncertainty</a:t>
            </a:r>
          </a:p>
          <a:p>
            <a:r>
              <a:rPr lang="en-US" dirty="0"/>
              <a:t>Not a good model for complex/OO projects.</a:t>
            </a:r>
          </a:p>
          <a:p>
            <a:r>
              <a:rPr lang="en-US" dirty="0"/>
              <a:t>Poor model for long and ongoing projects.</a:t>
            </a:r>
          </a:p>
          <a:p>
            <a:r>
              <a:rPr lang="en-US" dirty="0"/>
              <a:t>Not suitable for a project in which the requirements are constantly changing (model is VERY RIGID)</a:t>
            </a:r>
          </a:p>
          <a:p>
            <a:r>
              <a:rPr lang="en-US" dirty="0"/>
              <a:t>Cannot accommodate changing requirements (we cannot go backwards in this model)</a:t>
            </a:r>
          </a:p>
          <a:p>
            <a:endParaRPr lang="en-US" dirty="0"/>
          </a:p>
        </p:txBody>
      </p:sp>
    </p:spTree>
    <p:extLst>
      <p:ext uri="{BB962C8B-B14F-4D97-AF65-F5344CB8AC3E}">
        <p14:creationId xmlns:p14="http://schemas.microsoft.com/office/powerpoint/2010/main" val="405286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924A-A0A7-445F-AA1E-74F58BDA2CE5}"/>
              </a:ext>
            </a:extLst>
          </p:cNvPr>
          <p:cNvSpPr>
            <a:spLocks noGrp="1"/>
          </p:cNvSpPr>
          <p:nvPr>
            <p:ph type="title"/>
          </p:nvPr>
        </p:nvSpPr>
        <p:spPr/>
        <p:txBody>
          <a:bodyPr/>
          <a:lstStyle/>
          <a:p>
            <a:r>
              <a:rPr lang="en-US" dirty="0"/>
              <a:t>Iterative Model</a:t>
            </a:r>
          </a:p>
        </p:txBody>
      </p:sp>
      <p:sp>
        <p:nvSpPr>
          <p:cNvPr id="3" name="Content Placeholder 2">
            <a:extLst>
              <a:ext uri="{FF2B5EF4-FFF2-40B4-BE49-F238E27FC236}">
                <a16:creationId xmlns:a16="http://schemas.microsoft.com/office/drawing/2014/main" id="{8003E2A8-2A46-4FEB-B795-4AE43DD5EED6}"/>
              </a:ext>
            </a:extLst>
          </p:cNvPr>
          <p:cNvSpPr>
            <a:spLocks noGrp="1"/>
          </p:cNvSpPr>
          <p:nvPr>
            <p:ph idx="1"/>
          </p:nvPr>
        </p:nvSpPr>
        <p:spPr/>
        <p:txBody>
          <a:bodyPr/>
          <a:lstStyle/>
          <a:p>
            <a:r>
              <a:rPr lang="en-US" dirty="0"/>
              <a:t>Process starts with a simple implementation of a small set of the software requirements and iteratively enhances the evolving versions until the complete system is implemented and ready to be deployed.</a:t>
            </a:r>
          </a:p>
          <a:p>
            <a:r>
              <a:rPr lang="en-US" dirty="0"/>
              <a:t>Do not start with a full specification of the project.</a:t>
            </a:r>
          </a:p>
          <a:p>
            <a:r>
              <a:rPr lang="en-US" dirty="0"/>
              <a:t>Identify and build a part of the software, ensuring that it meets specifications.</a:t>
            </a:r>
          </a:p>
          <a:p>
            <a:r>
              <a:rPr lang="en-US" dirty="0"/>
              <a:t>Repeat this process with another subset of the overall software, incorporating it with other finished subsets of the software.</a:t>
            </a:r>
          </a:p>
          <a:p>
            <a:r>
              <a:rPr lang="en-US" dirty="0"/>
              <a:t>Continue iterating until all subsets have been built.</a:t>
            </a:r>
          </a:p>
        </p:txBody>
      </p:sp>
    </p:spTree>
    <p:extLst>
      <p:ext uri="{BB962C8B-B14F-4D97-AF65-F5344CB8AC3E}">
        <p14:creationId xmlns:p14="http://schemas.microsoft.com/office/powerpoint/2010/main" val="277935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3B41-8C19-4ED1-813D-0E92AEE521C2}"/>
              </a:ext>
            </a:extLst>
          </p:cNvPr>
          <p:cNvSpPr>
            <a:spLocks noGrp="1"/>
          </p:cNvSpPr>
          <p:nvPr>
            <p:ph type="title"/>
          </p:nvPr>
        </p:nvSpPr>
        <p:spPr/>
        <p:txBody>
          <a:bodyPr/>
          <a:lstStyle/>
          <a:p>
            <a:r>
              <a:rPr lang="en-US" dirty="0"/>
              <a:t>Iterative Model continued…</a:t>
            </a:r>
          </a:p>
        </p:txBody>
      </p:sp>
      <p:pic>
        <p:nvPicPr>
          <p:cNvPr id="5" name="Content Placeholder 4" descr="Diagram&#10;&#10;Description automatically generated">
            <a:extLst>
              <a:ext uri="{FF2B5EF4-FFF2-40B4-BE49-F238E27FC236}">
                <a16:creationId xmlns:a16="http://schemas.microsoft.com/office/drawing/2014/main" id="{76632112-DB13-4772-875F-4E52B021C5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717" y="2133600"/>
            <a:ext cx="8083390" cy="3540299"/>
          </a:xfrm>
        </p:spPr>
      </p:pic>
    </p:spTree>
    <p:extLst>
      <p:ext uri="{BB962C8B-B14F-4D97-AF65-F5344CB8AC3E}">
        <p14:creationId xmlns:p14="http://schemas.microsoft.com/office/powerpoint/2010/main" val="87034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E9F9-AF8C-46CB-A98A-FF29A162D6D8}"/>
              </a:ext>
            </a:extLst>
          </p:cNvPr>
          <p:cNvSpPr>
            <a:spLocks noGrp="1"/>
          </p:cNvSpPr>
          <p:nvPr>
            <p:ph type="title"/>
          </p:nvPr>
        </p:nvSpPr>
        <p:spPr/>
        <p:txBody>
          <a:bodyPr/>
          <a:lstStyle/>
          <a:p>
            <a:r>
              <a:rPr lang="en-US" dirty="0"/>
              <a:t>Iterative Model continued…</a:t>
            </a:r>
          </a:p>
        </p:txBody>
      </p:sp>
      <p:sp>
        <p:nvSpPr>
          <p:cNvPr id="3" name="Content Placeholder 2">
            <a:extLst>
              <a:ext uri="{FF2B5EF4-FFF2-40B4-BE49-F238E27FC236}">
                <a16:creationId xmlns:a16="http://schemas.microsoft.com/office/drawing/2014/main" id="{79B8DED8-2CAD-4848-B54B-9D12CFD82A2D}"/>
              </a:ext>
            </a:extLst>
          </p:cNvPr>
          <p:cNvSpPr>
            <a:spLocks noGrp="1"/>
          </p:cNvSpPr>
          <p:nvPr>
            <p:ph idx="1"/>
          </p:nvPr>
        </p:nvSpPr>
        <p:spPr/>
        <p:txBody>
          <a:bodyPr>
            <a:normAutofit lnSpcReduction="10000"/>
          </a:bodyPr>
          <a:lstStyle/>
          <a:p>
            <a:r>
              <a:rPr lang="en-US" dirty="0"/>
              <a:t>The whole requirement is separated into various builds.</a:t>
            </a:r>
          </a:p>
          <a:p>
            <a:r>
              <a:rPr lang="en-US" dirty="0"/>
              <a:t>During each iteration, the module being developed goes through the requirements, design, implementation and testing phases.  </a:t>
            </a:r>
          </a:p>
          <a:p>
            <a:r>
              <a:rPr lang="en-US" dirty="0"/>
              <a:t>Each of the following modules adds more functionality to the overall project.</a:t>
            </a:r>
          </a:p>
          <a:p>
            <a:r>
              <a:rPr lang="en-US" dirty="0"/>
              <a:t>This process continues until the complete system is ready as per the requirements.</a:t>
            </a:r>
          </a:p>
          <a:p>
            <a:r>
              <a:rPr lang="en-US" dirty="0"/>
              <a:t>The key to a successful iterative model is </a:t>
            </a:r>
            <a:r>
              <a:rPr lang="en-US" b="1" dirty="0"/>
              <a:t>rigorous verification of requirements, and verification and testing of each version of the software against those requirements within each cycle of the model.</a:t>
            </a:r>
            <a:endParaRPr lang="en-US" dirty="0"/>
          </a:p>
        </p:txBody>
      </p:sp>
    </p:spTree>
    <p:extLst>
      <p:ext uri="{BB962C8B-B14F-4D97-AF65-F5344CB8AC3E}">
        <p14:creationId xmlns:p14="http://schemas.microsoft.com/office/powerpoint/2010/main" val="219233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EFF9-31EF-4F2F-8A35-918E9D6DCACC}"/>
              </a:ext>
            </a:extLst>
          </p:cNvPr>
          <p:cNvSpPr>
            <a:spLocks noGrp="1"/>
          </p:cNvSpPr>
          <p:nvPr>
            <p:ph type="title"/>
          </p:nvPr>
        </p:nvSpPr>
        <p:spPr/>
        <p:txBody>
          <a:bodyPr/>
          <a:lstStyle/>
          <a:p>
            <a:r>
              <a:rPr lang="en-US" dirty="0"/>
              <a:t>What are SDLCs?</a:t>
            </a:r>
          </a:p>
        </p:txBody>
      </p:sp>
      <p:sp>
        <p:nvSpPr>
          <p:cNvPr id="3" name="Content Placeholder 2">
            <a:extLst>
              <a:ext uri="{FF2B5EF4-FFF2-40B4-BE49-F238E27FC236}">
                <a16:creationId xmlns:a16="http://schemas.microsoft.com/office/drawing/2014/main" id="{0AEB9DD0-E397-4047-B445-C63F46C06A21}"/>
              </a:ext>
            </a:extLst>
          </p:cNvPr>
          <p:cNvSpPr>
            <a:spLocks noGrp="1"/>
          </p:cNvSpPr>
          <p:nvPr>
            <p:ph idx="1"/>
          </p:nvPr>
        </p:nvSpPr>
        <p:spPr/>
        <p:txBody>
          <a:bodyPr>
            <a:normAutofit lnSpcReduction="10000"/>
          </a:bodyPr>
          <a:lstStyle/>
          <a:p>
            <a:r>
              <a:rPr lang="en-US" dirty="0"/>
              <a:t>A methodology with clearly defined processes for creating high-quality software with the lowest cost in the shortest amount of time.</a:t>
            </a:r>
          </a:p>
          <a:p>
            <a:r>
              <a:rPr lang="en-US" dirty="0"/>
              <a:t>Typically has six phases:</a:t>
            </a:r>
          </a:p>
          <a:p>
            <a:pPr lvl="1"/>
            <a:r>
              <a:rPr lang="en-US" dirty="0"/>
              <a:t>Requirement Analysis</a:t>
            </a:r>
          </a:p>
          <a:p>
            <a:pPr lvl="1"/>
            <a:r>
              <a:rPr lang="en-US" dirty="0"/>
              <a:t>Planning</a:t>
            </a:r>
          </a:p>
          <a:p>
            <a:pPr lvl="1"/>
            <a:r>
              <a:rPr lang="en-US" dirty="0"/>
              <a:t>Software Design </a:t>
            </a:r>
          </a:p>
          <a:p>
            <a:pPr lvl="1"/>
            <a:r>
              <a:rPr lang="en-US" dirty="0"/>
              <a:t>Software Development</a:t>
            </a:r>
          </a:p>
          <a:p>
            <a:pPr lvl="1"/>
            <a:r>
              <a:rPr lang="en-US" dirty="0"/>
              <a:t>Testing</a:t>
            </a:r>
          </a:p>
          <a:p>
            <a:pPr lvl="1"/>
            <a:r>
              <a:rPr lang="en-US" dirty="0"/>
              <a:t>Deployment</a:t>
            </a:r>
          </a:p>
          <a:p>
            <a:r>
              <a:rPr lang="en-US" dirty="0"/>
              <a:t>How these phases are approached depends on the design approach chosen.</a:t>
            </a:r>
          </a:p>
        </p:txBody>
      </p:sp>
    </p:spTree>
    <p:extLst>
      <p:ext uri="{BB962C8B-B14F-4D97-AF65-F5344CB8AC3E}">
        <p14:creationId xmlns:p14="http://schemas.microsoft.com/office/powerpoint/2010/main" val="104872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891B-1D8B-482E-9CE9-D61E462410AD}"/>
              </a:ext>
            </a:extLst>
          </p:cNvPr>
          <p:cNvSpPr>
            <a:spLocks noGrp="1"/>
          </p:cNvSpPr>
          <p:nvPr>
            <p:ph type="title"/>
          </p:nvPr>
        </p:nvSpPr>
        <p:spPr/>
        <p:txBody>
          <a:bodyPr/>
          <a:lstStyle/>
          <a:p>
            <a:r>
              <a:rPr lang="en-US" dirty="0"/>
              <a:t>Iterative Model: Applications</a:t>
            </a:r>
          </a:p>
        </p:txBody>
      </p:sp>
      <p:sp>
        <p:nvSpPr>
          <p:cNvPr id="3" name="Content Placeholder 2">
            <a:extLst>
              <a:ext uri="{FF2B5EF4-FFF2-40B4-BE49-F238E27FC236}">
                <a16:creationId xmlns:a16="http://schemas.microsoft.com/office/drawing/2014/main" id="{A5668A4A-CD40-411C-ADFF-B72D1A3231EE}"/>
              </a:ext>
            </a:extLst>
          </p:cNvPr>
          <p:cNvSpPr>
            <a:spLocks noGrp="1"/>
          </p:cNvSpPr>
          <p:nvPr>
            <p:ph idx="1"/>
          </p:nvPr>
        </p:nvSpPr>
        <p:spPr/>
        <p:txBody>
          <a:bodyPr/>
          <a:lstStyle/>
          <a:p>
            <a:r>
              <a:rPr lang="en-US" dirty="0"/>
              <a:t>Requirements are clear and easily understood.</a:t>
            </a:r>
          </a:p>
          <a:p>
            <a:r>
              <a:rPr lang="en-US" dirty="0"/>
              <a:t>Major requirements must be defined, but there is room for flexibility in features as the software develops.</a:t>
            </a:r>
          </a:p>
          <a:p>
            <a:r>
              <a:rPr lang="en-US" dirty="0"/>
              <a:t>No time constraints.</a:t>
            </a:r>
          </a:p>
          <a:p>
            <a:r>
              <a:rPr lang="en-US" dirty="0"/>
              <a:t>New technology is being used and learned as the project develops.</a:t>
            </a:r>
          </a:p>
          <a:p>
            <a:r>
              <a:rPr lang="en-US" dirty="0"/>
              <a:t>There are some high-risk features and goals which may change in the future.</a:t>
            </a:r>
          </a:p>
        </p:txBody>
      </p:sp>
    </p:spTree>
    <p:extLst>
      <p:ext uri="{BB962C8B-B14F-4D97-AF65-F5344CB8AC3E}">
        <p14:creationId xmlns:p14="http://schemas.microsoft.com/office/powerpoint/2010/main" val="277335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A237-0616-477C-923A-14C23E545485}"/>
              </a:ext>
            </a:extLst>
          </p:cNvPr>
          <p:cNvSpPr>
            <a:spLocks noGrp="1"/>
          </p:cNvSpPr>
          <p:nvPr>
            <p:ph type="title"/>
          </p:nvPr>
        </p:nvSpPr>
        <p:spPr/>
        <p:txBody>
          <a:bodyPr/>
          <a:lstStyle/>
          <a:p>
            <a:r>
              <a:rPr lang="en-US" dirty="0"/>
              <a:t>Iterative Model: Advantages</a:t>
            </a:r>
          </a:p>
        </p:txBody>
      </p:sp>
      <p:sp>
        <p:nvSpPr>
          <p:cNvPr id="3" name="Content Placeholder 2">
            <a:extLst>
              <a:ext uri="{FF2B5EF4-FFF2-40B4-BE49-F238E27FC236}">
                <a16:creationId xmlns:a16="http://schemas.microsoft.com/office/drawing/2014/main" id="{081FF587-DCB2-46D6-AF8D-870074FF77F9}"/>
              </a:ext>
            </a:extLst>
          </p:cNvPr>
          <p:cNvSpPr>
            <a:spLocks noGrp="1"/>
          </p:cNvSpPr>
          <p:nvPr>
            <p:ph idx="1"/>
          </p:nvPr>
        </p:nvSpPr>
        <p:spPr/>
        <p:txBody>
          <a:bodyPr>
            <a:normAutofit fontScale="85000" lnSpcReduction="10000"/>
          </a:bodyPr>
          <a:lstStyle/>
          <a:p>
            <a:r>
              <a:rPr lang="en-US" dirty="0"/>
              <a:t>Some working functionality can be developed quickly and early in the life cycle.</a:t>
            </a:r>
          </a:p>
          <a:p>
            <a:r>
              <a:rPr lang="en-US" dirty="0"/>
              <a:t>Results are obtained early and periodically.</a:t>
            </a:r>
          </a:p>
          <a:p>
            <a:r>
              <a:rPr lang="en-US" dirty="0"/>
              <a:t>Parallel development can be planned.</a:t>
            </a:r>
          </a:p>
          <a:p>
            <a:r>
              <a:rPr lang="en-US" dirty="0"/>
              <a:t>Progress can be measured.</a:t>
            </a:r>
          </a:p>
          <a:p>
            <a:r>
              <a:rPr lang="en-US" dirty="0"/>
              <a:t>Less costly to change the scope/requirements.</a:t>
            </a:r>
          </a:p>
          <a:p>
            <a:r>
              <a:rPr lang="en-US" dirty="0"/>
              <a:t>Testing and debugging during smaller iteration is easy.</a:t>
            </a:r>
          </a:p>
          <a:p>
            <a:r>
              <a:rPr lang="en-US" dirty="0"/>
              <a:t>With every increment, operational product is delivered.</a:t>
            </a:r>
          </a:p>
          <a:p>
            <a:r>
              <a:rPr lang="en-US" dirty="0"/>
              <a:t>Risk analysis is better.</a:t>
            </a:r>
          </a:p>
          <a:p>
            <a:r>
              <a:rPr lang="en-US" dirty="0"/>
              <a:t>It supports changing requirements.</a:t>
            </a:r>
          </a:p>
        </p:txBody>
      </p:sp>
    </p:spTree>
    <p:extLst>
      <p:ext uri="{BB962C8B-B14F-4D97-AF65-F5344CB8AC3E}">
        <p14:creationId xmlns:p14="http://schemas.microsoft.com/office/powerpoint/2010/main" val="118928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9C3-59AF-40BA-B3BB-1651AF7FA7FC}"/>
              </a:ext>
            </a:extLst>
          </p:cNvPr>
          <p:cNvSpPr>
            <a:spLocks noGrp="1"/>
          </p:cNvSpPr>
          <p:nvPr>
            <p:ph type="title"/>
          </p:nvPr>
        </p:nvSpPr>
        <p:spPr/>
        <p:txBody>
          <a:bodyPr/>
          <a:lstStyle/>
          <a:p>
            <a:r>
              <a:rPr lang="en-US" dirty="0"/>
              <a:t>Iterative Model: Disadvantages</a:t>
            </a:r>
          </a:p>
        </p:txBody>
      </p:sp>
      <p:sp>
        <p:nvSpPr>
          <p:cNvPr id="3" name="Content Placeholder 2">
            <a:extLst>
              <a:ext uri="{FF2B5EF4-FFF2-40B4-BE49-F238E27FC236}">
                <a16:creationId xmlns:a16="http://schemas.microsoft.com/office/drawing/2014/main" id="{FC27BAB7-24E0-468E-A0B7-432F90A89A0A}"/>
              </a:ext>
            </a:extLst>
          </p:cNvPr>
          <p:cNvSpPr>
            <a:spLocks noGrp="1"/>
          </p:cNvSpPr>
          <p:nvPr>
            <p:ph idx="1"/>
          </p:nvPr>
        </p:nvSpPr>
        <p:spPr/>
        <p:txBody>
          <a:bodyPr>
            <a:normAutofit/>
          </a:bodyPr>
          <a:lstStyle/>
          <a:p>
            <a:r>
              <a:rPr lang="en-US" dirty="0"/>
              <a:t>More resources may be required.</a:t>
            </a:r>
          </a:p>
          <a:p>
            <a:r>
              <a:rPr lang="en-US" dirty="0"/>
              <a:t>More management attention is required.</a:t>
            </a:r>
          </a:p>
          <a:p>
            <a:r>
              <a:rPr lang="en-US" dirty="0"/>
              <a:t>System architecture or design issues may arise because not all requirements are gathered in the beginning of the entire life cycle.</a:t>
            </a:r>
          </a:p>
          <a:p>
            <a:r>
              <a:rPr lang="en-US" dirty="0"/>
              <a:t>Not suitable for smaller projects.</a:t>
            </a:r>
          </a:p>
          <a:p>
            <a:r>
              <a:rPr lang="en-US" dirty="0"/>
              <a:t>Management complexity is more.</a:t>
            </a:r>
          </a:p>
          <a:p>
            <a:r>
              <a:rPr lang="en-US" dirty="0"/>
              <a:t>End of project may not be known which is a risk.</a:t>
            </a:r>
          </a:p>
        </p:txBody>
      </p:sp>
    </p:spTree>
    <p:extLst>
      <p:ext uri="{BB962C8B-B14F-4D97-AF65-F5344CB8AC3E}">
        <p14:creationId xmlns:p14="http://schemas.microsoft.com/office/powerpoint/2010/main" val="307015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1FB1-9A65-4971-A5CE-121E5D55AA62}"/>
              </a:ext>
            </a:extLst>
          </p:cNvPr>
          <p:cNvSpPr>
            <a:spLocks noGrp="1"/>
          </p:cNvSpPr>
          <p:nvPr>
            <p:ph type="title"/>
          </p:nvPr>
        </p:nvSpPr>
        <p:spPr/>
        <p:txBody>
          <a:bodyPr/>
          <a:lstStyle/>
          <a:p>
            <a:r>
              <a:rPr lang="en-US" dirty="0"/>
              <a:t>Spiral Model</a:t>
            </a:r>
          </a:p>
        </p:txBody>
      </p:sp>
      <p:sp>
        <p:nvSpPr>
          <p:cNvPr id="3" name="Content Placeholder 2">
            <a:extLst>
              <a:ext uri="{FF2B5EF4-FFF2-40B4-BE49-F238E27FC236}">
                <a16:creationId xmlns:a16="http://schemas.microsoft.com/office/drawing/2014/main" id="{612AE672-E856-49C0-90AB-B577CBA4AEFC}"/>
              </a:ext>
            </a:extLst>
          </p:cNvPr>
          <p:cNvSpPr>
            <a:spLocks noGrp="1"/>
          </p:cNvSpPr>
          <p:nvPr>
            <p:ph idx="1"/>
          </p:nvPr>
        </p:nvSpPr>
        <p:spPr/>
        <p:txBody>
          <a:bodyPr/>
          <a:lstStyle/>
          <a:p>
            <a:r>
              <a:rPr lang="en-US" dirty="0"/>
              <a:t>Combines the idea of incremental development with the systematic, controlled aspects of the waterfall model.</a:t>
            </a:r>
          </a:p>
          <a:p>
            <a:r>
              <a:rPr lang="en-US" dirty="0"/>
              <a:t>Allows incremental releases of the product or incremental refinement through each iteration around the spiral.</a:t>
            </a:r>
          </a:p>
          <a:p>
            <a:r>
              <a:rPr lang="en-US" dirty="0"/>
              <a:t>The spiral model has four phases. A software project repeatedly passes through these phases in iterations called Spirals.</a:t>
            </a:r>
          </a:p>
        </p:txBody>
      </p:sp>
    </p:spTree>
    <p:extLst>
      <p:ext uri="{BB962C8B-B14F-4D97-AF65-F5344CB8AC3E}">
        <p14:creationId xmlns:p14="http://schemas.microsoft.com/office/powerpoint/2010/main" val="331979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8750-F615-4DE5-A2D1-A801806950CC}"/>
              </a:ext>
            </a:extLst>
          </p:cNvPr>
          <p:cNvSpPr>
            <a:spLocks noGrp="1"/>
          </p:cNvSpPr>
          <p:nvPr>
            <p:ph type="title"/>
          </p:nvPr>
        </p:nvSpPr>
        <p:spPr/>
        <p:txBody>
          <a:bodyPr/>
          <a:lstStyle/>
          <a:p>
            <a:r>
              <a:rPr lang="en-US" dirty="0"/>
              <a:t>Spiral Model: Phases</a:t>
            </a:r>
          </a:p>
        </p:txBody>
      </p:sp>
      <p:sp>
        <p:nvSpPr>
          <p:cNvPr id="3" name="Content Placeholder 2">
            <a:extLst>
              <a:ext uri="{FF2B5EF4-FFF2-40B4-BE49-F238E27FC236}">
                <a16:creationId xmlns:a16="http://schemas.microsoft.com/office/drawing/2014/main" id="{A4A264AA-E04A-406B-B636-89675EF30CB0}"/>
              </a:ext>
            </a:extLst>
          </p:cNvPr>
          <p:cNvSpPr>
            <a:spLocks noGrp="1"/>
          </p:cNvSpPr>
          <p:nvPr>
            <p:ph idx="1"/>
          </p:nvPr>
        </p:nvSpPr>
        <p:spPr/>
        <p:txBody>
          <a:bodyPr>
            <a:normAutofit fontScale="92500" lnSpcReduction="20000"/>
          </a:bodyPr>
          <a:lstStyle/>
          <a:p>
            <a:r>
              <a:rPr lang="en-US" dirty="0" err="1"/>
              <a:t>Identifiction</a:t>
            </a:r>
            <a:r>
              <a:rPr lang="en-US" dirty="0"/>
              <a:t> – Gathering of requirements; in later phases, get more specific system requirements, subsystem requirements, and unit requirements; constant communication between customer and system analyst</a:t>
            </a:r>
          </a:p>
          <a:p>
            <a:r>
              <a:rPr lang="en-US" dirty="0"/>
              <a:t>Design - starts with the conceptual design in the baseline spiral and involves architectural design, logical design of modules, physical product design and the final design in the subsequent spirals.</a:t>
            </a:r>
          </a:p>
          <a:p>
            <a:r>
              <a:rPr lang="en-US" dirty="0"/>
              <a:t>Constructing: In the baseline spiral, when the product is just thought of and the design is being developed a POC (Proof of Concept) is developed in this phase to get customer feedback; in subsequent spirals with higher clarity on requirements and design details a working model of the software called build is produced with a version number. These builds are sent to the customer for feedback.</a:t>
            </a:r>
          </a:p>
          <a:p>
            <a:r>
              <a:rPr lang="en-US" dirty="0"/>
              <a:t>Evaluation - After testing the build, at the end of first iteration, the customer evaluates the software and provides feedback.</a:t>
            </a:r>
          </a:p>
        </p:txBody>
      </p:sp>
    </p:spTree>
    <p:extLst>
      <p:ext uri="{BB962C8B-B14F-4D97-AF65-F5344CB8AC3E}">
        <p14:creationId xmlns:p14="http://schemas.microsoft.com/office/powerpoint/2010/main" val="387705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60E7-CAFF-447E-AA0E-F67E2CD0BCD6}"/>
              </a:ext>
            </a:extLst>
          </p:cNvPr>
          <p:cNvSpPr>
            <a:spLocks noGrp="1"/>
          </p:cNvSpPr>
          <p:nvPr>
            <p:ph type="title"/>
          </p:nvPr>
        </p:nvSpPr>
        <p:spPr/>
        <p:txBody>
          <a:bodyPr/>
          <a:lstStyle/>
          <a:p>
            <a:r>
              <a:rPr lang="en-US" dirty="0"/>
              <a:t>Spiral Model: Illustration</a:t>
            </a:r>
          </a:p>
        </p:txBody>
      </p:sp>
      <p:pic>
        <p:nvPicPr>
          <p:cNvPr id="5" name="Content Placeholder 4" descr="Diagram, engineering drawing&#10;&#10;Description automatically generated">
            <a:extLst>
              <a:ext uri="{FF2B5EF4-FFF2-40B4-BE49-F238E27FC236}">
                <a16:creationId xmlns:a16="http://schemas.microsoft.com/office/drawing/2014/main" id="{59E7BCE3-7F43-4866-A46E-E90CDD784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7715" y="1942992"/>
            <a:ext cx="5753396" cy="4191215"/>
          </a:xfrm>
        </p:spPr>
      </p:pic>
    </p:spTree>
    <p:extLst>
      <p:ext uri="{BB962C8B-B14F-4D97-AF65-F5344CB8AC3E}">
        <p14:creationId xmlns:p14="http://schemas.microsoft.com/office/powerpoint/2010/main" val="409385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8F5D-0FF3-46BB-ADD9-0E93307708DF}"/>
              </a:ext>
            </a:extLst>
          </p:cNvPr>
          <p:cNvSpPr>
            <a:spLocks noGrp="1"/>
          </p:cNvSpPr>
          <p:nvPr>
            <p:ph type="title"/>
          </p:nvPr>
        </p:nvSpPr>
        <p:spPr/>
        <p:txBody>
          <a:bodyPr/>
          <a:lstStyle/>
          <a:p>
            <a:r>
              <a:rPr lang="en-US" dirty="0"/>
              <a:t>Spiral Model: Application</a:t>
            </a:r>
          </a:p>
        </p:txBody>
      </p:sp>
      <p:sp>
        <p:nvSpPr>
          <p:cNvPr id="3" name="Content Placeholder 2">
            <a:extLst>
              <a:ext uri="{FF2B5EF4-FFF2-40B4-BE49-F238E27FC236}">
                <a16:creationId xmlns:a16="http://schemas.microsoft.com/office/drawing/2014/main" id="{4A654241-0041-4895-A599-EABE15B729F2}"/>
              </a:ext>
            </a:extLst>
          </p:cNvPr>
          <p:cNvSpPr>
            <a:spLocks noGrp="1"/>
          </p:cNvSpPr>
          <p:nvPr>
            <p:ph idx="1"/>
          </p:nvPr>
        </p:nvSpPr>
        <p:spPr/>
        <p:txBody>
          <a:bodyPr>
            <a:normAutofit fontScale="92500" lnSpcReduction="10000"/>
          </a:bodyPr>
          <a:lstStyle/>
          <a:p>
            <a:r>
              <a:rPr lang="en-US" dirty="0"/>
              <a:t>When there is a budget constraint and risk evaluation is important.</a:t>
            </a:r>
          </a:p>
          <a:p>
            <a:r>
              <a:rPr lang="en-US" dirty="0"/>
              <a:t>For medium to high-risk projects.</a:t>
            </a:r>
          </a:p>
          <a:p>
            <a:r>
              <a:rPr lang="en-US" dirty="0"/>
              <a:t>Long-term project commitment because of potential changes to economic priorities as the requirements change with time.</a:t>
            </a:r>
          </a:p>
          <a:p>
            <a:r>
              <a:rPr lang="en-US" dirty="0"/>
              <a:t>Customer is not sure of their requirements which is usually the case.</a:t>
            </a:r>
          </a:p>
          <a:p>
            <a:r>
              <a:rPr lang="en-US" dirty="0"/>
              <a:t>Requirements are complex and need evaluation to get clarity.</a:t>
            </a:r>
          </a:p>
          <a:p>
            <a:r>
              <a:rPr lang="en-US" dirty="0"/>
              <a:t>New product line which should be released in phases to get enough customer feedback.</a:t>
            </a:r>
          </a:p>
          <a:p>
            <a:r>
              <a:rPr lang="en-US" dirty="0"/>
              <a:t>Significant changes are expected in the product during the development cycle.</a:t>
            </a:r>
          </a:p>
        </p:txBody>
      </p:sp>
    </p:spTree>
    <p:extLst>
      <p:ext uri="{BB962C8B-B14F-4D97-AF65-F5344CB8AC3E}">
        <p14:creationId xmlns:p14="http://schemas.microsoft.com/office/powerpoint/2010/main" val="235075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007-3C2D-49FC-B9C0-D13B41BA8642}"/>
              </a:ext>
            </a:extLst>
          </p:cNvPr>
          <p:cNvSpPr>
            <a:spLocks noGrp="1"/>
          </p:cNvSpPr>
          <p:nvPr>
            <p:ph type="title"/>
          </p:nvPr>
        </p:nvSpPr>
        <p:spPr/>
        <p:txBody>
          <a:bodyPr/>
          <a:lstStyle/>
          <a:p>
            <a:r>
              <a:rPr lang="en-US" dirty="0"/>
              <a:t>Spiral Model: Advantages</a:t>
            </a:r>
          </a:p>
        </p:txBody>
      </p:sp>
      <p:sp>
        <p:nvSpPr>
          <p:cNvPr id="3" name="Content Placeholder 2">
            <a:extLst>
              <a:ext uri="{FF2B5EF4-FFF2-40B4-BE49-F238E27FC236}">
                <a16:creationId xmlns:a16="http://schemas.microsoft.com/office/drawing/2014/main" id="{0890B264-0528-4063-B425-2E2FD6D7E88E}"/>
              </a:ext>
            </a:extLst>
          </p:cNvPr>
          <p:cNvSpPr>
            <a:spLocks noGrp="1"/>
          </p:cNvSpPr>
          <p:nvPr>
            <p:ph idx="1"/>
          </p:nvPr>
        </p:nvSpPr>
        <p:spPr/>
        <p:txBody>
          <a:bodyPr>
            <a:normAutofit/>
          </a:bodyPr>
          <a:lstStyle/>
          <a:p>
            <a:r>
              <a:rPr lang="en-US" dirty="0"/>
              <a:t>Changing requirements can be accommodated.</a:t>
            </a:r>
          </a:p>
          <a:p>
            <a:r>
              <a:rPr lang="en-US" dirty="0"/>
              <a:t>Allows extensive use of prototypes.</a:t>
            </a:r>
          </a:p>
          <a:p>
            <a:r>
              <a:rPr lang="en-US" dirty="0"/>
              <a:t>Requirements can be captured more accurately.</a:t>
            </a:r>
          </a:p>
          <a:p>
            <a:r>
              <a:rPr lang="en-US" dirty="0"/>
              <a:t>Users see the system early.</a:t>
            </a:r>
          </a:p>
          <a:p>
            <a:r>
              <a:rPr lang="en-US" dirty="0"/>
              <a:t>Development can be divided into smaller parts and the risky parts can be developed earlier which helps in better risk management.</a:t>
            </a:r>
          </a:p>
        </p:txBody>
      </p:sp>
    </p:spTree>
    <p:extLst>
      <p:ext uri="{BB962C8B-B14F-4D97-AF65-F5344CB8AC3E}">
        <p14:creationId xmlns:p14="http://schemas.microsoft.com/office/powerpoint/2010/main" val="42408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C2C6-FFE5-42BE-8DB6-680A56238B8E}"/>
              </a:ext>
            </a:extLst>
          </p:cNvPr>
          <p:cNvSpPr>
            <a:spLocks noGrp="1"/>
          </p:cNvSpPr>
          <p:nvPr>
            <p:ph type="title"/>
          </p:nvPr>
        </p:nvSpPr>
        <p:spPr/>
        <p:txBody>
          <a:bodyPr/>
          <a:lstStyle/>
          <a:p>
            <a:r>
              <a:rPr lang="en-US" dirty="0"/>
              <a:t>Spiral Model: Disadvantages</a:t>
            </a:r>
          </a:p>
        </p:txBody>
      </p:sp>
      <p:sp>
        <p:nvSpPr>
          <p:cNvPr id="3" name="Content Placeholder 2">
            <a:extLst>
              <a:ext uri="{FF2B5EF4-FFF2-40B4-BE49-F238E27FC236}">
                <a16:creationId xmlns:a16="http://schemas.microsoft.com/office/drawing/2014/main" id="{615C4D06-1864-48DB-97B2-B03CF174F981}"/>
              </a:ext>
            </a:extLst>
          </p:cNvPr>
          <p:cNvSpPr>
            <a:spLocks noGrp="1"/>
          </p:cNvSpPr>
          <p:nvPr>
            <p:ph idx="1"/>
          </p:nvPr>
        </p:nvSpPr>
        <p:spPr/>
        <p:txBody>
          <a:bodyPr>
            <a:normAutofit/>
          </a:bodyPr>
          <a:lstStyle/>
          <a:p>
            <a:r>
              <a:rPr lang="en-US" dirty="0"/>
              <a:t>Management is more complex.</a:t>
            </a:r>
          </a:p>
          <a:p>
            <a:r>
              <a:rPr lang="en-US" dirty="0"/>
              <a:t>End of the project may not be known early.</a:t>
            </a:r>
          </a:p>
          <a:p>
            <a:r>
              <a:rPr lang="en-US" dirty="0"/>
              <a:t>Not suitable for small or low risk projects and could be expensive for small projects.</a:t>
            </a:r>
          </a:p>
          <a:p>
            <a:r>
              <a:rPr lang="en-US" dirty="0"/>
              <a:t>Process is complex</a:t>
            </a:r>
          </a:p>
          <a:p>
            <a:r>
              <a:rPr lang="en-US" dirty="0"/>
              <a:t>Spiral may go on indefinitely.</a:t>
            </a:r>
          </a:p>
          <a:p>
            <a:r>
              <a:rPr lang="en-US" dirty="0"/>
              <a:t>Large number of intermediate stages requires excessive documentation.</a:t>
            </a:r>
          </a:p>
        </p:txBody>
      </p:sp>
    </p:spTree>
    <p:extLst>
      <p:ext uri="{BB962C8B-B14F-4D97-AF65-F5344CB8AC3E}">
        <p14:creationId xmlns:p14="http://schemas.microsoft.com/office/powerpoint/2010/main" val="227797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32D-2FE7-44F0-AFB5-1D8F0E136A6C}"/>
              </a:ext>
            </a:extLst>
          </p:cNvPr>
          <p:cNvSpPr>
            <a:spLocks noGrp="1"/>
          </p:cNvSpPr>
          <p:nvPr>
            <p:ph type="title"/>
          </p:nvPr>
        </p:nvSpPr>
        <p:spPr/>
        <p:txBody>
          <a:bodyPr/>
          <a:lstStyle/>
          <a:p>
            <a:pPr algn="ctr"/>
            <a:r>
              <a:rPr lang="en-US" dirty="0"/>
              <a:t>V-Model (Verification and Validation Model)</a:t>
            </a:r>
          </a:p>
        </p:txBody>
      </p:sp>
      <p:sp>
        <p:nvSpPr>
          <p:cNvPr id="3" name="Content Placeholder 2">
            <a:extLst>
              <a:ext uri="{FF2B5EF4-FFF2-40B4-BE49-F238E27FC236}">
                <a16:creationId xmlns:a16="http://schemas.microsoft.com/office/drawing/2014/main" id="{869440BE-1069-4378-81BC-620615D1F9F4}"/>
              </a:ext>
            </a:extLst>
          </p:cNvPr>
          <p:cNvSpPr>
            <a:spLocks noGrp="1"/>
          </p:cNvSpPr>
          <p:nvPr>
            <p:ph idx="1"/>
          </p:nvPr>
        </p:nvSpPr>
        <p:spPr/>
        <p:txBody>
          <a:bodyPr/>
          <a:lstStyle/>
          <a:p>
            <a:r>
              <a:rPr lang="en-US" dirty="0"/>
              <a:t>An extension of the waterfall model and is based on the association of a testing phase for each corresponding development stage.</a:t>
            </a:r>
          </a:p>
          <a:p>
            <a:r>
              <a:rPr lang="en-US" dirty="0"/>
              <a:t>For every phase of the development cycle, there is a corresponding testing phase. (They are parallel)</a:t>
            </a:r>
          </a:p>
          <a:p>
            <a:r>
              <a:rPr lang="en-US" dirty="0"/>
              <a:t>The coding phase joins together the two sides of the model.</a:t>
            </a:r>
          </a:p>
        </p:txBody>
      </p:sp>
    </p:spTree>
    <p:extLst>
      <p:ext uri="{BB962C8B-B14F-4D97-AF65-F5344CB8AC3E}">
        <p14:creationId xmlns:p14="http://schemas.microsoft.com/office/powerpoint/2010/main" val="53601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5DD5-3CEA-4561-A29F-FB07D6D0D21A}"/>
              </a:ext>
            </a:extLst>
          </p:cNvPr>
          <p:cNvSpPr>
            <a:spLocks noGrp="1"/>
          </p:cNvSpPr>
          <p:nvPr>
            <p:ph type="title"/>
          </p:nvPr>
        </p:nvSpPr>
        <p:spPr/>
        <p:txBody>
          <a:bodyPr/>
          <a:lstStyle/>
          <a:p>
            <a:r>
              <a:rPr lang="en-US" dirty="0"/>
              <a:t>SDLC General Steps</a:t>
            </a:r>
          </a:p>
        </p:txBody>
      </p:sp>
      <p:pic>
        <p:nvPicPr>
          <p:cNvPr id="5" name="Content Placeholder 4" descr="Diagram&#10;&#10;Description automatically generated">
            <a:extLst>
              <a:ext uri="{FF2B5EF4-FFF2-40B4-BE49-F238E27FC236}">
                <a16:creationId xmlns:a16="http://schemas.microsoft.com/office/drawing/2014/main" id="{BBD27B1E-7F2F-4B86-A81C-0D15423EE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284" y="1905000"/>
            <a:ext cx="6852258" cy="4267200"/>
          </a:xfrm>
        </p:spPr>
      </p:pic>
    </p:spTree>
    <p:extLst>
      <p:ext uri="{BB962C8B-B14F-4D97-AF65-F5344CB8AC3E}">
        <p14:creationId xmlns:p14="http://schemas.microsoft.com/office/powerpoint/2010/main" val="115484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5A0C-72F2-4DBB-AB5F-1E8BAA870AC4}"/>
              </a:ext>
            </a:extLst>
          </p:cNvPr>
          <p:cNvSpPr>
            <a:spLocks noGrp="1"/>
          </p:cNvSpPr>
          <p:nvPr>
            <p:ph type="title"/>
          </p:nvPr>
        </p:nvSpPr>
        <p:spPr/>
        <p:txBody>
          <a:bodyPr/>
          <a:lstStyle/>
          <a:p>
            <a:r>
              <a:rPr lang="en-US" dirty="0"/>
              <a:t>V-Model continued…</a:t>
            </a:r>
          </a:p>
        </p:txBody>
      </p:sp>
      <p:pic>
        <p:nvPicPr>
          <p:cNvPr id="5" name="Content Placeholder 4" descr="Diagram&#10;&#10;Description automatically generated">
            <a:extLst>
              <a:ext uri="{FF2B5EF4-FFF2-40B4-BE49-F238E27FC236}">
                <a16:creationId xmlns:a16="http://schemas.microsoft.com/office/drawing/2014/main" id="{CEB1E6BA-8768-47E5-9E4B-E8A16294C1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2061" y="1905000"/>
            <a:ext cx="5644704" cy="4267200"/>
          </a:xfrm>
        </p:spPr>
      </p:pic>
    </p:spTree>
    <p:extLst>
      <p:ext uri="{BB962C8B-B14F-4D97-AF65-F5344CB8AC3E}">
        <p14:creationId xmlns:p14="http://schemas.microsoft.com/office/powerpoint/2010/main" val="347037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D252-2C19-49E8-81A6-2B30FB93BA8F}"/>
              </a:ext>
            </a:extLst>
          </p:cNvPr>
          <p:cNvSpPr>
            <a:spLocks noGrp="1"/>
          </p:cNvSpPr>
          <p:nvPr>
            <p:ph type="title"/>
          </p:nvPr>
        </p:nvSpPr>
        <p:spPr/>
        <p:txBody>
          <a:bodyPr/>
          <a:lstStyle/>
          <a:p>
            <a:r>
              <a:rPr lang="en-US" dirty="0"/>
              <a:t>V-Model Applications</a:t>
            </a:r>
          </a:p>
        </p:txBody>
      </p:sp>
      <p:sp>
        <p:nvSpPr>
          <p:cNvPr id="3" name="Content Placeholder 2">
            <a:extLst>
              <a:ext uri="{FF2B5EF4-FFF2-40B4-BE49-F238E27FC236}">
                <a16:creationId xmlns:a16="http://schemas.microsoft.com/office/drawing/2014/main" id="{472ABA3A-74BE-47D5-A8E6-2A0249378F2C}"/>
              </a:ext>
            </a:extLst>
          </p:cNvPr>
          <p:cNvSpPr>
            <a:spLocks noGrp="1"/>
          </p:cNvSpPr>
          <p:nvPr>
            <p:ph idx="1"/>
          </p:nvPr>
        </p:nvSpPr>
        <p:spPr/>
        <p:txBody>
          <a:bodyPr>
            <a:normAutofit/>
          </a:bodyPr>
          <a:lstStyle/>
          <a:p>
            <a:r>
              <a:rPr lang="en-US" dirty="0"/>
              <a:t>Almost the same as waterfall model!</a:t>
            </a:r>
          </a:p>
          <a:p>
            <a:r>
              <a:rPr lang="en-US" dirty="0"/>
              <a:t>Requirements are well defined, clearly documented and fixed.</a:t>
            </a:r>
          </a:p>
          <a:p>
            <a:r>
              <a:rPr lang="en-US" dirty="0"/>
              <a:t>Product definition is stable.</a:t>
            </a:r>
          </a:p>
          <a:p>
            <a:r>
              <a:rPr lang="en-US" dirty="0"/>
              <a:t>Technology is not dynamic and is well understood by the project team.</a:t>
            </a:r>
          </a:p>
          <a:p>
            <a:r>
              <a:rPr lang="en-US" dirty="0"/>
              <a:t>There are no ambiguous or undefined requirements.</a:t>
            </a:r>
          </a:p>
          <a:p>
            <a:r>
              <a:rPr lang="en-US" dirty="0"/>
              <a:t>The project is short.</a:t>
            </a:r>
          </a:p>
        </p:txBody>
      </p:sp>
    </p:spTree>
    <p:extLst>
      <p:ext uri="{BB962C8B-B14F-4D97-AF65-F5344CB8AC3E}">
        <p14:creationId xmlns:p14="http://schemas.microsoft.com/office/powerpoint/2010/main" val="198075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7396-D5D3-4154-9006-122EF3CF07DA}"/>
              </a:ext>
            </a:extLst>
          </p:cNvPr>
          <p:cNvSpPr>
            <a:spLocks noGrp="1"/>
          </p:cNvSpPr>
          <p:nvPr>
            <p:ph type="title"/>
          </p:nvPr>
        </p:nvSpPr>
        <p:spPr/>
        <p:txBody>
          <a:bodyPr/>
          <a:lstStyle/>
          <a:p>
            <a:r>
              <a:rPr lang="en-US" dirty="0"/>
              <a:t>V-Model: Advantages</a:t>
            </a:r>
          </a:p>
        </p:txBody>
      </p:sp>
      <p:sp>
        <p:nvSpPr>
          <p:cNvPr id="3" name="Content Placeholder 2">
            <a:extLst>
              <a:ext uri="{FF2B5EF4-FFF2-40B4-BE49-F238E27FC236}">
                <a16:creationId xmlns:a16="http://schemas.microsoft.com/office/drawing/2014/main" id="{04917724-82E4-4EAB-AC0B-C4B161B79735}"/>
              </a:ext>
            </a:extLst>
          </p:cNvPr>
          <p:cNvSpPr>
            <a:spLocks noGrp="1"/>
          </p:cNvSpPr>
          <p:nvPr>
            <p:ph idx="1"/>
          </p:nvPr>
        </p:nvSpPr>
        <p:spPr/>
        <p:txBody>
          <a:bodyPr>
            <a:normAutofit/>
          </a:bodyPr>
          <a:lstStyle/>
          <a:p>
            <a:r>
              <a:rPr lang="en-US" dirty="0"/>
              <a:t>This is a highly-disciplined model and Phases are completed one at a time.</a:t>
            </a:r>
          </a:p>
          <a:p>
            <a:r>
              <a:rPr lang="en-US" dirty="0"/>
              <a:t>Works well for smaller projects where requirements are very well understood.</a:t>
            </a:r>
          </a:p>
          <a:p>
            <a:r>
              <a:rPr lang="en-US" dirty="0"/>
              <a:t>Simple and easy to understand and use.</a:t>
            </a:r>
          </a:p>
          <a:p>
            <a:r>
              <a:rPr lang="en-US" dirty="0"/>
              <a:t>Easy to manage due to the rigidity of the model. Each phase has specific deliverables and a review process.</a:t>
            </a:r>
          </a:p>
        </p:txBody>
      </p:sp>
    </p:spTree>
    <p:extLst>
      <p:ext uri="{BB962C8B-B14F-4D97-AF65-F5344CB8AC3E}">
        <p14:creationId xmlns:p14="http://schemas.microsoft.com/office/powerpoint/2010/main" val="44713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E236-B69F-463D-AB9D-C1B57C169BCE}"/>
              </a:ext>
            </a:extLst>
          </p:cNvPr>
          <p:cNvSpPr>
            <a:spLocks noGrp="1"/>
          </p:cNvSpPr>
          <p:nvPr>
            <p:ph type="title"/>
          </p:nvPr>
        </p:nvSpPr>
        <p:spPr/>
        <p:txBody>
          <a:bodyPr/>
          <a:lstStyle/>
          <a:p>
            <a:r>
              <a:rPr lang="en-US" dirty="0"/>
              <a:t>V-Model: Disadvantages</a:t>
            </a:r>
          </a:p>
        </p:txBody>
      </p:sp>
      <p:sp>
        <p:nvSpPr>
          <p:cNvPr id="3" name="Content Placeholder 2">
            <a:extLst>
              <a:ext uri="{FF2B5EF4-FFF2-40B4-BE49-F238E27FC236}">
                <a16:creationId xmlns:a16="http://schemas.microsoft.com/office/drawing/2014/main" id="{71FA0870-E765-42B5-8A6C-DB0FB6C737AD}"/>
              </a:ext>
            </a:extLst>
          </p:cNvPr>
          <p:cNvSpPr>
            <a:spLocks noGrp="1"/>
          </p:cNvSpPr>
          <p:nvPr>
            <p:ph idx="1"/>
          </p:nvPr>
        </p:nvSpPr>
        <p:spPr/>
        <p:txBody>
          <a:bodyPr>
            <a:normAutofit/>
          </a:bodyPr>
          <a:lstStyle/>
          <a:p>
            <a:r>
              <a:rPr lang="en-US" dirty="0"/>
              <a:t>High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a:t>
            </a:r>
          </a:p>
          <a:p>
            <a:r>
              <a:rPr lang="en-US" dirty="0"/>
              <a:t>Once an application is in the testing stage, it is difficult to go back and change a functionality.</a:t>
            </a:r>
          </a:p>
          <a:p>
            <a:r>
              <a:rPr lang="en-US" dirty="0"/>
              <a:t>No working software is produced until late during the life cycle.</a:t>
            </a:r>
          </a:p>
        </p:txBody>
      </p:sp>
    </p:spTree>
    <p:extLst>
      <p:ext uri="{BB962C8B-B14F-4D97-AF65-F5344CB8AC3E}">
        <p14:creationId xmlns:p14="http://schemas.microsoft.com/office/powerpoint/2010/main" val="253418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4820-E228-4976-ADBB-A34DD60D5545}"/>
              </a:ext>
            </a:extLst>
          </p:cNvPr>
          <p:cNvSpPr>
            <a:spLocks noGrp="1"/>
          </p:cNvSpPr>
          <p:nvPr>
            <p:ph type="title"/>
          </p:nvPr>
        </p:nvSpPr>
        <p:spPr/>
        <p:txBody>
          <a:bodyPr/>
          <a:lstStyle/>
          <a:p>
            <a:r>
              <a:rPr lang="en-US" dirty="0"/>
              <a:t>Big Bang Model</a:t>
            </a:r>
          </a:p>
        </p:txBody>
      </p:sp>
      <p:sp>
        <p:nvSpPr>
          <p:cNvPr id="3" name="Content Placeholder 2">
            <a:extLst>
              <a:ext uri="{FF2B5EF4-FFF2-40B4-BE49-F238E27FC236}">
                <a16:creationId xmlns:a16="http://schemas.microsoft.com/office/drawing/2014/main" id="{17B1C5A8-8757-4200-8F44-F65E52DAF1DD}"/>
              </a:ext>
            </a:extLst>
          </p:cNvPr>
          <p:cNvSpPr>
            <a:spLocks noGrp="1"/>
          </p:cNvSpPr>
          <p:nvPr>
            <p:ph idx="1"/>
          </p:nvPr>
        </p:nvSpPr>
        <p:spPr/>
        <p:txBody>
          <a:bodyPr/>
          <a:lstStyle/>
          <a:p>
            <a:r>
              <a:rPr lang="en-US" dirty="0"/>
              <a:t>Follow no process.</a:t>
            </a:r>
          </a:p>
          <a:p>
            <a:r>
              <a:rPr lang="en-US" dirty="0"/>
              <a:t>Chaos.</a:t>
            </a:r>
          </a:p>
          <a:p>
            <a:r>
              <a:rPr lang="en-US" dirty="0"/>
              <a:t>Little planning required.</a:t>
            </a:r>
          </a:p>
          <a:p>
            <a:r>
              <a:rPr lang="en-US" dirty="0"/>
              <a:t>Requirements are implemented on the fly.</a:t>
            </a:r>
          </a:p>
          <a:p>
            <a:r>
              <a:rPr lang="en-US" dirty="0"/>
              <a:t>Usually this model is followed for small projects where the development teams are very small.</a:t>
            </a:r>
          </a:p>
          <a:p>
            <a:r>
              <a:rPr lang="en-US" dirty="0"/>
              <a:t>Focus all the possible resources in the software development and coding, with very little or no planning.</a:t>
            </a:r>
          </a:p>
        </p:txBody>
      </p:sp>
    </p:spTree>
    <p:extLst>
      <p:ext uri="{BB962C8B-B14F-4D97-AF65-F5344CB8AC3E}">
        <p14:creationId xmlns:p14="http://schemas.microsoft.com/office/powerpoint/2010/main" val="104978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A62E-B5A6-4DAA-9825-1620B1D535F9}"/>
              </a:ext>
            </a:extLst>
          </p:cNvPr>
          <p:cNvSpPr>
            <a:spLocks noGrp="1"/>
          </p:cNvSpPr>
          <p:nvPr>
            <p:ph type="title"/>
          </p:nvPr>
        </p:nvSpPr>
        <p:spPr/>
        <p:txBody>
          <a:bodyPr/>
          <a:lstStyle/>
          <a:p>
            <a:r>
              <a:rPr lang="en-US" dirty="0"/>
              <a:t>Big Bang Model: Advantages</a:t>
            </a:r>
          </a:p>
        </p:txBody>
      </p:sp>
      <p:sp>
        <p:nvSpPr>
          <p:cNvPr id="3" name="Content Placeholder 2">
            <a:extLst>
              <a:ext uri="{FF2B5EF4-FFF2-40B4-BE49-F238E27FC236}">
                <a16:creationId xmlns:a16="http://schemas.microsoft.com/office/drawing/2014/main" id="{0C7A1C7B-199E-4576-A020-30526311CB0D}"/>
              </a:ext>
            </a:extLst>
          </p:cNvPr>
          <p:cNvSpPr>
            <a:spLocks noGrp="1"/>
          </p:cNvSpPr>
          <p:nvPr>
            <p:ph idx="1"/>
          </p:nvPr>
        </p:nvSpPr>
        <p:spPr/>
        <p:txBody>
          <a:bodyPr>
            <a:normAutofit/>
          </a:bodyPr>
          <a:lstStyle/>
          <a:p>
            <a:r>
              <a:rPr lang="en-US" dirty="0"/>
              <a:t>This is a very simple model</a:t>
            </a:r>
          </a:p>
          <a:p>
            <a:r>
              <a:rPr lang="en-US" dirty="0"/>
              <a:t>Little or no planning required</a:t>
            </a:r>
          </a:p>
          <a:p>
            <a:r>
              <a:rPr lang="en-US" dirty="0"/>
              <a:t>Easy to manage</a:t>
            </a:r>
          </a:p>
          <a:p>
            <a:r>
              <a:rPr lang="en-US" dirty="0"/>
              <a:t>Very few resources required</a:t>
            </a:r>
          </a:p>
          <a:p>
            <a:r>
              <a:rPr lang="en-US" dirty="0"/>
              <a:t>Gives flexibility to developers</a:t>
            </a:r>
          </a:p>
          <a:p>
            <a:r>
              <a:rPr lang="en-US" dirty="0"/>
              <a:t>It is a good learning aid for new comers or students.</a:t>
            </a:r>
          </a:p>
        </p:txBody>
      </p:sp>
    </p:spTree>
    <p:extLst>
      <p:ext uri="{BB962C8B-B14F-4D97-AF65-F5344CB8AC3E}">
        <p14:creationId xmlns:p14="http://schemas.microsoft.com/office/powerpoint/2010/main" val="34325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4349-78BA-46B5-88C9-BAF563C89175}"/>
              </a:ext>
            </a:extLst>
          </p:cNvPr>
          <p:cNvSpPr>
            <a:spLocks noGrp="1"/>
          </p:cNvSpPr>
          <p:nvPr>
            <p:ph type="title"/>
          </p:nvPr>
        </p:nvSpPr>
        <p:spPr/>
        <p:txBody>
          <a:bodyPr/>
          <a:lstStyle/>
          <a:p>
            <a:r>
              <a:rPr lang="en-US" dirty="0"/>
              <a:t>Big Bang Model: Disadvantages</a:t>
            </a:r>
          </a:p>
        </p:txBody>
      </p:sp>
      <p:sp>
        <p:nvSpPr>
          <p:cNvPr id="3" name="Content Placeholder 2">
            <a:extLst>
              <a:ext uri="{FF2B5EF4-FFF2-40B4-BE49-F238E27FC236}">
                <a16:creationId xmlns:a16="http://schemas.microsoft.com/office/drawing/2014/main" id="{269F34D9-6AF8-4CB0-A8D4-6340CC1543E8}"/>
              </a:ext>
            </a:extLst>
          </p:cNvPr>
          <p:cNvSpPr>
            <a:spLocks noGrp="1"/>
          </p:cNvSpPr>
          <p:nvPr>
            <p:ph idx="1"/>
          </p:nvPr>
        </p:nvSpPr>
        <p:spPr/>
        <p:txBody>
          <a:bodyPr/>
          <a:lstStyle/>
          <a:p>
            <a:r>
              <a:rPr lang="en-US" dirty="0"/>
              <a:t>Very High risk and uncertainty.</a:t>
            </a:r>
          </a:p>
          <a:p>
            <a:r>
              <a:rPr lang="en-US" dirty="0"/>
              <a:t>Not a good model for complex and object-oriented projects.</a:t>
            </a:r>
          </a:p>
          <a:p>
            <a:r>
              <a:rPr lang="en-US" dirty="0"/>
              <a:t>Poor model for long and ongoing projects.</a:t>
            </a:r>
          </a:p>
          <a:p>
            <a:r>
              <a:rPr lang="en-US" dirty="0"/>
              <a:t>Can turn out to be very expensive if requirements are misunderstood.</a:t>
            </a:r>
          </a:p>
        </p:txBody>
      </p:sp>
    </p:spTree>
    <p:extLst>
      <p:ext uri="{BB962C8B-B14F-4D97-AF65-F5344CB8AC3E}">
        <p14:creationId xmlns:p14="http://schemas.microsoft.com/office/powerpoint/2010/main" val="394295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5AAD-AA46-4019-8CAF-FBA5B887BDFE}"/>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6BD2BFF5-4952-44DD-9F0E-57416947E977}"/>
              </a:ext>
            </a:extLst>
          </p:cNvPr>
          <p:cNvSpPr>
            <a:spLocks noGrp="1"/>
          </p:cNvSpPr>
          <p:nvPr>
            <p:ph idx="1"/>
          </p:nvPr>
        </p:nvSpPr>
        <p:spPr/>
        <p:txBody>
          <a:bodyPr/>
          <a:lstStyle/>
          <a:p>
            <a:r>
              <a:rPr lang="en-US" dirty="0"/>
              <a:t>A combination of iterative and incremental process models with focus on process adaptability and customer satisfaction by rapid delivery of working software product.</a:t>
            </a:r>
          </a:p>
          <a:p>
            <a:r>
              <a:rPr lang="en-US" dirty="0"/>
              <a:t>Breaks the product into small incremental builds provided in iterations.</a:t>
            </a:r>
          </a:p>
          <a:p>
            <a:r>
              <a:rPr lang="en-US" dirty="0"/>
              <a:t>Each iteration lasts for about one to three weeks. (time boxes)</a:t>
            </a:r>
          </a:p>
          <a:p>
            <a:r>
              <a:rPr lang="en-US" dirty="0"/>
              <a:t>Cross functional teams work simultaneously on the different parts of the general design cycle.</a:t>
            </a:r>
          </a:p>
          <a:p>
            <a:endParaRPr lang="en-US" dirty="0"/>
          </a:p>
        </p:txBody>
      </p:sp>
    </p:spTree>
    <p:extLst>
      <p:ext uri="{BB962C8B-B14F-4D97-AF65-F5344CB8AC3E}">
        <p14:creationId xmlns:p14="http://schemas.microsoft.com/office/powerpoint/2010/main" val="7967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79F3-819D-4A98-90A3-6B2CA73A516A}"/>
              </a:ext>
            </a:extLst>
          </p:cNvPr>
          <p:cNvSpPr>
            <a:spLocks noGrp="1"/>
          </p:cNvSpPr>
          <p:nvPr>
            <p:ph type="title"/>
          </p:nvPr>
        </p:nvSpPr>
        <p:spPr/>
        <p:txBody>
          <a:bodyPr/>
          <a:lstStyle/>
          <a:p>
            <a:r>
              <a:rPr lang="en-US" dirty="0"/>
              <a:t>Agile Model continued…</a:t>
            </a:r>
          </a:p>
        </p:txBody>
      </p:sp>
      <p:pic>
        <p:nvPicPr>
          <p:cNvPr id="5" name="Content Placeholder 4" descr="Diagram&#10;&#10;Description automatically generated">
            <a:extLst>
              <a:ext uri="{FF2B5EF4-FFF2-40B4-BE49-F238E27FC236}">
                <a16:creationId xmlns:a16="http://schemas.microsoft.com/office/drawing/2014/main" id="{592E93FA-24DA-4B22-AE31-18B6C6E84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869" y="1905000"/>
            <a:ext cx="5657088" cy="4267200"/>
          </a:xfrm>
        </p:spPr>
      </p:pic>
    </p:spTree>
    <p:extLst>
      <p:ext uri="{BB962C8B-B14F-4D97-AF65-F5344CB8AC3E}">
        <p14:creationId xmlns:p14="http://schemas.microsoft.com/office/powerpoint/2010/main" val="324682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004C-036A-40CF-8A4A-2EF9B9144EFC}"/>
              </a:ext>
            </a:extLst>
          </p:cNvPr>
          <p:cNvSpPr>
            <a:spLocks noGrp="1"/>
          </p:cNvSpPr>
          <p:nvPr>
            <p:ph type="title"/>
          </p:nvPr>
        </p:nvSpPr>
        <p:spPr/>
        <p:txBody>
          <a:bodyPr/>
          <a:lstStyle/>
          <a:p>
            <a:r>
              <a:rPr lang="en-US" dirty="0"/>
              <a:t>Agile Model continued…</a:t>
            </a:r>
          </a:p>
        </p:txBody>
      </p:sp>
      <p:sp>
        <p:nvSpPr>
          <p:cNvPr id="3" name="Content Placeholder 2">
            <a:extLst>
              <a:ext uri="{FF2B5EF4-FFF2-40B4-BE49-F238E27FC236}">
                <a16:creationId xmlns:a16="http://schemas.microsoft.com/office/drawing/2014/main" id="{726002EC-AD2F-4E83-BD8F-CE4A3FB33549}"/>
              </a:ext>
            </a:extLst>
          </p:cNvPr>
          <p:cNvSpPr>
            <a:spLocks noGrp="1"/>
          </p:cNvSpPr>
          <p:nvPr>
            <p:ph idx="1"/>
          </p:nvPr>
        </p:nvSpPr>
        <p:spPr/>
        <p:txBody>
          <a:bodyPr/>
          <a:lstStyle/>
          <a:p>
            <a:r>
              <a:rPr lang="en-US" dirty="0"/>
              <a:t>The most popular Agile methods include Rational Unified Process (1994), Scrum (1995), Crystal Clear, Extreme Programming (1996), Adaptive Software Development, Feature Driven Development, and Dynamic Systems Development Method (DSDM) (1995). These are now collectively referred to as Agile Methodologies, after the Agile Manifesto was published in 2001.</a:t>
            </a:r>
          </a:p>
          <a:p>
            <a:r>
              <a:rPr lang="en-US" dirty="0"/>
              <a:t>The following are the Agile Manifesto Principles:</a:t>
            </a:r>
          </a:p>
          <a:p>
            <a:pPr lvl="1"/>
            <a:r>
              <a:rPr lang="en-US" dirty="0"/>
              <a:t>Individuals and interactions (coworkers)</a:t>
            </a:r>
          </a:p>
          <a:p>
            <a:pPr lvl="1"/>
            <a:r>
              <a:rPr lang="en-US" dirty="0"/>
              <a:t>Working Software (demo with customers – feedback!)</a:t>
            </a:r>
          </a:p>
          <a:p>
            <a:pPr lvl="1"/>
            <a:r>
              <a:rPr lang="en-US" dirty="0"/>
              <a:t>Customer Collaboration (constant!)</a:t>
            </a:r>
          </a:p>
          <a:p>
            <a:pPr lvl="1"/>
            <a:r>
              <a:rPr lang="en-US" dirty="0"/>
              <a:t>Responding to Change (quick responses)</a:t>
            </a:r>
          </a:p>
        </p:txBody>
      </p:sp>
    </p:spTree>
    <p:extLst>
      <p:ext uri="{BB962C8B-B14F-4D97-AF65-F5344CB8AC3E}">
        <p14:creationId xmlns:p14="http://schemas.microsoft.com/office/powerpoint/2010/main" val="15803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2B8C-5821-4D86-AC9C-4D9C7A1520EC}"/>
              </a:ext>
            </a:extLst>
          </p:cNvPr>
          <p:cNvSpPr>
            <a:spLocks noGrp="1"/>
          </p:cNvSpPr>
          <p:nvPr>
            <p:ph type="title"/>
          </p:nvPr>
        </p:nvSpPr>
        <p:spPr/>
        <p:txBody>
          <a:bodyPr/>
          <a:lstStyle/>
          <a:p>
            <a:r>
              <a:rPr lang="en-US" dirty="0"/>
              <a:t>Requirements Analysis</a:t>
            </a:r>
          </a:p>
        </p:txBody>
      </p:sp>
      <p:sp>
        <p:nvSpPr>
          <p:cNvPr id="3" name="Content Placeholder 2">
            <a:extLst>
              <a:ext uri="{FF2B5EF4-FFF2-40B4-BE49-F238E27FC236}">
                <a16:creationId xmlns:a16="http://schemas.microsoft.com/office/drawing/2014/main" id="{F11C4A1B-B145-445B-A907-7F029A9BAE63}"/>
              </a:ext>
            </a:extLst>
          </p:cNvPr>
          <p:cNvSpPr>
            <a:spLocks noGrp="1"/>
          </p:cNvSpPr>
          <p:nvPr>
            <p:ph idx="1"/>
          </p:nvPr>
        </p:nvSpPr>
        <p:spPr/>
        <p:txBody>
          <a:bodyPr/>
          <a:lstStyle/>
          <a:p>
            <a:r>
              <a:rPr lang="en-US" dirty="0"/>
              <a:t>What are the current problems you are trying to solve?</a:t>
            </a:r>
          </a:p>
          <a:p>
            <a:r>
              <a:rPr lang="en-US" dirty="0"/>
              <a:t>At this point, you would get input from everyone involved in the project (not just developers).</a:t>
            </a:r>
          </a:p>
          <a:p>
            <a:pPr lvl="1"/>
            <a:r>
              <a:rPr lang="en-US" dirty="0"/>
              <a:t>Customers</a:t>
            </a:r>
          </a:p>
          <a:p>
            <a:pPr lvl="1"/>
            <a:r>
              <a:rPr lang="en-US" dirty="0"/>
              <a:t>Salespeople</a:t>
            </a:r>
          </a:p>
          <a:p>
            <a:pPr lvl="1"/>
            <a:r>
              <a:rPr lang="en-US" dirty="0"/>
              <a:t>Industry Experts</a:t>
            </a:r>
          </a:p>
          <a:p>
            <a:pPr lvl="1"/>
            <a:r>
              <a:rPr lang="en-US" dirty="0"/>
              <a:t>Programmers</a:t>
            </a:r>
          </a:p>
          <a:p>
            <a:pPr lvl="1"/>
            <a:r>
              <a:rPr lang="en-US" dirty="0"/>
              <a:t>Other Developers</a:t>
            </a:r>
          </a:p>
          <a:p>
            <a:r>
              <a:rPr lang="en-US" dirty="0"/>
              <a:t>If another system is in place elsewhere, what are it’s strengths and weaknesses? How can it be improved?</a:t>
            </a:r>
          </a:p>
          <a:p>
            <a:endParaRPr lang="en-US" dirty="0"/>
          </a:p>
        </p:txBody>
      </p:sp>
    </p:spTree>
    <p:extLst>
      <p:ext uri="{BB962C8B-B14F-4D97-AF65-F5344CB8AC3E}">
        <p14:creationId xmlns:p14="http://schemas.microsoft.com/office/powerpoint/2010/main" val="304121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A867-9492-4553-A0DB-A77D8680B085}"/>
              </a:ext>
            </a:extLst>
          </p:cNvPr>
          <p:cNvSpPr>
            <a:spLocks noGrp="1"/>
          </p:cNvSpPr>
          <p:nvPr>
            <p:ph type="title"/>
          </p:nvPr>
        </p:nvSpPr>
        <p:spPr/>
        <p:txBody>
          <a:bodyPr/>
          <a:lstStyle/>
          <a:p>
            <a:r>
              <a:rPr lang="en-US" dirty="0"/>
              <a:t>Agile: Comparison to Other SDLC</a:t>
            </a:r>
          </a:p>
        </p:txBody>
      </p:sp>
      <p:sp>
        <p:nvSpPr>
          <p:cNvPr id="3" name="Content Placeholder 2">
            <a:extLst>
              <a:ext uri="{FF2B5EF4-FFF2-40B4-BE49-F238E27FC236}">
                <a16:creationId xmlns:a16="http://schemas.microsoft.com/office/drawing/2014/main" id="{10CA151A-D794-433B-A12E-10485E57EE85}"/>
              </a:ext>
            </a:extLst>
          </p:cNvPr>
          <p:cNvSpPr>
            <a:spLocks noGrp="1"/>
          </p:cNvSpPr>
          <p:nvPr>
            <p:ph idx="1"/>
          </p:nvPr>
        </p:nvSpPr>
        <p:spPr/>
        <p:txBody>
          <a:bodyPr/>
          <a:lstStyle/>
          <a:p>
            <a:r>
              <a:rPr lang="en-US" dirty="0"/>
              <a:t>Agile uses </a:t>
            </a:r>
            <a:r>
              <a:rPr lang="en-US" b="1" dirty="0"/>
              <a:t>adaptive</a:t>
            </a:r>
            <a:r>
              <a:rPr lang="en-US" dirty="0"/>
              <a:t> software development methods, as opposed to the others, which use </a:t>
            </a:r>
            <a:r>
              <a:rPr lang="en-US" b="1" dirty="0"/>
              <a:t>predictive</a:t>
            </a:r>
            <a:r>
              <a:rPr lang="en-US" dirty="0"/>
              <a:t> development methods</a:t>
            </a:r>
          </a:p>
          <a:p>
            <a:r>
              <a:rPr lang="en-US" dirty="0"/>
              <a:t>Predictive methods are reliant on the requirements analysis and planning phase, whereas the adaptive approach is </a:t>
            </a:r>
            <a:r>
              <a:rPr lang="en-US" b="1" dirty="0"/>
              <a:t>feature</a:t>
            </a:r>
            <a:r>
              <a:rPr lang="en-US" dirty="0"/>
              <a:t> driven.</a:t>
            </a:r>
          </a:p>
          <a:p>
            <a:r>
              <a:rPr lang="en-US" dirty="0"/>
              <a:t>A team is able to quickly adapt to changing project requirements</a:t>
            </a:r>
          </a:p>
          <a:p>
            <a:r>
              <a:rPr lang="en-US" dirty="0"/>
              <a:t>The product is tested very frequently, through release iterations, minimizing risk of future failures.</a:t>
            </a:r>
          </a:p>
          <a:p>
            <a:r>
              <a:rPr lang="en-US" b="1" dirty="0"/>
              <a:t>Customer interaction is the backbone of the Agile Model!</a:t>
            </a:r>
          </a:p>
        </p:txBody>
      </p:sp>
    </p:spTree>
    <p:extLst>
      <p:ext uri="{BB962C8B-B14F-4D97-AF65-F5344CB8AC3E}">
        <p14:creationId xmlns:p14="http://schemas.microsoft.com/office/powerpoint/2010/main" val="221157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2C5A-04FD-4581-808C-DF525F1F22E1}"/>
              </a:ext>
            </a:extLst>
          </p:cNvPr>
          <p:cNvSpPr>
            <a:spLocks noGrp="1"/>
          </p:cNvSpPr>
          <p:nvPr>
            <p:ph type="title"/>
          </p:nvPr>
        </p:nvSpPr>
        <p:spPr/>
        <p:txBody>
          <a:bodyPr/>
          <a:lstStyle/>
          <a:p>
            <a:r>
              <a:rPr lang="en-US" dirty="0"/>
              <a:t>Agile Model: Advantages</a:t>
            </a:r>
          </a:p>
        </p:txBody>
      </p:sp>
      <p:sp>
        <p:nvSpPr>
          <p:cNvPr id="3" name="Content Placeholder 2">
            <a:extLst>
              <a:ext uri="{FF2B5EF4-FFF2-40B4-BE49-F238E27FC236}">
                <a16:creationId xmlns:a16="http://schemas.microsoft.com/office/drawing/2014/main" id="{74FD1B4F-9650-4415-826E-4BA2EA84E8D9}"/>
              </a:ext>
            </a:extLst>
          </p:cNvPr>
          <p:cNvSpPr>
            <a:spLocks noGrp="1"/>
          </p:cNvSpPr>
          <p:nvPr>
            <p:ph idx="1"/>
          </p:nvPr>
        </p:nvSpPr>
        <p:spPr/>
        <p:txBody>
          <a:bodyPr>
            <a:normAutofit/>
          </a:bodyPr>
          <a:lstStyle/>
          <a:p>
            <a:r>
              <a:rPr lang="en-US" dirty="0"/>
              <a:t>Is a very realistic approach to software development.</a:t>
            </a:r>
          </a:p>
          <a:p>
            <a:r>
              <a:rPr lang="en-US" dirty="0"/>
              <a:t>Promotes teamwork and cross training.</a:t>
            </a:r>
          </a:p>
          <a:p>
            <a:r>
              <a:rPr lang="en-US" dirty="0"/>
              <a:t>Functionality can be developed rapidly and demonstrated.</a:t>
            </a:r>
          </a:p>
          <a:p>
            <a:r>
              <a:rPr lang="en-US" dirty="0"/>
              <a:t>Resource requirements are minimum.</a:t>
            </a:r>
          </a:p>
          <a:p>
            <a:r>
              <a:rPr lang="en-US" dirty="0"/>
              <a:t>Suitable for fixed or changing requirements</a:t>
            </a:r>
          </a:p>
          <a:p>
            <a:r>
              <a:rPr lang="en-US" dirty="0"/>
              <a:t>Delivers early partial working solutions.</a:t>
            </a:r>
          </a:p>
        </p:txBody>
      </p:sp>
    </p:spTree>
    <p:extLst>
      <p:ext uri="{BB962C8B-B14F-4D97-AF65-F5344CB8AC3E}">
        <p14:creationId xmlns:p14="http://schemas.microsoft.com/office/powerpoint/2010/main" val="168962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36DB-5555-44C3-8189-3E5C63AEF48E}"/>
              </a:ext>
            </a:extLst>
          </p:cNvPr>
          <p:cNvSpPr>
            <a:spLocks noGrp="1"/>
          </p:cNvSpPr>
          <p:nvPr>
            <p:ph type="title"/>
          </p:nvPr>
        </p:nvSpPr>
        <p:spPr/>
        <p:txBody>
          <a:bodyPr/>
          <a:lstStyle/>
          <a:p>
            <a:r>
              <a:rPr lang="en-US" dirty="0"/>
              <a:t>Agile Model: Advantages continued…</a:t>
            </a:r>
          </a:p>
        </p:txBody>
      </p:sp>
      <p:sp>
        <p:nvSpPr>
          <p:cNvPr id="3" name="Content Placeholder 2">
            <a:extLst>
              <a:ext uri="{FF2B5EF4-FFF2-40B4-BE49-F238E27FC236}">
                <a16:creationId xmlns:a16="http://schemas.microsoft.com/office/drawing/2014/main" id="{57E8F0F7-9647-4EDB-B271-37B6B2EB6C10}"/>
              </a:ext>
            </a:extLst>
          </p:cNvPr>
          <p:cNvSpPr>
            <a:spLocks noGrp="1"/>
          </p:cNvSpPr>
          <p:nvPr>
            <p:ph idx="1"/>
          </p:nvPr>
        </p:nvSpPr>
        <p:spPr/>
        <p:txBody>
          <a:bodyPr/>
          <a:lstStyle/>
          <a:p>
            <a:r>
              <a:rPr lang="en-US" dirty="0"/>
              <a:t>Good model for environments that change steadily.</a:t>
            </a:r>
          </a:p>
          <a:p>
            <a:r>
              <a:rPr lang="en-US" dirty="0"/>
              <a:t>Minimal rules, documentation easily employed.</a:t>
            </a:r>
          </a:p>
          <a:p>
            <a:r>
              <a:rPr lang="en-US" dirty="0"/>
              <a:t>Enables concurrent development and delivery within an overall planned context.</a:t>
            </a:r>
          </a:p>
          <a:p>
            <a:r>
              <a:rPr lang="en-US" dirty="0"/>
              <a:t>Little or no planning required.</a:t>
            </a:r>
          </a:p>
          <a:p>
            <a:r>
              <a:rPr lang="en-US" dirty="0"/>
              <a:t>Easy to manage.</a:t>
            </a:r>
          </a:p>
          <a:p>
            <a:r>
              <a:rPr lang="en-US" dirty="0"/>
              <a:t>Gives flexibility to developers.</a:t>
            </a:r>
          </a:p>
        </p:txBody>
      </p:sp>
    </p:spTree>
    <p:extLst>
      <p:ext uri="{BB962C8B-B14F-4D97-AF65-F5344CB8AC3E}">
        <p14:creationId xmlns:p14="http://schemas.microsoft.com/office/powerpoint/2010/main" val="229797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0B48-4C92-482E-B0B2-1D0FD2B642F3}"/>
              </a:ext>
            </a:extLst>
          </p:cNvPr>
          <p:cNvSpPr>
            <a:spLocks noGrp="1"/>
          </p:cNvSpPr>
          <p:nvPr>
            <p:ph type="title"/>
          </p:nvPr>
        </p:nvSpPr>
        <p:spPr/>
        <p:txBody>
          <a:bodyPr/>
          <a:lstStyle/>
          <a:p>
            <a:r>
              <a:rPr lang="en-US" dirty="0"/>
              <a:t>Agile Model: Disadvantages</a:t>
            </a:r>
          </a:p>
        </p:txBody>
      </p:sp>
      <p:sp>
        <p:nvSpPr>
          <p:cNvPr id="3" name="Content Placeholder 2">
            <a:extLst>
              <a:ext uri="{FF2B5EF4-FFF2-40B4-BE49-F238E27FC236}">
                <a16:creationId xmlns:a16="http://schemas.microsoft.com/office/drawing/2014/main" id="{E6FD4A31-A0E0-4A56-8B34-9FC10F84A4FA}"/>
              </a:ext>
            </a:extLst>
          </p:cNvPr>
          <p:cNvSpPr>
            <a:spLocks noGrp="1"/>
          </p:cNvSpPr>
          <p:nvPr>
            <p:ph idx="1"/>
          </p:nvPr>
        </p:nvSpPr>
        <p:spPr/>
        <p:txBody>
          <a:bodyPr>
            <a:normAutofit fontScale="85000" lnSpcReduction="20000"/>
          </a:bodyPr>
          <a:lstStyle/>
          <a:p>
            <a:r>
              <a:rPr lang="en-US" dirty="0"/>
              <a:t>Not suitable for handling complex dependencies.</a:t>
            </a:r>
          </a:p>
          <a:p>
            <a:r>
              <a:rPr lang="en-US" dirty="0"/>
              <a:t>More risk of sustainability, maintainability and extensibility.</a:t>
            </a:r>
          </a:p>
          <a:p>
            <a:r>
              <a:rPr lang="en-US" dirty="0"/>
              <a:t>An overall plan, an agile leader and agile PM practice is a must without which it will not work.</a:t>
            </a:r>
          </a:p>
          <a:p>
            <a:r>
              <a:rPr lang="en-US" dirty="0"/>
              <a:t>Strict delivery management dictates the scope, functionality to be delivered, and adjustments to meet the deadlines.</a:t>
            </a:r>
          </a:p>
          <a:p>
            <a:r>
              <a:rPr lang="en-US" dirty="0"/>
              <a:t>Depends heavily on customer interaction, so if customer is not clear, team can be driven in the wrong direction.</a:t>
            </a:r>
          </a:p>
          <a:p>
            <a:r>
              <a:rPr lang="en-US" dirty="0"/>
              <a:t>There is a very high individual dependency, since there is minimum documentation </a:t>
            </a:r>
            <a:r>
              <a:rPr lang="en-US"/>
              <a:t>generated.</a:t>
            </a:r>
            <a:endParaRPr lang="en-US" dirty="0"/>
          </a:p>
          <a:p>
            <a:r>
              <a:rPr lang="en-US" dirty="0"/>
              <a:t>Transfer of technology to new team members may be quite challenging due to lack of documentation.</a:t>
            </a:r>
          </a:p>
        </p:txBody>
      </p:sp>
    </p:spTree>
    <p:extLst>
      <p:ext uri="{BB962C8B-B14F-4D97-AF65-F5344CB8AC3E}">
        <p14:creationId xmlns:p14="http://schemas.microsoft.com/office/powerpoint/2010/main" val="270253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C4AB-9091-4290-8777-E9C61E5B46DF}"/>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5D53A2D6-5C74-4303-A30C-6B131668EA35}"/>
              </a:ext>
            </a:extLst>
          </p:cNvPr>
          <p:cNvSpPr>
            <a:spLocks noGrp="1"/>
          </p:cNvSpPr>
          <p:nvPr>
            <p:ph idx="1"/>
          </p:nvPr>
        </p:nvSpPr>
        <p:spPr/>
        <p:txBody>
          <a:bodyPr/>
          <a:lstStyle/>
          <a:p>
            <a:r>
              <a:rPr lang="en-US" dirty="0"/>
              <a:t>Now that you have a general idea, you need to focus on what it is you actually want.</a:t>
            </a:r>
          </a:p>
          <a:p>
            <a:r>
              <a:rPr lang="en-US" dirty="0"/>
              <a:t>Determine the costs involved in the development of the system based on its requirements from the previous step.</a:t>
            </a:r>
          </a:p>
          <a:p>
            <a:r>
              <a:rPr lang="en-US" dirty="0"/>
              <a:t>Determine the risks involved in this development, and plan to avoid or alleviate those risks.</a:t>
            </a:r>
          </a:p>
          <a:p>
            <a:r>
              <a:rPr lang="en-US" dirty="0"/>
              <a:t>The goal is to LOWER RISKS involved as much as possible.</a:t>
            </a:r>
          </a:p>
        </p:txBody>
      </p:sp>
    </p:spTree>
    <p:extLst>
      <p:ext uri="{BB962C8B-B14F-4D97-AF65-F5344CB8AC3E}">
        <p14:creationId xmlns:p14="http://schemas.microsoft.com/office/powerpoint/2010/main" val="164926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21B8-79F1-43D7-B00B-C9F86A34840C}"/>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BD295EBC-F843-456C-A031-534FE22D0852}"/>
              </a:ext>
            </a:extLst>
          </p:cNvPr>
          <p:cNvSpPr>
            <a:spLocks noGrp="1"/>
          </p:cNvSpPr>
          <p:nvPr>
            <p:ph idx="1"/>
          </p:nvPr>
        </p:nvSpPr>
        <p:spPr/>
        <p:txBody>
          <a:bodyPr/>
          <a:lstStyle/>
          <a:p>
            <a:r>
              <a:rPr lang="en-US" dirty="0"/>
              <a:t>This is the “how” part of any project.</a:t>
            </a:r>
          </a:p>
          <a:p>
            <a:r>
              <a:rPr lang="en-US" dirty="0"/>
              <a:t>Compile all software specifications into a Design </a:t>
            </a:r>
            <a:r>
              <a:rPr lang="en-US" dirty="0" err="1"/>
              <a:t>Sepcification</a:t>
            </a:r>
            <a:endParaRPr lang="en-US" dirty="0"/>
          </a:p>
          <a:p>
            <a:r>
              <a:rPr lang="en-US" dirty="0"/>
              <a:t>Get feedback from all stakeholders before you move on to the next stage.</a:t>
            </a:r>
          </a:p>
          <a:p>
            <a:r>
              <a:rPr lang="en-US" dirty="0"/>
              <a:t>Failing at this stage is going to inflate costs at best; and, at worst, the entire project will be a failure.</a:t>
            </a:r>
          </a:p>
          <a:p>
            <a:r>
              <a:rPr lang="en-US" dirty="0"/>
              <a:t>Feedback is VERY IMPORTANT!</a:t>
            </a:r>
          </a:p>
        </p:txBody>
      </p:sp>
    </p:spTree>
    <p:extLst>
      <p:ext uri="{BB962C8B-B14F-4D97-AF65-F5344CB8AC3E}">
        <p14:creationId xmlns:p14="http://schemas.microsoft.com/office/powerpoint/2010/main" val="66365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B949-7333-4336-B008-77EBD7DF9F76}"/>
              </a:ext>
            </a:extLst>
          </p:cNvPr>
          <p:cNvSpPr>
            <a:spLocks noGrp="1"/>
          </p:cNvSpPr>
          <p:nvPr>
            <p:ph type="title"/>
          </p:nvPr>
        </p:nvSpPr>
        <p:spPr/>
        <p:txBody>
          <a:bodyPr/>
          <a:lstStyle/>
          <a:p>
            <a:r>
              <a:rPr lang="en-US" dirty="0"/>
              <a:t>Software Development</a:t>
            </a:r>
          </a:p>
        </p:txBody>
      </p:sp>
      <p:sp>
        <p:nvSpPr>
          <p:cNvPr id="3" name="Content Placeholder 2">
            <a:extLst>
              <a:ext uri="{FF2B5EF4-FFF2-40B4-BE49-F238E27FC236}">
                <a16:creationId xmlns:a16="http://schemas.microsoft.com/office/drawing/2014/main" id="{34843097-1597-4F57-BA32-93C9210977B1}"/>
              </a:ext>
            </a:extLst>
          </p:cNvPr>
          <p:cNvSpPr>
            <a:spLocks noGrp="1"/>
          </p:cNvSpPr>
          <p:nvPr>
            <p:ph idx="1"/>
          </p:nvPr>
        </p:nvSpPr>
        <p:spPr/>
        <p:txBody>
          <a:bodyPr/>
          <a:lstStyle/>
          <a:p>
            <a:r>
              <a:rPr lang="en-US" dirty="0"/>
              <a:t>This is the actual building (coding) part of the cycle.</a:t>
            </a:r>
          </a:p>
          <a:p>
            <a:r>
              <a:rPr lang="en-US" dirty="0"/>
              <a:t>STICK TO THE SPECIFICATIONS!</a:t>
            </a:r>
          </a:p>
          <a:p>
            <a:pPr lvl="1"/>
            <a:r>
              <a:rPr lang="en-US" dirty="0"/>
              <a:t>NO ROGUE BEHAVIOR – no matter how much better your decisions may make the project “better”</a:t>
            </a:r>
          </a:p>
          <a:p>
            <a:r>
              <a:rPr lang="en-US" dirty="0"/>
              <a:t>Everyone should follow the same general guidelines for coding practices (style of commenting, etc.) so other developers can continue your work if anything happens.</a:t>
            </a:r>
          </a:p>
        </p:txBody>
      </p:sp>
    </p:spTree>
    <p:extLst>
      <p:ext uri="{BB962C8B-B14F-4D97-AF65-F5344CB8AC3E}">
        <p14:creationId xmlns:p14="http://schemas.microsoft.com/office/powerpoint/2010/main" val="4024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B5FF-AEE1-4675-913C-B496DCF3315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2D8B52B-0C93-4439-8FC3-3658C3A6234D}"/>
              </a:ext>
            </a:extLst>
          </p:cNvPr>
          <p:cNvSpPr>
            <a:spLocks noGrp="1"/>
          </p:cNvSpPr>
          <p:nvPr>
            <p:ph idx="1"/>
          </p:nvPr>
        </p:nvSpPr>
        <p:spPr/>
        <p:txBody>
          <a:bodyPr/>
          <a:lstStyle/>
          <a:p>
            <a:r>
              <a:rPr lang="en-US" dirty="0"/>
              <a:t>Does the project work?</a:t>
            </a:r>
          </a:p>
          <a:p>
            <a:r>
              <a:rPr lang="en-US" dirty="0"/>
              <a:t>Test for defects and deficiencies.</a:t>
            </a:r>
          </a:p>
          <a:p>
            <a:r>
              <a:rPr lang="en-US" dirty="0"/>
              <a:t>If any problems are found, fix them while moving towards the original specifications.</a:t>
            </a:r>
          </a:p>
          <a:p>
            <a:r>
              <a:rPr lang="en-US" dirty="0"/>
              <a:t>Do not leave this stage until the project satisfies the original specifications.</a:t>
            </a:r>
          </a:p>
          <a:p>
            <a:r>
              <a:rPr lang="en-US" dirty="0"/>
              <a:t>Verify, verify, verify!</a:t>
            </a:r>
          </a:p>
        </p:txBody>
      </p:sp>
    </p:spTree>
    <p:extLst>
      <p:ext uri="{BB962C8B-B14F-4D97-AF65-F5344CB8AC3E}">
        <p14:creationId xmlns:p14="http://schemas.microsoft.com/office/powerpoint/2010/main" val="166797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CDF8-7675-4270-BC27-AA407D0E3B14}"/>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F0C450F3-C635-47B0-9C18-1EB1C4E2FB57}"/>
              </a:ext>
            </a:extLst>
          </p:cNvPr>
          <p:cNvSpPr>
            <a:spLocks noGrp="1"/>
          </p:cNvSpPr>
          <p:nvPr>
            <p:ph idx="1"/>
          </p:nvPr>
        </p:nvSpPr>
        <p:spPr/>
        <p:txBody>
          <a:bodyPr/>
          <a:lstStyle/>
          <a:p>
            <a:r>
              <a:rPr lang="en-US" dirty="0"/>
              <a:t>Send your project out into the world! (Almost)</a:t>
            </a:r>
          </a:p>
          <a:p>
            <a:r>
              <a:rPr lang="en-US" dirty="0"/>
              <a:t>Sometimes, stakeholders will partake in a final beta test, just to make sure that everything is working.</a:t>
            </a:r>
          </a:p>
          <a:p>
            <a:r>
              <a:rPr lang="en-US" dirty="0"/>
              <a:t>Once that is done, customers can begin using the software.</a:t>
            </a:r>
          </a:p>
          <a:p>
            <a:r>
              <a:rPr lang="en-US" dirty="0"/>
              <a:t>Sometimes, there is also an extra part of the cycle, Maintenance, in which a company will support the software as it is being used, but this is dependent on the type of software that was developed.</a:t>
            </a:r>
          </a:p>
        </p:txBody>
      </p:sp>
    </p:spTree>
    <p:extLst>
      <p:ext uri="{BB962C8B-B14F-4D97-AF65-F5344CB8AC3E}">
        <p14:creationId xmlns:p14="http://schemas.microsoft.com/office/powerpoint/2010/main" val="110675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2480</Words>
  <Application>Microsoft Office PowerPoint</Application>
  <PresentationFormat>Custom</PresentationFormat>
  <Paragraphs>243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Consolas</vt:lpstr>
      <vt:lpstr>Corbel</vt:lpstr>
      <vt:lpstr>Chalkboard 16x9</vt:lpstr>
      <vt:lpstr>Software Development Life Cycles (SDLCs)</vt:lpstr>
      <vt:lpstr>What are SDLCs?</vt:lpstr>
      <vt:lpstr>SDLC General Steps</vt:lpstr>
      <vt:lpstr>Requirements Analysis</vt:lpstr>
      <vt:lpstr>Planning</vt:lpstr>
      <vt:lpstr>Software Design</vt:lpstr>
      <vt:lpstr>Software Development</vt:lpstr>
      <vt:lpstr>Testing</vt:lpstr>
      <vt:lpstr>Deployment</vt:lpstr>
      <vt:lpstr>SDLC Models</vt:lpstr>
      <vt:lpstr>Waterfall Model</vt:lpstr>
      <vt:lpstr>Waterfall Model continued…</vt:lpstr>
      <vt:lpstr>Waterfall Model Phases</vt:lpstr>
      <vt:lpstr>Waterfall Model – Best Applications</vt:lpstr>
      <vt:lpstr>Waterfall Model - Advantages</vt:lpstr>
      <vt:lpstr>Waterfall Model - Disadvantages</vt:lpstr>
      <vt:lpstr>Iterative Model</vt:lpstr>
      <vt:lpstr>Iterative Model continued…</vt:lpstr>
      <vt:lpstr>Iterative Model continued…</vt:lpstr>
      <vt:lpstr>Iterative Model: Applications</vt:lpstr>
      <vt:lpstr>Iterative Model: Advantages</vt:lpstr>
      <vt:lpstr>Iterative Model: Disadvantages</vt:lpstr>
      <vt:lpstr>Spiral Model</vt:lpstr>
      <vt:lpstr>Spiral Model: Phases</vt:lpstr>
      <vt:lpstr>Spiral Model: Illustration</vt:lpstr>
      <vt:lpstr>Spiral Model: Application</vt:lpstr>
      <vt:lpstr>Spiral Model: Advantages</vt:lpstr>
      <vt:lpstr>Spiral Model: Disadvantages</vt:lpstr>
      <vt:lpstr>V-Model (Verification and Validation Model)</vt:lpstr>
      <vt:lpstr>V-Model continued…</vt:lpstr>
      <vt:lpstr>V-Model Applications</vt:lpstr>
      <vt:lpstr>V-Model: Advantages</vt:lpstr>
      <vt:lpstr>V-Model: Disadvantages</vt:lpstr>
      <vt:lpstr>Big Bang Model</vt:lpstr>
      <vt:lpstr>Big Bang Model: Advantages</vt:lpstr>
      <vt:lpstr>Big Bang Model: Disadvantages</vt:lpstr>
      <vt:lpstr>Agile Model</vt:lpstr>
      <vt:lpstr>Agile Model continued…</vt:lpstr>
      <vt:lpstr>Agile Model continued…</vt:lpstr>
      <vt:lpstr>Agile: Comparison to Other SDLC</vt:lpstr>
      <vt:lpstr>Agile Model: Advantages</vt:lpstr>
      <vt:lpstr>Agile Model: Advantages continued…</vt:lpstr>
      <vt:lpstr>Agile Model: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Cycles (SDLCs)</dc:title>
  <dc:creator>Richard Weir</dc:creator>
  <cp:lastModifiedBy>Richard Weir</cp:lastModifiedBy>
  <cp:revision>11</cp:revision>
  <dcterms:created xsi:type="dcterms:W3CDTF">2020-12-01T15:01:07Z</dcterms:created>
  <dcterms:modified xsi:type="dcterms:W3CDTF">2020-12-01T23:42:01Z</dcterms:modified>
</cp:coreProperties>
</file>