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2"/>
  </p:notesMasterIdLst>
  <p:handoutMasterIdLst>
    <p:handoutMasterId r:id="rId13"/>
  </p:handoutMasterIdLst>
  <p:sldIdLst>
    <p:sldId id="275" r:id="rId3"/>
    <p:sldId id="282" r:id="rId4"/>
    <p:sldId id="277" r:id="rId5"/>
    <p:sldId id="280" r:id="rId6"/>
    <p:sldId id="281" r:id="rId7"/>
    <p:sldId id="279" r:id="rId8"/>
    <p:sldId id="284" r:id="rId9"/>
    <p:sldId id="28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B5B15-BF67-492A-BBCC-C453EC75C677}" v="1879" dt="2018-08-10T15:43:23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8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3" y="3897010"/>
            <a:ext cx="4978402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3" y="4115167"/>
            <a:ext cx="4978402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2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2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3" y="3675528"/>
            <a:ext cx="12192002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70" y="3643090"/>
            <a:ext cx="3639932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8/10/2018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9" indent="0" algn="l">
              <a:buNone/>
              <a:defRPr sz="2400">
                <a:solidFill>
                  <a:schemeClr val="tx2"/>
                </a:solidFill>
              </a:defRPr>
            </a:lvl1pPr>
            <a:lvl2pPr marL="457206" indent="0" algn="ctr">
              <a:buNone/>
            </a:lvl2pPr>
            <a:lvl3pPr marL="914411" indent="0" algn="ctr">
              <a:buNone/>
            </a:lvl3pPr>
            <a:lvl4pPr marL="1371617" indent="0" algn="ctr">
              <a:buNone/>
            </a:lvl4pPr>
            <a:lvl5pPr marL="1828823" indent="0" algn="ctr">
              <a:buNone/>
            </a:lvl5pPr>
            <a:lvl6pPr marL="2286029" indent="0" algn="ctr">
              <a:buNone/>
            </a:lvl6pPr>
            <a:lvl7pPr marL="2743234" indent="0" algn="ctr">
              <a:buNone/>
            </a:lvl7pPr>
            <a:lvl8pPr marL="3200440" indent="0" algn="ctr">
              <a:buNone/>
            </a:lvl8pPr>
            <a:lvl9pPr marL="3657646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82048" y="6321552"/>
            <a:ext cx="1276352" cy="457200"/>
          </a:xfrm>
        </p:spPr>
        <p:txBody>
          <a:bodyPr/>
          <a:lstStyle/>
          <a:p>
            <a:fld id="{7B98BEDD-6160-49BB-B372-861DE7DE9BA5}" type="datetime1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14208" y="6321552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701" y="1607837"/>
            <a:ext cx="10972800" cy="4358792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701" y="394733"/>
            <a:ext cx="109728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1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6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6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8/10/2018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5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70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1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1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8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10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2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" y="366820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3" y="308278"/>
            <a:ext cx="12192002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3" y="440113"/>
            <a:ext cx="4978402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9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9" y="-2001"/>
            <a:ext cx="7683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0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70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5" indent="-256035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76" indent="-246891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56" indent="-219459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91" indent="-20117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905" indent="-182882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64" indent="-182882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23" indent="-182882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93" indent="-182882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308" indent="-182882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/>
          <a:p>
            <a:r>
              <a:rPr lang="en-US" dirty="0"/>
              <a:t>Conor Barry-Hoke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8 August 2018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Targetable Demographics for Test Prep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47C8F-453D-4A3A-8903-2EE10ED9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7" y="468314"/>
            <a:ext cx="57245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5F4693-30CA-410C-BC72-652B9CDE0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745" y="212851"/>
            <a:ext cx="9102509" cy="6432298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A49B400C-16FD-4D68-9883-EEDF744D7372}"/>
              </a:ext>
            </a:extLst>
          </p:cNvPr>
          <p:cNvSpPr/>
          <p:nvPr/>
        </p:nvSpPr>
        <p:spPr>
          <a:xfrm>
            <a:off x="3242821" y="1414021"/>
            <a:ext cx="1687398" cy="15271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60674BAE-0B7B-4C8D-82C4-A3DB0D6C458F}"/>
              </a:ext>
            </a:extLst>
          </p:cNvPr>
          <p:cNvSpPr/>
          <p:nvPr/>
        </p:nvSpPr>
        <p:spPr>
          <a:xfrm flipH="1">
            <a:off x="2667785" y="1414021"/>
            <a:ext cx="575035" cy="29788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E575491C-A91A-4842-A914-A8C6D71219FB}"/>
              </a:ext>
            </a:extLst>
          </p:cNvPr>
          <p:cNvSpPr/>
          <p:nvPr/>
        </p:nvSpPr>
        <p:spPr>
          <a:xfrm>
            <a:off x="6553201" y="4253060"/>
            <a:ext cx="1987484" cy="172353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C7A169A4-DAFB-43C4-873D-12CD8F19D137}"/>
              </a:ext>
            </a:extLst>
          </p:cNvPr>
          <p:cNvSpPr/>
          <p:nvPr/>
        </p:nvSpPr>
        <p:spPr>
          <a:xfrm>
            <a:off x="6479358" y="1315825"/>
            <a:ext cx="1987484" cy="172353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0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D27199-D38F-4050-8196-1E29BC82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Preference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92C028-BAF5-4ACD-AFF4-589E62C04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687" y="1935163"/>
            <a:ext cx="59531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2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C2933-2F17-48E8-9FE6-C6A6C7F11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018" y="1722975"/>
            <a:ext cx="6616463" cy="412960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5DFDC8-3AD4-4C65-BDFF-F280F87D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ACT Participation, High SAT Scores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6E0AE0-54D7-4EAC-9C4C-1FAF435204F9}"/>
              </a:ext>
            </a:extLst>
          </p:cNvPr>
          <p:cNvSpPr/>
          <p:nvPr/>
        </p:nvSpPr>
        <p:spPr>
          <a:xfrm>
            <a:off x="147686" y="6278601"/>
            <a:ext cx="1189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https://public.tableau.com/profile/conor.barry.hoke#!/vizhome/StandardizedTesting2/SATScoreACTPart</a:t>
            </a:r>
          </a:p>
        </p:txBody>
      </p:sp>
    </p:spTree>
    <p:extLst>
      <p:ext uri="{BB962C8B-B14F-4D97-AF65-F5344CB8AC3E}">
        <p14:creationId xmlns:p14="http://schemas.microsoft.com/office/powerpoint/2010/main" val="164532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CE6202-3B10-4EF3-A497-8BADE540B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771" y="1461533"/>
            <a:ext cx="4784659" cy="43592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71E1EA-393C-4C85-895A-80F50E89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Sub-scores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CD6B3-202D-4F36-83D2-CD5069A62D95}"/>
              </a:ext>
            </a:extLst>
          </p:cNvPr>
          <p:cNvSpPr/>
          <p:nvPr/>
        </p:nvSpPr>
        <p:spPr>
          <a:xfrm>
            <a:off x="65987" y="6463267"/>
            <a:ext cx="12207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https://public.tableau.com/profile/conor.barry.hoke#!/vizhome/StandardizedTesting2/Dashboard1?publish=yes</a:t>
            </a:r>
          </a:p>
        </p:txBody>
      </p:sp>
    </p:spTree>
    <p:extLst>
      <p:ext uri="{BB962C8B-B14F-4D97-AF65-F5344CB8AC3E}">
        <p14:creationId xmlns:p14="http://schemas.microsoft.com/office/powerpoint/2010/main" val="37513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CA414-425B-4C97-A5F7-ED3E27E4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Doing the Best?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5B2CB-19DF-4EF3-88E2-1F0C53E354F3}"/>
              </a:ext>
            </a:extLst>
          </p:cNvPr>
          <p:cNvSpPr/>
          <p:nvPr/>
        </p:nvSpPr>
        <p:spPr>
          <a:xfrm>
            <a:off x="0" y="6463267"/>
            <a:ext cx="11849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https://public.tableau.com/profile/conor.barry.hoke#!/vizhome/StandardizedTesting2/Squareplot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63DEFC-A9B9-4119-95BE-C683AB492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190" y="1302731"/>
            <a:ext cx="8056120" cy="49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405F6-FA72-4FA9-8E87-B79AB5A6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4" y="1960775"/>
            <a:ext cx="8587819" cy="4769425"/>
          </a:xfrm>
        </p:spPr>
        <p:txBody>
          <a:bodyPr>
            <a:normAutofit/>
          </a:bodyPr>
          <a:lstStyle/>
          <a:p>
            <a:r>
              <a:rPr lang="en-US" sz="2400" dirty="0"/>
              <a:t>Student Level</a:t>
            </a:r>
          </a:p>
          <a:p>
            <a:pPr lvl="1"/>
            <a:r>
              <a:rPr lang="en-US" sz="2400" dirty="0"/>
              <a:t>Students with one score much lower than the rest</a:t>
            </a:r>
          </a:p>
          <a:p>
            <a:pPr lvl="2"/>
            <a:r>
              <a:rPr lang="en-US" sz="2200" dirty="0"/>
              <a:t>Sub-score clustering indicates potential for scores to converge</a:t>
            </a:r>
          </a:p>
          <a:p>
            <a:pPr lvl="1"/>
            <a:r>
              <a:rPr lang="en-US" sz="2400" dirty="0"/>
              <a:t>Students who have only taken the dominant test for that state</a:t>
            </a:r>
          </a:p>
          <a:p>
            <a:pPr lvl="2"/>
            <a:r>
              <a:rPr lang="en-US" sz="2200" dirty="0"/>
              <a:t>Easy to pitch the second test, which tends to be higher score</a:t>
            </a:r>
          </a:p>
          <a:p>
            <a:r>
              <a:rPr lang="en-US" sz="2400" dirty="0"/>
              <a:t>State Level</a:t>
            </a:r>
          </a:p>
          <a:p>
            <a:pPr lvl="1"/>
            <a:r>
              <a:rPr lang="en-US" sz="2200" dirty="0"/>
              <a:t>High achievers in both tests</a:t>
            </a:r>
          </a:p>
          <a:p>
            <a:pPr lvl="2"/>
            <a:r>
              <a:rPr lang="en-US" sz="2200" dirty="0"/>
              <a:t>Iowa, Wisconsin, Missouri</a:t>
            </a:r>
          </a:p>
          <a:p>
            <a:pPr lvl="1"/>
            <a:r>
              <a:rPr lang="en-US" sz="2400" dirty="0"/>
              <a:t>Low achievers in both tests</a:t>
            </a:r>
          </a:p>
          <a:p>
            <a:pPr lvl="2"/>
            <a:r>
              <a:rPr lang="en-US" sz="2200" dirty="0"/>
              <a:t>Oklahoma, Florida, Georgia</a:t>
            </a:r>
          </a:p>
          <a:p>
            <a:pPr lvl="1"/>
            <a:r>
              <a:rPr lang="en-US" sz="2400" dirty="0"/>
              <a:t>Significant divergence in test scores</a:t>
            </a:r>
          </a:p>
          <a:p>
            <a:pPr lvl="2"/>
            <a:r>
              <a:rPr lang="en-US" sz="2200" dirty="0"/>
              <a:t>Minnesota, Idaho, Delaware, Mississippi</a:t>
            </a:r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607882-5EEA-4E8F-85D9-372E5F40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01" y="394733"/>
            <a:ext cx="10972800" cy="1434068"/>
          </a:xfrm>
        </p:spPr>
        <p:txBody>
          <a:bodyPr/>
          <a:lstStyle/>
          <a:p>
            <a:r>
              <a:rPr lang="en-US" dirty="0"/>
              <a:t>Identifiable Demographics:</a:t>
            </a:r>
            <a:br>
              <a:rPr lang="en-US" dirty="0"/>
            </a:br>
            <a:r>
              <a:rPr lang="en-US" dirty="0"/>
              <a:t>Where can we tailor the message?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26177-585C-4E2C-9569-6094C480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0" y="820394"/>
            <a:ext cx="2914650" cy="2305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28EA18-7AC1-48CD-A2C6-61BF20FA3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3125444"/>
            <a:ext cx="28384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9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AEBF25-8216-4F91-A94A-D2F8C805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state level data to gather percentile information for each state </a:t>
            </a:r>
          </a:p>
          <a:p>
            <a:r>
              <a:rPr lang="en-US" dirty="0"/>
              <a:t>Correlation at the student-level for test scores</a:t>
            </a:r>
          </a:p>
          <a:p>
            <a:pPr lvl="1"/>
            <a:r>
              <a:rPr lang="en-US" dirty="0"/>
              <a:t>Clear up whether smart kids are taking both or only the opposite test to stand out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375718-F735-42F4-909A-490446F0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for Future Data Gathering</a:t>
            </a:r>
          </a:p>
        </p:txBody>
      </p:sp>
    </p:spTree>
    <p:extLst>
      <p:ext uri="{BB962C8B-B14F-4D97-AF65-F5344CB8AC3E}">
        <p14:creationId xmlns:p14="http://schemas.microsoft.com/office/powerpoint/2010/main" val="420885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217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Georgia</vt:lpstr>
      <vt:lpstr>Wingdings 2</vt:lpstr>
      <vt:lpstr>Sales strategy  proposal presentation</vt:lpstr>
      <vt:lpstr>Identifying Targetable Demographics for Test Prep Services</vt:lpstr>
      <vt:lpstr>PowerPoint Presentation</vt:lpstr>
      <vt:lpstr>Test Preference</vt:lpstr>
      <vt:lpstr>High ACT Participation, High SAT Scores</vt:lpstr>
      <vt:lpstr>Clustered Sub-scores</vt:lpstr>
      <vt:lpstr>Who’s Doing the Best?</vt:lpstr>
      <vt:lpstr>Identifiable Demographics: Where can we tailor the message?</vt:lpstr>
      <vt:lpstr>Proposal for Future Data Gathering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2018-01-30T20:47:21Z</dcterms:created>
  <dcterms:modified xsi:type="dcterms:W3CDTF">2018-08-10T15:43:23Z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