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1"/>
  </p:notesMasterIdLst>
  <p:handoutMasterIdLst>
    <p:handoutMasterId r:id="rId12"/>
  </p:handoutMasterIdLst>
  <p:sldIdLst>
    <p:sldId id="275" r:id="rId3"/>
    <p:sldId id="300" r:id="rId4"/>
    <p:sldId id="302" r:id="rId5"/>
    <p:sldId id="303" r:id="rId6"/>
    <p:sldId id="306" r:id="rId7"/>
    <p:sldId id="304" r:id="rId8"/>
    <p:sldId id="305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D7F9E-8D48-4315-92D1-8277E7425732}" v="2284" dt="2018-09-06T01:43:17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8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3" y="3897010"/>
            <a:ext cx="4978402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3" y="4115167"/>
            <a:ext cx="4978402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2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2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3" y="3675528"/>
            <a:ext cx="12192002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70" y="3643090"/>
            <a:ext cx="3639932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9/5/2018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9" indent="0" algn="l">
              <a:buNone/>
              <a:defRPr sz="2400">
                <a:solidFill>
                  <a:schemeClr val="tx2"/>
                </a:solidFill>
              </a:defRPr>
            </a:lvl1pPr>
            <a:lvl2pPr marL="457206" indent="0" algn="ctr">
              <a:buNone/>
            </a:lvl2pPr>
            <a:lvl3pPr marL="914411" indent="0" algn="ctr">
              <a:buNone/>
            </a:lvl3pPr>
            <a:lvl4pPr marL="1371617" indent="0" algn="ctr">
              <a:buNone/>
            </a:lvl4pPr>
            <a:lvl5pPr marL="1828823" indent="0" algn="ctr">
              <a:buNone/>
            </a:lvl5pPr>
            <a:lvl6pPr marL="2286029" indent="0" algn="ctr">
              <a:buNone/>
            </a:lvl6pPr>
            <a:lvl7pPr marL="2743234" indent="0" algn="ctr">
              <a:buNone/>
            </a:lvl7pPr>
            <a:lvl8pPr marL="3200440" indent="0" algn="ctr">
              <a:buNone/>
            </a:lvl8pPr>
            <a:lvl9pPr marL="3657646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82048" y="6321552"/>
            <a:ext cx="1276352" cy="457200"/>
          </a:xfrm>
        </p:spPr>
        <p:txBody>
          <a:bodyPr/>
          <a:lstStyle/>
          <a:p>
            <a:fld id="{7B98BEDD-6160-49BB-B372-861DE7DE9BA5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14208" y="6321552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701" y="1607837"/>
            <a:ext cx="10972800" cy="4358792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701" y="394733"/>
            <a:ext cx="109728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1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6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6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9/5/2018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5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70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1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1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8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10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2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" y="366820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3" y="308278"/>
            <a:ext cx="12192002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3" y="440113"/>
            <a:ext cx="4978402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9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9" y="-2001"/>
            <a:ext cx="7683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0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70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5" indent="-256035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76" indent="-246891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56" indent="-219459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91" indent="-20117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905" indent="-182882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64" indent="-182882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23" indent="-182882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93" indent="-182882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308" indent="-182882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/>
          <a:p>
            <a:r>
              <a:rPr lang="en-US" dirty="0"/>
              <a:t>Conor Barry-Hoke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 September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HUAC 9000 Pitch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47C8F-453D-4A3A-8903-2EE10ED9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7" y="468314"/>
            <a:ext cx="57245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FF92E3-0A7D-49E3-A941-6C7D183F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a totally legitimate campaign strategy group </a:t>
            </a:r>
          </a:p>
          <a:p>
            <a:r>
              <a:rPr lang="en-US" dirty="0"/>
              <a:t>YOU </a:t>
            </a:r>
            <a:r>
              <a:rPr lang="en-US" b="1" dirty="0"/>
              <a:t>NEED</a:t>
            </a:r>
            <a:r>
              <a:rPr lang="en-US" dirty="0"/>
              <a:t> to expand your voter turnout for </a:t>
            </a:r>
            <a:r>
              <a:rPr lang="en-US" u="sng" dirty="0"/>
              <a:t>your</a:t>
            </a:r>
            <a:r>
              <a:rPr lang="en-US" dirty="0"/>
              <a:t> voters</a:t>
            </a:r>
          </a:p>
          <a:p>
            <a:r>
              <a:rPr lang="en-US" dirty="0"/>
              <a:t>YOU </a:t>
            </a:r>
            <a:r>
              <a:rPr lang="en-US" b="1" dirty="0"/>
              <a:t>KNOW</a:t>
            </a:r>
            <a:r>
              <a:rPr lang="en-US" dirty="0"/>
              <a:t> the negative impact of a misplaced ad</a:t>
            </a:r>
          </a:p>
          <a:p>
            <a:pPr marL="109730" indent="0">
              <a:buNone/>
            </a:pPr>
            <a:endParaRPr lang="en-US" b="1" dirty="0"/>
          </a:p>
          <a:p>
            <a:pPr marL="109730" indent="0">
              <a:buNone/>
            </a:pPr>
            <a:endParaRPr lang="en-US" b="1" dirty="0"/>
          </a:p>
          <a:p>
            <a:r>
              <a:rPr lang="en-US" dirty="0"/>
              <a:t>So where are these voters?? How do you mine them and find them without stepping on mines?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0E406-B330-4A7B-BD09-6F99D300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[GROUP NAME] [GROUP TAGLINE]</a:t>
            </a:r>
          </a:p>
        </p:txBody>
      </p:sp>
    </p:spTree>
    <p:extLst>
      <p:ext uri="{BB962C8B-B14F-4D97-AF65-F5344CB8AC3E}">
        <p14:creationId xmlns:p14="http://schemas.microsoft.com/office/powerpoint/2010/main" val="335834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B2AC50-0AEB-4787-8B88-053A713E5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701" y="1607837"/>
            <a:ext cx="6879739" cy="4855430"/>
          </a:xfrm>
        </p:spPr>
        <p:txBody>
          <a:bodyPr/>
          <a:lstStyle/>
          <a:p>
            <a:r>
              <a:rPr lang="en-US" dirty="0"/>
              <a:t>Named for the infamous and highly successful communist hunting committee of the 1950s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HUAC 9000 uses data from thousands of known Democratic and Republican posts to ferret out party-line sentiment hidden under benign cat pictures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FB20A-B2CC-439D-AE37-27886E52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 </a:t>
            </a:r>
            <a:r>
              <a:rPr lang="en-US" b="1" dirty="0"/>
              <a:t>The HUAC 9000</a:t>
            </a:r>
            <a:endParaRPr lang="en-US" dirty="0"/>
          </a:p>
        </p:txBody>
      </p:sp>
      <p:pic>
        <p:nvPicPr>
          <p:cNvPr id="1026" name="Picture 2" descr="https://static.tvtropes.org/pmwiki/pub/images/rsz_fnrywxd.png">
            <a:extLst>
              <a:ext uri="{FF2B5EF4-FFF2-40B4-BE49-F238E27FC236}">
                <a16:creationId xmlns:a16="http://schemas.microsoft.com/office/drawing/2014/main" id="{052BC651-26E0-413D-B87F-C28DA932D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847829"/>
            <a:ext cx="4480560" cy="577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7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B2AC50-0AEB-4787-8B88-053A713E5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58240"/>
            <a:ext cx="11245701" cy="4450156"/>
          </a:xfrm>
        </p:spPr>
        <p:txBody>
          <a:bodyPr>
            <a:normAutofit/>
          </a:bodyPr>
          <a:lstStyle/>
          <a:p>
            <a:pPr marL="10973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HUAC 9000 analyzed thousands of reddit posts to find out what Democrats and Republicans are talking about: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FB20A-B2CC-439D-AE37-27886E52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4733"/>
            <a:ext cx="11245701" cy="1066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Introducing </a:t>
            </a:r>
            <a:r>
              <a:rPr lang="en-US" b="1" dirty="0">
                <a:solidFill>
                  <a:schemeClr val="tx1"/>
                </a:solidFill>
              </a:rPr>
              <a:t>The HUAC 9000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19CF003B-3FA6-402B-8E9A-97E7ECC73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67" y="2021747"/>
            <a:ext cx="4836253" cy="4836253"/>
          </a:xfrm>
          <a:prstGeom prst="rect">
            <a:avLst/>
          </a:prstGeom>
        </p:spPr>
      </p:pic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9C7FFBE-2F7C-4F92-B010-CAFDFF91E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82" y="1954634"/>
            <a:ext cx="4836254" cy="48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5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B2AC50-0AEB-4787-8B88-053A713E5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701" y="1367247"/>
            <a:ext cx="11178871" cy="972762"/>
          </a:xfrm>
        </p:spPr>
        <p:txBody>
          <a:bodyPr>
            <a:normAutofit/>
          </a:bodyPr>
          <a:lstStyle/>
          <a:p>
            <a:r>
              <a:rPr lang="en-US" sz="2400" dirty="0"/>
              <a:t>The HUAC 9000 can identify party leanings saving you time and precious resources by increasing the effectiveness of ads</a:t>
            </a:r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FB20A-B2CC-439D-AE37-27886E52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 </a:t>
            </a:r>
            <a:r>
              <a:rPr lang="en-US" b="1" dirty="0"/>
              <a:t>The HUAC 9000</a:t>
            </a:r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82C228EA-CF9C-40FB-A469-B290E6856115}"/>
              </a:ext>
            </a:extLst>
          </p:cNvPr>
          <p:cNvSpPr txBox="1">
            <a:spLocks/>
          </p:cNvSpPr>
          <p:nvPr/>
        </p:nvSpPr>
        <p:spPr>
          <a:xfrm>
            <a:off x="212968" y="4781006"/>
            <a:ext cx="3016793" cy="14867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5" indent="-256035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76" indent="-246891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56" indent="-219459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91" indent="-20117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905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64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23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93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308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30" indent="0">
              <a:buNone/>
            </a:pPr>
            <a:r>
              <a:rPr lang="en-US" sz="2000" dirty="0" err="1"/>
              <a:t>TheDonald</a:t>
            </a:r>
            <a:r>
              <a:rPr lang="en-US" sz="2000" dirty="0"/>
              <a:t>: Obsessed with what the Democrats are up to</a:t>
            </a:r>
          </a:p>
          <a:p>
            <a:pPr lvl="1"/>
            <a:endParaRPr lang="en-US" sz="2000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DB19F845-94CA-47F3-9297-77413822B42C}"/>
              </a:ext>
            </a:extLst>
          </p:cNvPr>
          <p:cNvSpPr txBox="1">
            <a:spLocks/>
          </p:cNvSpPr>
          <p:nvPr/>
        </p:nvSpPr>
        <p:spPr>
          <a:xfrm>
            <a:off x="3122992" y="4781006"/>
            <a:ext cx="2779008" cy="63449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5" indent="-256035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76" indent="-246891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56" indent="-219459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91" indent="-20117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905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64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23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93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308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30" indent="0" algn="ctr">
              <a:buNone/>
            </a:pPr>
            <a:r>
              <a:rPr lang="en-US" sz="2000" dirty="0"/>
              <a:t>Dog people: Hardcore Democrats</a:t>
            </a:r>
          </a:p>
          <a:p>
            <a:pPr lvl="1" algn="ctr"/>
            <a:endParaRPr lang="en-US" sz="2000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9578713-1A1B-4CC2-9C23-1FF0425501E8}"/>
              </a:ext>
            </a:extLst>
          </p:cNvPr>
          <p:cNvSpPr txBox="1">
            <a:spLocks/>
          </p:cNvSpPr>
          <p:nvPr/>
        </p:nvSpPr>
        <p:spPr>
          <a:xfrm>
            <a:off x="6155152" y="4781006"/>
            <a:ext cx="2779008" cy="529991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5" indent="-256035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76" indent="-246891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56" indent="-219459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91" indent="-20117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905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64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23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93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308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30" indent="0">
              <a:buNone/>
            </a:pPr>
            <a:r>
              <a:rPr lang="en-US" sz="2000" dirty="0"/>
              <a:t>College Football Fans: Republican</a:t>
            </a:r>
          </a:p>
          <a:p>
            <a:pPr lvl="1"/>
            <a:endParaRPr lang="en-US" sz="2000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B78242D-6090-4EFD-A90B-4CD21B94BFC5}"/>
              </a:ext>
            </a:extLst>
          </p:cNvPr>
          <p:cNvSpPr txBox="1">
            <a:spLocks/>
          </p:cNvSpPr>
          <p:nvPr/>
        </p:nvSpPr>
        <p:spPr>
          <a:xfrm>
            <a:off x="9200024" y="4781006"/>
            <a:ext cx="2779008" cy="914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5" indent="-256035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76" indent="-246891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56" indent="-219459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91" indent="-20117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905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64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23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93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308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30" indent="0">
              <a:buNone/>
            </a:pPr>
            <a:r>
              <a:rPr lang="en-US" sz="2000" dirty="0"/>
              <a:t>Communists – talking about the things Republicans are afraid of </a:t>
            </a:r>
          </a:p>
          <a:p>
            <a:pPr lvl="1"/>
            <a:endParaRPr lang="en-US" sz="2000" dirty="0"/>
          </a:p>
        </p:txBody>
      </p:sp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D47807EF-53C8-40D9-9C18-0E453F96A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5" y="2885157"/>
            <a:ext cx="2727621" cy="1818414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FC339B5-76A3-4A4E-8FCF-E26838348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92" y="2795718"/>
            <a:ext cx="2897312" cy="1931541"/>
          </a:xfrm>
          <a:prstGeom prst="rect">
            <a:avLst/>
          </a:prstGeom>
        </p:spPr>
      </p:pic>
      <p:pic>
        <p:nvPicPr>
          <p:cNvPr id="17" name="Picture 16" descr="A close up of a map&#10;&#10;Description generated with high confidence">
            <a:extLst>
              <a:ext uri="{FF2B5EF4-FFF2-40B4-BE49-F238E27FC236}">
                <a16:creationId xmlns:a16="http://schemas.microsoft.com/office/drawing/2014/main" id="{3B3A9D9C-F852-44C6-8CA3-C86145F55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78" y="2795718"/>
            <a:ext cx="3068985" cy="2045990"/>
          </a:xfrm>
          <a:prstGeom prst="rect">
            <a:avLst/>
          </a:prstGeom>
        </p:spPr>
      </p:pic>
      <p:pic>
        <p:nvPicPr>
          <p:cNvPr id="19" name="Picture 1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DE2E89E-46E1-49B9-9229-6F215A261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903" y="2795485"/>
            <a:ext cx="2862129" cy="1908086"/>
          </a:xfrm>
          <a:prstGeom prst="rect">
            <a:avLst/>
          </a:prstGeom>
        </p:spPr>
      </p:pic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56FC0FE0-67B7-4104-853F-A7BECB10CF4D}"/>
              </a:ext>
            </a:extLst>
          </p:cNvPr>
          <p:cNvSpPr txBox="1">
            <a:spLocks/>
          </p:cNvSpPr>
          <p:nvPr/>
        </p:nvSpPr>
        <p:spPr>
          <a:xfrm>
            <a:off x="0" y="6150883"/>
            <a:ext cx="12096925" cy="7071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5" indent="-256035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76" indent="-246891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56" indent="-219459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91" indent="-20117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905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64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23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93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308" indent="-182882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Color in the charts above shows whether subreddit was identified as Republican or Democrat</a:t>
            </a:r>
          </a:p>
          <a:p>
            <a:r>
              <a:rPr lang="en-US" sz="1600" dirty="0"/>
              <a:t>Distributions are of total posts identified Dem / Rep – score less than 0 indicates Democrat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567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E834FC-E315-4F32-AC7A-CA8C82B2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7836"/>
            <a:ext cx="4831976" cy="5026045"/>
          </a:xfrm>
        </p:spPr>
        <p:txBody>
          <a:bodyPr>
            <a:normAutofit/>
          </a:bodyPr>
          <a:lstStyle/>
          <a:p>
            <a:r>
              <a:rPr lang="en-US" sz="2400" dirty="0"/>
              <a:t>Our team:</a:t>
            </a:r>
          </a:p>
          <a:p>
            <a:pPr lvl="1"/>
            <a:r>
              <a:rPr lang="en-US" sz="2400" dirty="0"/>
              <a:t>Years of cumulative experience getting blind-sided by uncomfortable political conversations that seem to erupt out of nowhere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Outperforming cohorts in Kaggle competitions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A65CB8-C4F5-4400-B8F2-463BFEDF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do it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635E49-1A68-4927-BB25-273653866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624" y="1607836"/>
            <a:ext cx="7166469" cy="41962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1A57683-FA1E-4F47-B1C5-490404894823}"/>
              </a:ext>
            </a:extLst>
          </p:cNvPr>
          <p:cNvSpPr/>
          <p:nvPr/>
        </p:nvSpPr>
        <p:spPr>
          <a:xfrm>
            <a:off x="6227822" y="2734236"/>
            <a:ext cx="917049" cy="4034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41BFA9-AF1E-41F7-8217-024B93919FB1}"/>
              </a:ext>
            </a:extLst>
          </p:cNvPr>
          <p:cNvCxnSpPr/>
          <p:nvPr/>
        </p:nvCxnSpPr>
        <p:spPr>
          <a:xfrm>
            <a:off x="8059266" y="1936376"/>
            <a:ext cx="0" cy="363967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D62706-7174-4731-AACD-F72A4BD7DC7F}"/>
              </a:ext>
            </a:extLst>
          </p:cNvPr>
          <p:cNvSpPr txBox="1"/>
          <p:nvPr/>
        </p:nvSpPr>
        <p:spPr>
          <a:xfrm>
            <a:off x="8038696" y="3429000"/>
            <a:ext cx="2001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Data Science Average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011FA-F1F1-49E8-949D-095C4EC7D3B0}"/>
              </a:ext>
            </a:extLst>
          </p:cNvPr>
          <p:cNvSpPr txBox="1"/>
          <p:nvPr/>
        </p:nvSpPr>
        <p:spPr>
          <a:xfrm>
            <a:off x="6816341" y="1936376"/>
            <a:ext cx="785728" cy="26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HUAC 900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DA6AB6-42AD-4B4B-BE29-31C4B73FFAF5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6686347" y="2204102"/>
            <a:ext cx="522858" cy="53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5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F805AD-C4D8-49B4-9D38-B8B41205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team of trained experts will stand up a HUAC 9000 implementation including</a:t>
            </a:r>
          </a:p>
          <a:p>
            <a:pPr lvl="1"/>
            <a:r>
              <a:rPr lang="en-US" dirty="0"/>
              <a:t>Pre-Tuning to your candidate and issues in your state</a:t>
            </a:r>
          </a:p>
          <a:p>
            <a:pPr lvl="1"/>
            <a:r>
              <a:rPr lang="en-US" dirty="0"/>
              <a:t>Instruction in teaching you to search Reddit to find your supporters. </a:t>
            </a:r>
          </a:p>
          <a:p>
            <a:pPr lvl="1"/>
            <a:r>
              <a:rPr lang="en-US" dirty="0"/>
              <a:t>No one is looking over your shoulder</a:t>
            </a:r>
          </a:p>
          <a:p>
            <a:pPr lvl="1"/>
            <a:endParaRPr lang="en-US" dirty="0"/>
          </a:p>
          <a:p>
            <a:pPr marL="411485" lvl="1" indent="0">
              <a:buNone/>
            </a:pPr>
            <a:endParaRPr lang="en-US" dirty="0"/>
          </a:p>
          <a:p>
            <a:endParaRPr lang="en-US" dirty="0"/>
          </a:p>
          <a:p>
            <a:pPr marL="109730" indent="0" algn="ctr">
              <a:buNone/>
            </a:pPr>
            <a:r>
              <a:rPr lang="en-US" b="1" dirty="0"/>
              <a:t>If they can vote for Laurel or </a:t>
            </a:r>
            <a:r>
              <a:rPr lang="en-US" b="1" dirty="0" err="1"/>
              <a:t>Yonny</a:t>
            </a:r>
            <a:r>
              <a:rPr lang="en-US" b="1" dirty="0"/>
              <a:t>, they can vote for your candidate. Don't let them get away - buy HUAC 9000 Today.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82567-D963-4EC0-9AFC-B58CDBA6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is the Time</a:t>
            </a:r>
          </a:p>
        </p:txBody>
      </p:sp>
    </p:spTree>
    <p:extLst>
      <p:ext uri="{BB962C8B-B14F-4D97-AF65-F5344CB8AC3E}">
        <p14:creationId xmlns:p14="http://schemas.microsoft.com/office/powerpoint/2010/main" val="127837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2CC69CE-21B9-4E18-82FF-EA559884E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9">
            <a:extLst>
              <a:ext uri="{FF2B5EF4-FFF2-40B4-BE49-F238E27FC236}">
                <a16:creationId xmlns:a16="http://schemas.microsoft.com/office/drawing/2014/main" id="{29087F7B-C7FF-4D92-AB2C-F82309F92699}"/>
              </a:ext>
            </a:extLst>
          </p:cNvPr>
          <p:cNvSpPr txBox="1">
            <a:spLocks/>
          </p:cNvSpPr>
          <p:nvPr/>
        </p:nvSpPr>
        <p:spPr>
          <a:xfrm>
            <a:off x="1593653" y="1033285"/>
            <a:ext cx="9004693" cy="1752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64009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6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11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17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23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29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34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4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46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500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21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271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Georgia</vt:lpstr>
      <vt:lpstr>Wingdings 2</vt:lpstr>
      <vt:lpstr>Sales strategy  proposal presentation</vt:lpstr>
      <vt:lpstr>HUAC 9000 Pitch</vt:lpstr>
      <vt:lpstr>[GROUP NAME] [GROUP TAGLINE]</vt:lpstr>
      <vt:lpstr>Introducing The HUAC 9000</vt:lpstr>
      <vt:lpstr>Introducing The HUAC 9000</vt:lpstr>
      <vt:lpstr>Introducing The HUAC 9000</vt:lpstr>
      <vt:lpstr>We can do it</vt:lpstr>
      <vt:lpstr>Now is the Time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2018-01-30T20:47:21Z</dcterms:created>
  <dcterms:modified xsi:type="dcterms:W3CDTF">2018-09-06T01:43:17Z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