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B8F6931-FDA3-47E0-B0A4-EAB39FE91286}">
  <a:tblStyle styleId="{CB8F6931-FDA3-47E0-B0A4-EAB39FE91286}" styleName="Table_0">
    <a:wholeTbl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662874"/>
            <a:ext cx="5783400" cy="19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Particle Swarm Optimization and Genetic Algorithms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90225" y="3049450"/>
            <a:ext cx="6055500" cy="10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 Ahn, Conor Belfield, Ryan St. Pierre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May 17,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Methodology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ran our PSO and Hybrid algorithms on the same five functions, comparing the rates of convergence and the quality of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As we are running a full GA and a full PSO, we are sacrificing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Methodology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Despite having results from the PSO, we were unsure if best parameters would transfer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Crossover Method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Neighborhood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Swarm size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Mutation Probability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Crossover Probability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Why Selection is Bad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Results with no selection fairly close to minima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Selection results very far away from minima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particles increase, tend to get better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Theory -&gt; repeat values chosen 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3350075" y="878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{CB8F6931-FDA3-47E0-B0A4-EAB39FE91286}</a:tableStyleId>
              </a:tblPr>
              <a:tblGrid>
                <a:gridCol w="420775"/>
                <a:gridCol w="420775"/>
                <a:gridCol w="435275"/>
                <a:gridCol w="435275"/>
                <a:gridCol w="435275"/>
                <a:gridCol w="435275"/>
                <a:gridCol w="435275"/>
              </a:tblGrid>
              <a:tr h="13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Rosenbrock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Ackley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Rastrigin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Griewank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Zakharov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2.618054663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1.684386715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33.7686243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0.001479208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0.057826308</a:t>
                      </a:r>
                    </a:p>
                  </a:txBody>
                  <a:tcPr marT="63500" marB="63500" marR="63500" marL="63500" anchor="b"/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Particles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0.769066109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1.684386715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41.34800437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0.000259963</a:t>
                      </a:r>
                    </a:p>
                  </a:txBody>
                  <a:tcPr marT="63500" marB="63500" marR="63500" marL="63500" anchor="b"/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441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3.578886424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1.684386715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33.7686243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7.32901E-06</a:t>
                      </a:r>
                    </a:p>
                  </a:txBody>
                  <a:tcPr marT="63500" marB="63500" marR="63500" marL="63500" anchor="b"/>
                </a:tc>
              </a:tr>
              <a:tr h="13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Tournament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Rosenbrock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Ackley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Rastrigin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Griewank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Zakharov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78818128.83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20.17459615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399.0301063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344.4492205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24837.18125</a:t>
                      </a:r>
                    </a:p>
                  </a:txBody>
                  <a:tcPr marT="63500" marB="63500" marR="63500" marL="63500" anchor="b"/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71279783.83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19.92225331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374.006999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366.5283368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16782.7127</a:t>
                      </a:r>
                    </a:p>
                  </a:txBody>
                  <a:tcPr marT="63500" marB="63500" marR="63500" marL="63500" anchor="b"/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441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49551014.63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19.61513868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334.5665603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313.5418001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15222.67063</a:t>
                      </a:r>
                    </a:p>
                  </a:txBody>
                  <a:tcPr marT="63500" marB="63500" marR="63500" marL="63500" anchor="b"/>
                </a:tc>
              </a:tr>
              <a:tr h="13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Rosenbrock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Ackley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Rastrigin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Griewank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Zakharov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82234331.72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19.94415218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367.4403041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428.7402198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22588.55289</a:t>
                      </a:r>
                    </a:p>
                  </a:txBody>
                  <a:tcPr marT="63500" marB="63500" marR="63500" marL="63500" anchor="b"/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67257126.81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19.9707453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357.0589799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389.2804516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17878.6142</a:t>
                      </a:r>
                    </a:p>
                  </a:txBody>
                  <a:tcPr marT="63500" marB="63500" marR="63500" marL="63500" anchor="b"/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441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61378029.4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19.66612889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353.7000567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304.1885176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16329.25089</a:t>
                      </a:r>
                    </a:p>
                  </a:txBody>
                  <a:tcPr marT="63500" marB="63500" marR="63500" marL="63500" anchor="b"/>
                </a:tc>
              </a:tr>
              <a:tr h="13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Boltzman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63500" marB="63500" marR="63500" marL="63500" anchor="b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Rosenbrock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Ackley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Rastrigin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Griewank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Zakharov</a:t>
                      </a:r>
                    </a:p>
                  </a:txBody>
                  <a:tcPr marT="63500" marB="63500" marR="63500" marL="63500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85218349.25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20.09082215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397.490529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420.7102566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14978.69123</a:t>
                      </a:r>
                    </a:p>
                  </a:txBody>
                  <a:tcPr marT="63500" marB="63500" marR="63500" marL="63500" anchor="b"/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91269798.77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19.94128388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381.9729743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400.7250509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12509.84772</a:t>
                      </a:r>
                    </a:p>
                  </a:txBody>
                  <a:tcPr marT="63500" marB="63500" marR="63500" marL="63500" anchor="b"/>
                </a:tc>
              </a:tr>
              <a:tr h="2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441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73537645.82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19.63787939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344.7716083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353.9770545</a:t>
                      </a:r>
                    </a:p>
                  </a:txBody>
                  <a:tcPr marT="63500" marB="63500" marR="63500" marL="63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10655.63895</a:t>
                      </a:r>
                    </a:p>
                  </a:txBody>
                  <a:tcPr marT="63500" marB="63500" marR="63500" marL="635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1-point Crossover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Uniform Crossover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237" y="3463825"/>
            <a:ext cx="47910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575" y="1144124"/>
            <a:ext cx="4791075" cy="12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Uniform vs. 1-Point (Uniform)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4198016" cy="303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824" y="1489825"/>
            <a:ext cx="4191727" cy="30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65225" y="4637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				Ring				  Von  Neumann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18475"/>
            <a:ext cx="4735661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900" y="1418462"/>
            <a:ext cx="23431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Neighborhood (Von Neumann)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50" y="1489825"/>
            <a:ext cx="41867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325" y="1489824"/>
            <a:ext cx="4044774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Number of Particles: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rPr lang="en"/>
              <a:t>144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489824"/>
            <a:ext cx="4015375" cy="29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324" y="139699"/>
            <a:ext cx="3247400" cy="235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324" y="2626967"/>
            <a:ext cx="3247401" cy="235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What We Improved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75" y="1489825"/>
            <a:ext cx="4248425" cy="307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925" y="1489824"/>
            <a:ext cx="4248436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What We Made Worse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500" y="1489824"/>
            <a:ext cx="4243154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74" y="1489825"/>
            <a:ext cx="4248425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 Map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584075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we approached 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we tested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87900" y="223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Better				     Neutral						Worse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74" y="3127749"/>
            <a:ext cx="2594823" cy="18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275" y="994574"/>
            <a:ext cx="2594825" cy="188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994575"/>
            <a:ext cx="2400073" cy="18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00" y="3127750"/>
            <a:ext cx="2400074" cy="18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3262" y="1874375"/>
            <a:ext cx="2862737" cy="188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Conclusions: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Improves solution quality for functions with lots of local minima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Increases runtime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Takes longer to converge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quick note about Griewank...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87900" y="1489825"/>
            <a:ext cx="41757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Too many local minima - essentially seen as a flat surface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Everything solves it extremely quickly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Has a deep bowl shape (in 3D) that has lots of good values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875" y="1489825"/>
            <a:ext cx="3989225" cy="313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Work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Parameters that vary as iterations increase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Mutation Prob or Cut Ratio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Different Forms of Crossover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Performing PSO on only the particles below the Cut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Examining our conclusions on more functions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 Cited: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C6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Bratton, D., &amp; Kennedy, J. (2007). Defining a Standard for Particle Swarm Optimization. 2007 IEEE Swarm Intelligence Symposium.</a:t>
            </a:r>
          </a:p>
          <a:p>
            <a:pPr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C6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Deep, K., Thakur, M. “A new crossover operator for real coded genetic algorithms.” Applied Mathematics and Computation 188 (2007) 895–911.</a:t>
            </a:r>
          </a:p>
          <a:p>
            <a:pPr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C6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Eshelman, L.J., Schaffer, J.D. Real-coded genetic algorithms and interval schemata, in: D.L. Whitley (Ed.), Foundation of Genetic Algorithms II, Morgan Kaufmann, San Mateo, CA, 1993, pp. 187–202.</a:t>
            </a:r>
          </a:p>
          <a:p>
            <a:pPr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C6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Herrera, F., Lozano, M. &amp; Verdegay, J. Tackling Real-Coded Genetic Algorithms: Operators and Tools for Behavioural Analysis. Artificial Intelligence Review (1998).</a:t>
            </a:r>
          </a:p>
          <a:p>
            <a:pPr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C6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Janikow, C. Z. and Michalewicz, Z. "An Experimental Comparison of Binary and Floating Point Representations in Genetic Algorithms." Paper presented at the meeting of the ICGA, 1991.</a:t>
            </a:r>
          </a:p>
          <a:p>
            <a:pPr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C6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Kao, Y., &amp; Zahara, E. (2008). A hybrid genetic algorithm and particle swarm optimization for multimodal functions. Applied Soft Computing, 8(2), 849-857.</a:t>
            </a:r>
          </a:p>
          <a:p>
            <a:pPr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C6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Kita, H., Ono, I., and Kobayashi, S. "Theoretical Analysis of the Unimodal Normal Distribution Crossover." Trans. of the Society of Instrument and Control Engineers, Vol.E-2, No.1, 187/194 (2002).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4C6E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Global minimization of multi-dimensional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have established PSO as a fairly effective algorithm to find optimal solutions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we improve 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895900" y="1489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66424"/>
            <a:ext cx="3987550" cy="290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500" y="1666424"/>
            <a:ext cx="3987551" cy="29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225" y="2605525"/>
            <a:ext cx="3973876" cy="22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825" y="120200"/>
            <a:ext cx="3973875" cy="236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99" y="1489825"/>
            <a:ext cx="3735823" cy="246461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762450" y="3672150"/>
            <a:ext cx="3662700" cy="2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Griewank function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5"/>
            <a:ext cx="3799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Implemented a Genetic Algorithm / PSO hybrid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For each iteration: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Evolve the better solutions by crossover and mutation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Iterate the entire swarm by PSO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Implemented with and without selection in GA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Goal: PSO but with an additional element of randomness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905" y="458030"/>
            <a:ext cx="4968549" cy="40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Hi!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64850" y="149559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Sort all particles by fitness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GA’s new look: Swaps coordinates rather than bits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Selection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Mutate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Crossover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Provides aggressive randomness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PSO remains the same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Provides a safety net for the worst solutions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Cut Ratio is now important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How much of the swarm to modify with GA?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127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Implemented PBIL to discover best Cut Ratio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Extremely impractical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Bit string representing exponential as individual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Shifted to attempt to test like other parameters - loop through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