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28F75-098D-44DB-9798-CE08C50C040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FBC9CD98-5358-41A9-A60B-FBC1F898E5C4}">
      <dgm:prSet phldrT="[Texte]"/>
      <dgm:spPr/>
      <dgm:t>
        <a:bodyPr/>
        <a:lstStyle/>
        <a:p>
          <a:r>
            <a:rPr lang="fr-FR"/>
            <a:t>Respiration</a:t>
          </a:r>
        </a:p>
      </dgm:t>
    </dgm:pt>
    <dgm:pt modelId="{95C18D89-E002-43CC-BF38-29BE94259E6C}" type="parTrans" cxnId="{58048843-15BD-4E84-B575-1D64F6944E4D}">
      <dgm:prSet/>
      <dgm:spPr/>
      <dgm:t>
        <a:bodyPr/>
        <a:lstStyle/>
        <a:p>
          <a:endParaRPr lang="fr-FR"/>
        </a:p>
      </dgm:t>
    </dgm:pt>
    <dgm:pt modelId="{D6AEB033-E78B-4167-874F-5F152B253C1F}" type="sibTrans" cxnId="{58048843-15BD-4E84-B575-1D64F6944E4D}">
      <dgm:prSet/>
      <dgm:spPr/>
      <dgm:t>
        <a:bodyPr/>
        <a:lstStyle/>
        <a:p>
          <a:endParaRPr lang="fr-FR"/>
        </a:p>
      </dgm:t>
    </dgm:pt>
    <dgm:pt modelId="{70098C5E-8998-4C60-B4BA-5047AA723081}">
      <dgm:prSet phldrT="[Texte]"/>
      <dgm:spPr/>
      <dgm:t>
        <a:bodyPr/>
        <a:lstStyle/>
        <a:p>
          <a:r>
            <a:rPr lang="fr-FR"/>
            <a:t>favorisée par les mouvements des tentacules renouvelant l'eau autour de l'animal</a:t>
          </a:r>
        </a:p>
      </dgm:t>
    </dgm:pt>
    <dgm:pt modelId="{0DE8B4A3-F6DE-41A5-A934-8C6BE2D0A442}" type="parTrans" cxnId="{30486622-8555-47C0-BDE0-3CC1EB84E471}">
      <dgm:prSet/>
      <dgm:spPr/>
      <dgm:t>
        <a:bodyPr/>
        <a:lstStyle/>
        <a:p>
          <a:endParaRPr lang="fr-FR"/>
        </a:p>
      </dgm:t>
    </dgm:pt>
    <dgm:pt modelId="{A239D82E-4E40-42D1-992F-1C9F53A6A0E7}" type="sibTrans" cxnId="{30486622-8555-47C0-BDE0-3CC1EB84E471}">
      <dgm:prSet/>
      <dgm:spPr/>
      <dgm:t>
        <a:bodyPr/>
        <a:lstStyle/>
        <a:p>
          <a:endParaRPr lang="fr-FR"/>
        </a:p>
      </dgm:t>
    </dgm:pt>
    <dgm:pt modelId="{BB2C7568-340F-44DE-BC11-B986080A8FBC}">
      <dgm:prSet phldrT="[Texte]"/>
      <dgm:spPr/>
      <dgm:t>
        <a:bodyPr/>
        <a:lstStyle/>
        <a:p>
          <a:r>
            <a:rPr lang="fr-FR" dirty="0" smtClean="0"/>
            <a:t>Circulation</a:t>
          </a:r>
          <a:endParaRPr lang="fr-FR" dirty="0"/>
        </a:p>
      </dgm:t>
    </dgm:pt>
    <dgm:pt modelId="{ED79BB3A-6ABD-4903-82B6-D3BF0C7C71F7}" type="parTrans" cxnId="{EFDB74EB-001B-4060-B858-5065CB063910}">
      <dgm:prSet/>
      <dgm:spPr/>
      <dgm:t>
        <a:bodyPr/>
        <a:lstStyle/>
        <a:p>
          <a:endParaRPr lang="fr-FR"/>
        </a:p>
      </dgm:t>
    </dgm:pt>
    <dgm:pt modelId="{B5FACD72-5419-4511-925F-76DF8698E2C0}" type="sibTrans" cxnId="{EFDB74EB-001B-4060-B858-5065CB063910}">
      <dgm:prSet/>
      <dgm:spPr/>
      <dgm:t>
        <a:bodyPr/>
        <a:lstStyle/>
        <a:p>
          <a:endParaRPr lang="fr-FR"/>
        </a:p>
      </dgm:t>
    </dgm:pt>
    <dgm:pt modelId="{9F181574-F93D-44CC-B625-1D13BA416E53}">
      <dgm:prSet phldrT="[Texte]"/>
      <dgm:spPr/>
      <dgm:t>
        <a:bodyPr/>
        <a:lstStyle/>
        <a:p>
          <a:r>
            <a:rPr lang="fr-FR" dirty="0" smtClean="0"/>
            <a:t>Pas d’appareil circulatoire ⇒ diffusion</a:t>
          </a:r>
          <a:endParaRPr lang="fr-FR" dirty="0"/>
        </a:p>
      </dgm:t>
    </dgm:pt>
    <dgm:pt modelId="{9B467EDC-6169-4DA8-A8A1-3ED3A8638514}" type="parTrans" cxnId="{0BE1F86B-AB03-4472-A977-FFA422F52DEB}">
      <dgm:prSet/>
      <dgm:spPr/>
      <dgm:t>
        <a:bodyPr/>
        <a:lstStyle/>
        <a:p>
          <a:endParaRPr lang="fr-FR"/>
        </a:p>
      </dgm:t>
    </dgm:pt>
    <dgm:pt modelId="{25ED9406-CEA2-4C8C-9505-85E4726D7F76}" type="sibTrans" cxnId="{0BE1F86B-AB03-4472-A977-FFA422F52DEB}">
      <dgm:prSet/>
      <dgm:spPr/>
      <dgm:t>
        <a:bodyPr/>
        <a:lstStyle/>
        <a:p>
          <a:endParaRPr lang="fr-FR"/>
        </a:p>
      </dgm:t>
    </dgm:pt>
    <dgm:pt modelId="{F14B64AB-5F20-49A5-B184-F35B1AF7EEA1}">
      <dgm:prSet phldrT="[Texte]"/>
      <dgm:spPr/>
      <dgm:t>
        <a:bodyPr/>
        <a:lstStyle/>
        <a:p>
          <a:r>
            <a:rPr lang="fr-FR"/>
            <a:t>à travers l'épiderme et le gastroderme sans structure spécialisée</a:t>
          </a:r>
        </a:p>
      </dgm:t>
    </dgm:pt>
    <dgm:pt modelId="{A8734544-8F84-4F64-A91E-54A102CF632E}" type="parTrans" cxnId="{BEAD822B-0613-487F-AAF4-F60B323D09F1}">
      <dgm:prSet/>
      <dgm:spPr/>
      <dgm:t>
        <a:bodyPr/>
        <a:lstStyle/>
        <a:p>
          <a:endParaRPr lang="fr-FR"/>
        </a:p>
      </dgm:t>
    </dgm:pt>
    <dgm:pt modelId="{26DE79C2-3BC3-4BC2-8935-2DB48BBB7D13}" type="sibTrans" cxnId="{BEAD822B-0613-487F-AAF4-F60B323D09F1}">
      <dgm:prSet/>
      <dgm:spPr/>
      <dgm:t>
        <a:bodyPr/>
        <a:lstStyle/>
        <a:p>
          <a:endParaRPr lang="fr-FR"/>
        </a:p>
      </dgm:t>
    </dgm:pt>
    <dgm:pt modelId="{372BA22B-04C1-4664-8B33-C6378586684F}">
      <dgm:prSet/>
      <dgm:spPr/>
      <dgm:t>
        <a:bodyPr/>
        <a:lstStyle/>
        <a:p>
          <a:r>
            <a:rPr lang="fr-FR" dirty="0" smtClean="0"/>
            <a:t>Excrétion</a:t>
          </a:r>
          <a:endParaRPr lang="fr-FR" dirty="0"/>
        </a:p>
      </dgm:t>
    </dgm:pt>
    <dgm:pt modelId="{85F43B7B-3132-4BAD-9AA6-3476F9F1F6EF}" type="parTrans" cxnId="{1A0D88D6-3C12-45B1-A5D5-B81DFF8E9B28}">
      <dgm:prSet/>
      <dgm:spPr/>
      <dgm:t>
        <a:bodyPr/>
        <a:lstStyle/>
        <a:p>
          <a:endParaRPr lang="fr-FR"/>
        </a:p>
      </dgm:t>
    </dgm:pt>
    <dgm:pt modelId="{11A76052-C273-4DCF-997E-A4910BD8F845}" type="sibTrans" cxnId="{1A0D88D6-3C12-45B1-A5D5-B81DFF8E9B28}">
      <dgm:prSet/>
      <dgm:spPr/>
      <dgm:t>
        <a:bodyPr/>
        <a:lstStyle/>
        <a:p>
          <a:endParaRPr lang="fr-FR"/>
        </a:p>
      </dgm:t>
    </dgm:pt>
    <dgm:pt modelId="{A49CAC88-E532-4050-8646-FA50780C33EF}">
      <dgm:prSet/>
      <dgm:spPr/>
      <dgm:t>
        <a:bodyPr/>
        <a:lstStyle/>
        <a:p>
          <a:r>
            <a:rPr lang="fr-FR" dirty="0" smtClean="0"/>
            <a:t>Perception et </a:t>
          </a:r>
          <a:r>
            <a:rPr lang="fr-FR" dirty="0" err="1" smtClean="0"/>
            <a:t>coodination</a:t>
          </a:r>
          <a:endParaRPr lang="fr-FR" dirty="0"/>
        </a:p>
      </dgm:t>
    </dgm:pt>
    <dgm:pt modelId="{36852B1C-1A64-43F3-8C93-853C2268479C}" type="parTrans" cxnId="{1A73B760-7306-457C-B244-F4C709E97B44}">
      <dgm:prSet/>
      <dgm:spPr/>
      <dgm:t>
        <a:bodyPr/>
        <a:lstStyle/>
        <a:p>
          <a:endParaRPr lang="fr-FR"/>
        </a:p>
      </dgm:t>
    </dgm:pt>
    <dgm:pt modelId="{9DA5B9B8-AC47-4B89-BCC4-CD186177C4C4}" type="sibTrans" cxnId="{1A73B760-7306-457C-B244-F4C709E97B44}">
      <dgm:prSet/>
      <dgm:spPr/>
      <dgm:t>
        <a:bodyPr/>
        <a:lstStyle/>
        <a:p>
          <a:endParaRPr lang="fr-FR"/>
        </a:p>
      </dgm:t>
    </dgm:pt>
    <dgm:pt modelId="{11FD75E0-352A-4C8D-95CD-F7FB29F9194A}">
      <dgm:prSet/>
      <dgm:spPr/>
      <dgm:t>
        <a:bodyPr/>
        <a:lstStyle/>
        <a:p>
          <a:r>
            <a:rPr lang="fr-FR" dirty="0" smtClean="0"/>
            <a:t>Nutrition</a:t>
          </a:r>
          <a:endParaRPr lang="fr-FR" dirty="0"/>
        </a:p>
      </dgm:t>
    </dgm:pt>
    <dgm:pt modelId="{1C820B71-FA04-4C72-BBA7-20140CA76B9D}" type="parTrans" cxnId="{1FA61E2D-A312-44F1-AC18-4A66FEEEFF18}">
      <dgm:prSet/>
      <dgm:spPr/>
      <dgm:t>
        <a:bodyPr/>
        <a:lstStyle/>
        <a:p>
          <a:endParaRPr lang="fr-FR"/>
        </a:p>
      </dgm:t>
    </dgm:pt>
    <dgm:pt modelId="{04583861-0EAE-4F0A-9AF2-A35C36567302}" type="sibTrans" cxnId="{1FA61E2D-A312-44F1-AC18-4A66FEEEFF18}">
      <dgm:prSet/>
      <dgm:spPr/>
      <dgm:t>
        <a:bodyPr/>
        <a:lstStyle/>
        <a:p>
          <a:endParaRPr lang="fr-FR"/>
        </a:p>
      </dgm:t>
    </dgm:pt>
    <dgm:pt modelId="{8992840E-D42C-48BD-B07C-4A67FFDF94BE}">
      <dgm:prSet/>
      <dgm:spPr/>
      <dgm:t>
        <a:bodyPr/>
        <a:lstStyle/>
        <a:p>
          <a:r>
            <a:rPr lang="fr-FR" dirty="0" smtClean="0"/>
            <a:t>Locomotion</a:t>
          </a:r>
          <a:endParaRPr lang="fr-FR" dirty="0"/>
        </a:p>
      </dgm:t>
    </dgm:pt>
    <dgm:pt modelId="{C43204C5-0003-468C-8DB2-98AED955B899}" type="parTrans" cxnId="{E4DEE616-DEC2-4830-BA2B-6F754181FDBF}">
      <dgm:prSet/>
      <dgm:spPr/>
      <dgm:t>
        <a:bodyPr/>
        <a:lstStyle/>
        <a:p>
          <a:endParaRPr lang="fr-FR"/>
        </a:p>
      </dgm:t>
    </dgm:pt>
    <dgm:pt modelId="{E5CC49AA-8582-4344-A408-44ABA7F01B08}" type="sibTrans" cxnId="{E4DEE616-DEC2-4830-BA2B-6F754181FDBF}">
      <dgm:prSet/>
      <dgm:spPr/>
      <dgm:t>
        <a:bodyPr/>
        <a:lstStyle/>
        <a:p>
          <a:endParaRPr lang="fr-FR"/>
        </a:p>
      </dgm:t>
    </dgm:pt>
    <dgm:pt modelId="{B3530196-623A-403C-BEBE-904C22338F59}">
      <dgm:prSet/>
      <dgm:spPr/>
      <dgm:t>
        <a:bodyPr/>
        <a:lstStyle/>
        <a:p>
          <a:r>
            <a:rPr lang="fr-FR" dirty="0" smtClean="0"/>
            <a:t>Contractions des </a:t>
          </a:r>
          <a:r>
            <a:rPr lang="fr-FR" dirty="0" err="1" smtClean="0"/>
            <a:t>myofribilles</a:t>
          </a:r>
          <a:r>
            <a:rPr lang="fr-FR" dirty="0" smtClean="0"/>
            <a:t> des cellules myoépithéliales</a:t>
          </a:r>
          <a:endParaRPr lang="fr-FR" dirty="0"/>
        </a:p>
      </dgm:t>
    </dgm:pt>
    <dgm:pt modelId="{5D607E97-9C8E-4DDC-B405-5C9B5F2EB5DE}" type="parTrans" cxnId="{18C40F29-2574-4327-8A6C-352BACD5B894}">
      <dgm:prSet/>
      <dgm:spPr/>
      <dgm:t>
        <a:bodyPr/>
        <a:lstStyle/>
        <a:p>
          <a:endParaRPr lang="fr-FR"/>
        </a:p>
      </dgm:t>
    </dgm:pt>
    <dgm:pt modelId="{E1E844D3-5F91-4F31-8976-0AF12E4890AF}" type="sibTrans" cxnId="{18C40F29-2574-4327-8A6C-352BACD5B894}">
      <dgm:prSet/>
      <dgm:spPr/>
      <dgm:t>
        <a:bodyPr/>
        <a:lstStyle/>
        <a:p>
          <a:endParaRPr lang="fr-FR"/>
        </a:p>
      </dgm:t>
    </dgm:pt>
    <dgm:pt modelId="{CC51ECFE-68EC-41CF-85B3-76B166C939CE}">
      <dgm:prSet/>
      <dgm:spPr/>
      <dgm:t>
        <a:bodyPr/>
        <a:lstStyle/>
        <a:p>
          <a:r>
            <a:rPr lang="fr-FR" dirty="0" smtClean="0"/>
            <a:t>Pas d’appareil excréteur</a:t>
          </a:r>
          <a:endParaRPr lang="fr-FR" dirty="0"/>
        </a:p>
      </dgm:t>
    </dgm:pt>
    <dgm:pt modelId="{5CF199FB-F314-475C-8155-999B7C6DC4F6}" type="parTrans" cxnId="{7B3042E3-F0B7-4F85-912A-DF658D3884FD}">
      <dgm:prSet/>
      <dgm:spPr/>
      <dgm:t>
        <a:bodyPr/>
        <a:lstStyle/>
        <a:p>
          <a:endParaRPr lang="fr-FR"/>
        </a:p>
      </dgm:t>
    </dgm:pt>
    <dgm:pt modelId="{00A8F73A-09D4-435E-831A-94AA331F7812}" type="sibTrans" cxnId="{7B3042E3-F0B7-4F85-912A-DF658D3884FD}">
      <dgm:prSet/>
      <dgm:spPr/>
      <dgm:t>
        <a:bodyPr/>
        <a:lstStyle/>
        <a:p>
          <a:endParaRPr lang="fr-FR"/>
        </a:p>
      </dgm:t>
    </dgm:pt>
    <dgm:pt modelId="{22E3A316-8220-4B48-BCBF-4AD1FE013DCD}">
      <dgm:prSet/>
      <dgm:spPr/>
      <dgm:t>
        <a:bodyPr/>
        <a:lstStyle/>
        <a:p>
          <a:r>
            <a:rPr lang="fr-FR" dirty="0" smtClean="0"/>
            <a:t>Système nerveux diffus et formé d’un réseau superficiel de neurones</a:t>
          </a:r>
          <a:endParaRPr lang="fr-FR" dirty="0"/>
        </a:p>
      </dgm:t>
    </dgm:pt>
    <dgm:pt modelId="{8A09D950-D4DE-4C68-891B-CA77F5E8F82A}" type="parTrans" cxnId="{4C709ED1-6EF5-4174-9E41-66E6B46E8299}">
      <dgm:prSet/>
      <dgm:spPr/>
      <dgm:t>
        <a:bodyPr/>
        <a:lstStyle/>
        <a:p>
          <a:endParaRPr lang="fr-FR"/>
        </a:p>
      </dgm:t>
    </dgm:pt>
    <dgm:pt modelId="{682A8F05-3ABF-48E8-B834-0D1F892FA543}" type="sibTrans" cxnId="{4C709ED1-6EF5-4174-9E41-66E6B46E8299}">
      <dgm:prSet/>
      <dgm:spPr/>
      <dgm:t>
        <a:bodyPr/>
        <a:lstStyle/>
        <a:p>
          <a:endParaRPr lang="fr-FR"/>
        </a:p>
      </dgm:t>
    </dgm:pt>
    <dgm:pt modelId="{7EAF2684-DA43-46DF-B9D6-919CF030C6D0}">
      <dgm:prSet/>
      <dgm:spPr/>
      <dgm:t>
        <a:bodyPr/>
        <a:lstStyle/>
        <a:p>
          <a:r>
            <a:rPr lang="fr-FR" dirty="0" smtClean="0"/>
            <a:t>Filtreurs carnivores</a:t>
          </a:r>
          <a:endParaRPr lang="fr-FR" dirty="0"/>
        </a:p>
      </dgm:t>
    </dgm:pt>
    <dgm:pt modelId="{C6176F4B-FA24-49B5-B0F3-520F7185D6C7}" type="parTrans" cxnId="{C39D74DF-71D3-4C98-B7E3-2CA52FBED538}">
      <dgm:prSet/>
      <dgm:spPr/>
      <dgm:t>
        <a:bodyPr/>
        <a:lstStyle/>
        <a:p>
          <a:endParaRPr lang="fr-FR"/>
        </a:p>
      </dgm:t>
    </dgm:pt>
    <dgm:pt modelId="{FDB344DD-4CFC-496B-B62C-FFD1476F264E}" type="sibTrans" cxnId="{C39D74DF-71D3-4C98-B7E3-2CA52FBED538}">
      <dgm:prSet/>
      <dgm:spPr/>
      <dgm:t>
        <a:bodyPr/>
        <a:lstStyle/>
        <a:p>
          <a:endParaRPr lang="fr-FR"/>
        </a:p>
      </dgm:t>
    </dgm:pt>
    <dgm:pt modelId="{B6A0EEA2-B3C8-4613-BA8E-C73E3B16A63A}">
      <dgm:prSet phldrT="[Texte]"/>
      <dgm:spPr/>
      <dgm:t>
        <a:bodyPr/>
        <a:lstStyle/>
        <a:p>
          <a:r>
            <a:rPr lang="fr-FR" dirty="0" smtClean="0"/>
            <a:t>Les nutriments et le dioxygène passent d’une cellule à l’autre grâce à la cavité digestive</a:t>
          </a:r>
          <a:endParaRPr lang="fr-FR" dirty="0"/>
        </a:p>
      </dgm:t>
    </dgm:pt>
    <dgm:pt modelId="{B1555C6C-8D48-49EC-AF63-956572204B13}" type="parTrans" cxnId="{47BCC7C2-83E9-4ABD-8298-E1F2AEF81407}">
      <dgm:prSet/>
      <dgm:spPr/>
      <dgm:t>
        <a:bodyPr/>
        <a:lstStyle/>
        <a:p>
          <a:endParaRPr lang="fr-FR"/>
        </a:p>
      </dgm:t>
    </dgm:pt>
    <dgm:pt modelId="{718ACB21-47EC-4DBF-B48F-334A9DEA6F61}" type="sibTrans" cxnId="{47BCC7C2-83E9-4ABD-8298-E1F2AEF81407}">
      <dgm:prSet/>
      <dgm:spPr/>
      <dgm:t>
        <a:bodyPr/>
        <a:lstStyle/>
        <a:p>
          <a:endParaRPr lang="fr-FR"/>
        </a:p>
      </dgm:t>
    </dgm:pt>
    <dgm:pt modelId="{754A7420-FE22-4D7B-B124-849B1DBF8964}">
      <dgm:prSet/>
      <dgm:spPr/>
      <dgm:t>
        <a:bodyPr/>
        <a:lstStyle/>
        <a:p>
          <a:r>
            <a:rPr lang="fr-FR" dirty="0" smtClean="0"/>
            <a:t>Déchets métaboliques émis dans l’eau directement </a:t>
          </a:r>
          <a:endParaRPr lang="fr-FR" dirty="0"/>
        </a:p>
      </dgm:t>
    </dgm:pt>
    <dgm:pt modelId="{12E76FFC-563D-4C05-BAB9-7A99E9EABD7C}" type="parTrans" cxnId="{7AB024F9-3CE4-465A-81A6-4BCD9FF3EACD}">
      <dgm:prSet/>
      <dgm:spPr/>
      <dgm:t>
        <a:bodyPr/>
        <a:lstStyle/>
        <a:p>
          <a:endParaRPr lang="fr-FR"/>
        </a:p>
      </dgm:t>
    </dgm:pt>
    <dgm:pt modelId="{FECA4E7A-19A3-45C7-9B46-F13ABC8D816D}" type="sibTrans" cxnId="{7AB024F9-3CE4-465A-81A6-4BCD9FF3EACD}">
      <dgm:prSet/>
      <dgm:spPr/>
      <dgm:t>
        <a:bodyPr/>
        <a:lstStyle/>
        <a:p>
          <a:endParaRPr lang="fr-FR"/>
        </a:p>
      </dgm:t>
    </dgm:pt>
    <dgm:pt modelId="{8161B378-587E-4D97-BE9A-2F3DA07B139E}">
      <dgm:prSet/>
      <dgm:spPr/>
      <dgm:t>
        <a:bodyPr/>
        <a:lstStyle/>
        <a:p>
          <a:r>
            <a:rPr lang="fr-FR" dirty="0" smtClean="0"/>
            <a:t>Déchets azotés sous forme d’ammoniaque</a:t>
          </a:r>
          <a:endParaRPr lang="fr-FR" dirty="0"/>
        </a:p>
      </dgm:t>
    </dgm:pt>
    <dgm:pt modelId="{48C7A2C3-3D49-4CB5-9F56-65189C578542}" type="parTrans" cxnId="{09EC3411-DFF6-4786-B54C-22C4D44BA70D}">
      <dgm:prSet/>
      <dgm:spPr/>
      <dgm:t>
        <a:bodyPr/>
        <a:lstStyle/>
        <a:p>
          <a:endParaRPr lang="fr-FR"/>
        </a:p>
      </dgm:t>
    </dgm:pt>
    <dgm:pt modelId="{16AB03C3-E81B-40D3-8DDE-B8600DBBA767}" type="sibTrans" cxnId="{09EC3411-DFF6-4786-B54C-22C4D44BA70D}">
      <dgm:prSet/>
      <dgm:spPr/>
      <dgm:t>
        <a:bodyPr/>
        <a:lstStyle/>
        <a:p>
          <a:endParaRPr lang="fr-FR"/>
        </a:p>
      </dgm:t>
    </dgm:pt>
    <dgm:pt modelId="{BAE328DC-7BEE-4D6A-A2C2-6BFF9CF15EAF}">
      <dgm:prSet/>
      <dgm:spPr/>
      <dgm:t>
        <a:bodyPr/>
        <a:lstStyle/>
        <a:p>
          <a:r>
            <a:rPr lang="fr-FR" dirty="0" smtClean="0"/>
            <a:t>Polypes peuvent se déplacer grâce à leurs tentacules avant de se refixer</a:t>
          </a:r>
          <a:endParaRPr lang="fr-FR" dirty="0"/>
        </a:p>
      </dgm:t>
    </dgm:pt>
    <dgm:pt modelId="{E373F16B-AD62-4E4D-A298-84DA871B4344}" type="parTrans" cxnId="{9234C968-CD0B-466E-8BE7-44C49DDD9EC5}">
      <dgm:prSet/>
      <dgm:spPr/>
      <dgm:t>
        <a:bodyPr/>
        <a:lstStyle/>
        <a:p>
          <a:endParaRPr lang="fr-FR"/>
        </a:p>
      </dgm:t>
    </dgm:pt>
    <dgm:pt modelId="{5BB5D7A4-D25A-4BA5-8A26-52C76DC76186}" type="sibTrans" cxnId="{9234C968-CD0B-466E-8BE7-44C49DDD9EC5}">
      <dgm:prSet/>
      <dgm:spPr/>
      <dgm:t>
        <a:bodyPr/>
        <a:lstStyle/>
        <a:p>
          <a:endParaRPr lang="fr-FR"/>
        </a:p>
      </dgm:t>
    </dgm:pt>
    <dgm:pt modelId="{D2AE984B-877E-4F6F-ACD6-9F2CBCE01A17}">
      <dgm:prSet/>
      <dgm:spPr/>
      <dgm:t>
        <a:bodyPr/>
        <a:lstStyle/>
        <a:p>
          <a:r>
            <a:rPr lang="fr-FR" dirty="0" smtClean="0"/>
            <a:t>Récepteurs sensoriels ⇒ ocelles (œil) et statocystes (équilibration)</a:t>
          </a:r>
          <a:endParaRPr lang="fr-FR" dirty="0"/>
        </a:p>
      </dgm:t>
    </dgm:pt>
    <dgm:pt modelId="{F27AAB23-1702-4A42-8679-35A81D3570E7}" type="parTrans" cxnId="{29B615A7-0670-4D98-8AD5-DB152B6C0B3C}">
      <dgm:prSet/>
      <dgm:spPr/>
      <dgm:t>
        <a:bodyPr/>
        <a:lstStyle/>
        <a:p>
          <a:endParaRPr lang="fr-FR"/>
        </a:p>
      </dgm:t>
    </dgm:pt>
    <dgm:pt modelId="{45314273-E6EB-4496-8507-1CB45AAF43A7}" type="sibTrans" cxnId="{29B615A7-0670-4D98-8AD5-DB152B6C0B3C}">
      <dgm:prSet/>
      <dgm:spPr/>
      <dgm:t>
        <a:bodyPr/>
        <a:lstStyle/>
        <a:p>
          <a:endParaRPr lang="fr-FR"/>
        </a:p>
      </dgm:t>
    </dgm:pt>
    <dgm:pt modelId="{C970E272-C7ED-4200-A4EA-0CB4451A2D5F}">
      <dgm:prSet/>
      <dgm:spPr/>
      <dgm:t>
        <a:bodyPr/>
        <a:lstStyle/>
        <a:p>
          <a:r>
            <a:rPr lang="fr-FR" dirty="0" smtClean="0"/>
            <a:t>Apportée par les courants et par le mouvement des tentacules</a:t>
          </a:r>
          <a:endParaRPr lang="fr-FR" dirty="0"/>
        </a:p>
      </dgm:t>
    </dgm:pt>
    <dgm:pt modelId="{FC9D8BAD-55BE-4232-8F9A-AA211CF2C6A2}" type="parTrans" cxnId="{7C190860-4D46-464E-B50B-4FA1C81EE80E}">
      <dgm:prSet/>
      <dgm:spPr/>
      <dgm:t>
        <a:bodyPr/>
        <a:lstStyle/>
        <a:p>
          <a:endParaRPr lang="fr-FR"/>
        </a:p>
      </dgm:t>
    </dgm:pt>
    <dgm:pt modelId="{0DF8F52B-2245-45B3-9BCD-01B487163E1D}" type="sibTrans" cxnId="{7C190860-4D46-464E-B50B-4FA1C81EE80E}">
      <dgm:prSet/>
      <dgm:spPr/>
      <dgm:t>
        <a:bodyPr/>
        <a:lstStyle/>
        <a:p>
          <a:endParaRPr lang="fr-FR"/>
        </a:p>
      </dgm:t>
    </dgm:pt>
    <dgm:pt modelId="{E4CA6EB9-D01C-42F2-A49E-5FED58DDDABF}">
      <dgm:prSet/>
      <dgm:spPr/>
      <dgm:t>
        <a:bodyPr/>
        <a:lstStyle/>
        <a:p>
          <a:r>
            <a:rPr lang="fr-FR" dirty="0" smtClean="0"/>
            <a:t>Immobilisée grâce aux tentacules riches en </a:t>
          </a:r>
          <a:r>
            <a:rPr lang="fr-FR" dirty="0" err="1" smtClean="0"/>
            <a:t>cnidocytes</a:t>
          </a:r>
          <a:r>
            <a:rPr lang="fr-FR" dirty="0" smtClean="0"/>
            <a:t> puis amenée à la bouche</a:t>
          </a:r>
          <a:endParaRPr lang="fr-FR" dirty="0"/>
        </a:p>
      </dgm:t>
    </dgm:pt>
    <dgm:pt modelId="{ED689298-9B90-44DA-9C24-5CAF216DFB1E}" type="parTrans" cxnId="{4B762CE6-351E-4DDE-924B-5718A4F2F381}">
      <dgm:prSet/>
      <dgm:spPr/>
      <dgm:t>
        <a:bodyPr/>
        <a:lstStyle/>
        <a:p>
          <a:endParaRPr lang="fr-FR"/>
        </a:p>
      </dgm:t>
    </dgm:pt>
    <dgm:pt modelId="{F0655DFF-9DA3-4517-A018-DCBF845124BB}" type="sibTrans" cxnId="{4B762CE6-351E-4DDE-924B-5718A4F2F381}">
      <dgm:prSet/>
      <dgm:spPr/>
      <dgm:t>
        <a:bodyPr/>
        <a:lstStyle/>
        <a:p>
          <a:endParaRPr lang="fr-FR"/>
        </a:p>
      </dgm:t>
    </dgm:pt>
    <dgm:pt modelId="{011E2441-8F9F-4543-AE12-E21C970CCF41}">
      <dgm:prSet/>
      <dgm:spPr/>
      <dgm:t>
        <a:bodyPr/>
        <a:lstStyle/>
        <a:p>
          <a:r>
            <a:rPr lang="fr-FR" dirty="0" smtClean="0"/>
            <a:t>Digestion dans la cavité digestive</a:t>
          </a:r>
          <a:endParaRPr lang="fr-FR" dirty="0"/>
        </a:p>
      </dgm:t>
    </dgm:pt>
    <dgm:pt modelId="{C968295D-7BE7-4B62-B0D6-103FFE073335}" type="parTrans" cxnId="{BD070B1F-39C1-4ADF-8856-D31DEFDE428E}">
      <dgm:prSet/>
      <dgm:spPr/>
      <dgm:t>
        <a:bodyPr/>
        <a:lstStyle/>
        <a:p>
          <a:endParaRPr lang="fr-FR"/>
        </a:p>
      </dgm:t>
    </dgm:pt>
    <dgm:pt modelId="{9C6BF056-C6F3-4337-A119-3474AFED733B}" type="sibTrans" cxnId="{BD070B1F-39C1-4ADF-8856-D31DEFDE428E}">
      <dgm:prSet/>
      <dgm:spPr/>
      <dgm:t>
        <a:bodyPr/>
        <a:lstStyle/>
        <a:p>
          <a:endParaRPr lang="fr-FR"/>
        </a:p>
      </dgm:t>
    </dgm:pt>
    <dgm:pt modelId="{3BAC71EE-B41F-499D-B192-243B6F4EDA9C}" type="pres">
      <dgm:prSet presAssocID="{98F28F75-098D-44DB-9798-CE08C50C04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B2BB1B-BD50-4504-A7D1-971305B8A409}" type="pres">
      <dgm:prSet presAssocID="{FBC9CD98-5358-41A9-A60B-FBC1F898E5C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CEA1C8-172A-45BB-9C65-8AC8BC90EFF4}" type="pres">
      <dgm:prSet presAssocID="{FBC9CD98-5358-41A9-A60B-FBC1F898E5C4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379F969-F619-42DE-8E87-F847582FDB3A}" type="pres">
      <dgm:prSet presAssocID="{BB2C7568-340F-44DE-BC11-B986080A8FB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DC16B9-6618-4CD0-826B-36A279CCFD1A}" type="pres">
      <dgm:prSet presAssocID="{BB2C7568-340F-44DE-BC11-B986080A8FBC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77D181C-CB8A-4791-B996-7416B8A40537}" type="pres">
      <dgm:prSet presAssocID="{372BA22B-04C1-4664-8B33-C6378586684F}" presName="parentText" presStyleLbl="node1" presStyleIdx="2" presStyleCnt="6" custLinFactNeighborY="0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75FEBE-5B39-49EC-8036-C7F8E3F3B3C9}" type="pres">
      <dgm:prSet presAssocID="{372BA22B-04C1-4664-8B33-C6378586684F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1B2E69-A9A5-4265-9597-0DB6D1B1BC96}" type="pres">
      <dgm:prSet presAssocID="{8992840E-D42C-48BD-B07C-4A67FFDF94BE}" presName="parentText" presStyleLbl="node1" presStyleIdx="3" presStyleCnt="6" custLinFactNeighborY="-11869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7230F4-8CF2-4D81-8440-0ED5D03350E5}" type="pres">
      <dgm:prSet presAssocID="{8992840E-D42C-48BD-B07C-4A67FFDF94BE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A8E7DF0-BA48-476C-BC90-6FC9BDC4F5B0}" type="pres">
      <dgm:prSet presAssocID="{A49CAC88-E532-4050-8646-FA50780C33E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E3ECBAC-B39D-44AE-85A7-F04499813140}" type="pres">
      <dgm:prSet presAssocID="{A49CAC88-E532-4050-8646-FA50780C33EF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569F33-8191-4E2B-B07B-15A490A4EA88}" type="pres">
      <dgm:prSet presAssocID="{11FD75E0-352A-4C8D-95CD-F7FB29F9194A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EA2050-F1E7-4B68-9C67-CCBEBFBC826E}" type="pres">
      <dgm:prSet presAssocID="{11FD75E0-352A-4C8D-95CD-F7FB29F9194A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878A612-122C-4588-A308-3A3F43F7DB18}" type="presOf" srcId="{98F28F75-098D-44DB-9798-CE08C50C040A}" destId="{3BAC71EE-B41F-499D-B192-243B6F4EDA9C}" srcOrd="0" destOrd="0" presId="urn:microsoft.com/office/officeart/2005/8/layout/vList2"/>
    <dgm:cxn modelId="{EFDB74EB-001B-4060-B858-5065CB063910}" srcId="{98F28F75-098D-44DB-9798-CE08C50C040A}" destId="{BB2C7568-340F-44DE-BC11-B986080A8FBC}" srcOrd="1" destOrd="0" parTransId="{ED79BB3A-6ABD-4903-82B6-D3BF0C7C71F7}" sibTransId="{B5FACD72-5419-4511-925F-76DF8698E2C0}"/>
    <dgm:cxn modelId="{09EC3411-DFF6-4786-B54C-22C4D44BA70D}" srcId="{372BA22B-04C1-4664-8B33-C6378586684F}" destId="{8161B378-587E-4D97-BE9A-2F3DA07B139E}" srcOrd="2" destOrd="0" parTransId="{48C7A2C3-3D49-4CB5-9F56-65189C578542}" sibTransId="{16AB03C3-E81B-40D3-8DDE-B8600DBBA767}"/>
    <dgm:cxn modelId="{1FA61E2D-A312-44F1-AC18-4A66FEEEFF18}" srcId="{98F28F75-098D-44DB-9798-CE08C50C040A}" destId="{11FD75E0-352A-4C8D-95CD-F7FB29F9194A}" srcOrd="5" destOrd="0" parTransId="{1C820B71-FA04-4C72-BBA7-20140CA76B9D}" sibTransId="{04583861-0EAE-4F0A-9AF2-A35C36567302}"/>
    <dgm:cxn modelId="{4B762CE6-351E-4DDE-924B-5718A4F2F381}" srcId="{11FD75E0-352A-4C8D-95CD-F7FB29F9194A}" destId="{E4CA6EB9-D01C-42F2-A49E-5FED58DDDABF}" srcOrd="2" destOrd="0" parTransId="{ED689298-9B90-44DA-9C24-5CAF216DFB1E}" sibTransId="{F0655DFF-9DA3-4517-A018-DCBF845124BB}"/>
    <dgm:cxn modelId="{52BB1F23-F580-4758-8F86-6531572FF021}" type="presOf" srcId="{7EAF2684-DA43-46DF-B9D6-919CF030C6D0}" destId="{74EA2050-F1E7-4B68-9C67-CCBEBFBC826E}" srcOrd="0" destOrd="0" presId="urn:microsoft.com/office/officeart/2005/8/layout/vList2"/>
    <dgm:cxn modelId="{4C4CA2C3-9A5D-42D8-964A-910B3BAA1338}" type="presOf" srcId="{A49CAC88-E532-4050-8646-FA50780C33EF}" destId="{7A8E7DF0-BA48-476C-BC90-6FC9BDC4F5B0}" srcOrd="0" destOrd="0" presId="urn:microsoft.com/office/officeart/2005/8/layout/vList2"/>
    <dgm:cxn modelId="{1A0D88D6-3C12-45B1-A5D5-B81DFF8E9B28}" srcId="{98F28F75-098D-44DB-9798-CE08C50C040A}" destId="{372BA22B-04C1-4664-8B33-C6378586684F}" srcOrd="2" destOrd="0" parTransId="{85F43B7B-3132-4BAD-9AA6-3476F9F1F6EF}" sibTransId="{11A76052-C273-4DCF-997E-A4910BD8F845}"/>
    <dgm:cxn modelId="{F6D7D0E0-4CC3-40FE-AAFC-C40575F0EF51}" type="presOf" srcId="{B3530196-623A-403C-BEBE-904C22338F59}" destId="{907230F4-8CF2-4D81-8440-0ED5D03350E5}" srcOrd="0" destOrd="0" presId="urn:microsoft.com/office/officeart/2005/8/layout/vList2"/>
    <dgm:cxn modelId="{47BCC7C2-83E9-4ABD-8298-E1F2AEF81407}" srcId="{BB2C7568-340F-44DE-BC11-B986080A8FBC}" destId="{B6A0EEA2-B3C8-4613-BA8E-C73E3B16A63A}" srcOrd="1" destOrd="0" parTransId="{B1555C6C-8D48-49EC-AF63-956572204B13}" sibTransId="{718ACB21-47EC-4DBF-B48F-334A9DEA6F61}"/>
    <dgm:cxn modelId="{1FC92C7B-A8FB-4358-A7D5-5DA0076D9710}" type="presOf" srcId="{011E2441-8F9F-4543-AE12-E21C970CCF41}" destId="{74EA2050-F1E7-4B68-9C67-CCBEBFBC826E}" srcOrd="0" destOrd="3" presId="urn:microsoft.com/office/officeart/2005/8/layout/vList2"/>
    <dgm:cxn modelId="{FE05367F-A214-4986-96D9-6708252F0766}" type="presOf" srcId="{E4CA6EB9-D01C-42F2-A49E-5FED58DDDABF}" destId="{74EA2050-F1E7-4B68-9C67-CCBEBFBC826E}" srcOrd="0" destOrd="2" presId="urn:microsoft.com/office/officeart/2005/8/layout/vList2"/>
    <dgm:cxn modelId="{0BE1F86B-AB03-4472-A977-FFA422F52DEB}" srcId="{BB2C7568-340F-44DE-BC11-B986080A8FBC}" destId="{9F181574-F93D-44CC-B625-1D13BA416E53}" srcOrd="0" destOrd="0" parTransId="{9B467EDC-6169-4DA8-A8A1-3ED3A8638514}" sibTransId="{25ED9406-CEA2-4C8C-9505-85E4726D7F76}"/>
    <dgm:cxn modelId="{32AAD6FE-3F41-4795-BE50-6F6CF8B691E4}" type="presOf" srcId="{B6A0EEA2-B3C8-4613-BA8E-C73E3B16A63A}" destId="{10DC16B9-6618-4CD0-826B-36A279CCFD1A}" srcOrd="0" destOrd="1" presId="urn:microsoft.com/office/officeart/2005/8/layout/vList2"/>
    <dgm:cxn modelId="{E4DEE616-DEC2-4830-BA2B-6F754181FDBF}" srcId="{98F28F75-098D-44DB-9798-CE08C50C040A}" destId="{8992840E-D42C-48BD-B07C-4A67FFDF94BE}" srcOrd="3" destOrd="0" parTransId="{C43204C5-0003-468C-8DB2-98AED955B899}" sibTransId="{E5CC49AA-8582-4344-A408-44ABA7F01B08}"/>
    <dgm:cxn modelId="{29B615A7-0670-4D98-8AD5-DB152B6C0B3C}" srcId="{A49CAC88-E532-4050-8646-FA50780C33EF}" destId="{D2AE984B-877E-4F6F-ACD6-9F2CBCE01A17}" srcOrd="1" destOrd="0" parTransId="{F27AAB23-1702-4A42-8679-35A81D3570E7}" sibTransId="{45314273-E6EB-4496-8507-1CB45AAF43A7}"/>
    <dgm:cxn modelId="{1A73B760-7306-457C-B244-F4C709E97B44}" srcId="{98F28F75-098D-44DB-9798-CE08C50C040A}" destId="{A49CAC88-E532-4050-8646-FA50780C33EF}" srcOrd="4" destOrd="0" parTransId="{36852B1C-1A64-43F3-8C93-853C2268479C}" sibTransId="{9DA5B9B8-AC47-4B89-BCC4-CD186177C4C4}"/>
    <dgm:cxn modelId="{C320AF76-808D-472F-94DC-FD24579D2A6A}" type="presOf" srcId="{754A7420-FE22-4D7B-B124-849B1DBF8964}" destId="{0B75FEBE-5B39-49EC-8036-C7F8E3F3B3C9}" srcOrd="0" destOrd="1" presId="urn:microsoft.com/office/officeart/2005/8/layout/vList2"/>
    <dgm:cxn modelId="{C39D74DF-71D3-4C98-B7E3-2CA52FBED538}" srcId="{11FD75E0-352A-4C8D-95CD-F7FB29F9194A}" destId="{7EAF2684-DA43-46DF-B9D6-919CF030C6D0}" srcOrd="0" destOrd="0" parTransId="{C6176F4B-FA24-49B5-B0F3-520F7185D6C7}" sibTransId="{FDB344DD-4CFC-496B-B62C-FFD1476F264E}"/>
    <dgm:cxn modelId="{58048843-15BD-4E84-B575-1D64F6944E4D}" srcId="{98F28F75-098D-44DB-9798-CE08C50C040A}" destId="{FBC9CD98-5358-41A9-A60B-FBC1F898E5C4}" srcOrd="0" destOrd="0" parTransId="{95C18D89-E002-43CC-BF38-29BE94259E6C}" sibTransId="{D6AEB033-E78B-4167-874F-5F152B253C1F}"/>
    <dgm:cxn modelId="{294685EF-76B5-4F8F-A79E-F20458B83EFB}" type="presOf" srcId="{D2AE984B-877E-4F6F-ACD6-9F2CBCE01A17}" destId="{9E3ECBAC-B39D-44AE-85A7-F04499813140}" srcOrd="0" destOrd="1" presId="urn:microsoft.com/office/officeart/2005/8/layout/vList2"/>
    <dgm:cxn modelId="{7AB024F9-3CE4-465A-81A6-4BCD9FF3EACD}" srcId="{372BA22B-04C1-4664-8B33-C6378586684F}" destId="{754A7420-FE22-4D7B-B124-849B1DBF8964}" srcOrd="1" destOrd="0" parTransId="{12E76FFC-563D-4C05-BAB9-7A99E9EABD7C}" sibTransId="{FECA4E7A-19A3-45C7-9B46-F13ABC8D816D}"/>
    <dgm:cxn modelId="{4C709ED1-6EF5-4174-9E41-66E6B46E8299}" srcId="{A49CAC88-E532-4050-8646-FA50780C33EF}" destId="{22E3A316-8220-4B48-BCBF-4AD1FE013DCD}" srcOrd="0" destOrd="0" parTransId="{8A09D950-D4DE-4C68-891B-CA77F5E8F82A}" sibTransId="{682A8F05-3ABF-48E8-B834-0D1F892FA543}"/>
    <dgm:cxn modelId="{D5211C07-1E2A-44A1-B2BC-730BBC3124F9}" type="presOf" srcId="{C970E272-C7ED-4200-A4EA-0CB4451A2D5F}" destId="{74EA2050-F1E7-4B68-9C67-CCBEBFBC826E}" srcOrd="0" destOrd="1" presId="urn:microsoft.com/office/officeart/2005/8/layout/vList2"/>
    <dgm:cxn modelId="{15471EDE-EC8F-46E8-AF98-B5DD89F8D19C}" type="presOf" srcId="{BAE328DC-7BEE-4D6A-A2C2-6BFF9CF15EAF}" destId="{907230F4-8CF2-4D81-8440-0ED5D03350E5}" srcOrd="0" destOrd="1" presId="urn:microsoft.com/office/officeart/2005/8/layout/vList2"/>
    <dgm:cxn modelId="{30486622-8555-47C0-BDE0-3CC1EB84E471}" srcId="{FBC9CD98-5358-41A9-A60B-FBC1F898E5C4}" destId="{70098C5E-8998-4C60-B4BA-5047AA723081}" srcOrd="0" destOrd="0" parTransId="{0DE8B4A3-F6DE-41A5-A934-8C6BE2D0A442}" sibTransId="{A239D82E-4E40-42D1-992F-1C9F53A6A0E7}"/>
    <dgm:cxn modelId="{18C40F29-2574-4327-8A6C-352BACD5B894}" srcId="{8992840E-D42C-48BD-B07C-4A67FFDF94BE}" destId="{B3530196-623A-403C-BEBE-904C22338F59}" srcOrd="0" destOrd="0" parTransId="{5D607E97-9C8E-4DDC-B405-5C9B5F2EB5DE}" sibTransId="{E1E844D3-5F91-4F31-8976-0AF12E4890AF}"/>
    <dgm:cxn modelId="{7C190860-4D46-464E-B50B-4FA1C81EE80E}" srcId="{11FD75E0-352A-4C8D-95CD-F7FB29F9194A}" destId="{C970E272-C7ED-4200-A4EA-0CB4451A2D5F}" srcOrd="1" destOrd="0" parTransId="{FC9D8BAD-55BE-4232-8F9A-AA211CF2C6A2}" sibTransId="{0DF8F52B-2245-45B3-9BCD-01B487163E1D}"/>
    <dgm:cxn modelId="{AA7B1270-014B-42D3-9F53-A6143CEEA1CC}" type="presOf" srcId="{8161B378-587E-4D97-BE9A-2F3DA07B139E}" destId="{0B75FEBE-5B39-49EC-8036-C7F8E3F3B3C9}" srcOrd="0" destOrd="2" presId="urn:microsoft.com/office/officeart/2005/8/layout/vList2"/>
    <dgm:cxn modelId="{E5B8D22B-6957-408B-A604-90BAEF4A7C3E}" type="presOf" srcId="{BB2C7568-340F-44DE-BC11-B986080A8FBC}" destId="{8379F969-F619-42DE-8E87-F847582FDB3A}" srcOrd="0" destOrd="0" presId="urn:microsoft.com/office/officeart/2005/8/layout/vList2"/>
    <dgm:cxn modelId="{F22E424A-E532-499B-949B-465014805139}" type="presOf" srcId="{F14B64AB-5F20-49A5-B184-F35B1AF7EEA1}" destId="{EECEA1C8-172A-45BB-9C65-8AC8BC90EFF4}" srcOrd="0" destOrd="1" presId="urn:microsoft.com/office/officeart/2005/8/layout/vList2"/>
    <dgm:cxn modelId="{9234C968-CD0B-466E-8BE7-44C49DDD9EC5}" srcId="{8992840E-D42C-48BD-B07C-4A67FFDF94BE}" destId="{BAE328DC-7BEE-4D6A-A2C2-6BFF9CF15EAF}" srcOrd="1" destOrd="0" parTransId="{E373F16B-AD62-4E4D-A298-84DA871B4344}" sibTransId="{5BB5D7A4-D25A-4BA5-8A26-52C76DC76186}"/>
    <dgm:cxn modelId="{7B3042E3-F0B7-4F85-912A-DF658D3884FD}" srcId="{372BA22B-04C1-4664-8B33-C6378586684F}" destId="{CC51ECFE-68EC-41CF-85B3-76B166C939CE}" srcOrd="0" destOrd="0" parTransId="{5CF199FB-F314-475C-8155-999B7C6DC4F6}" sibTransId="{00A8F73A-09D4-435E-831A-94AA331F7812}"/>
    <dgm:cxn modelId="{7F3A48CE-28EB-4629-8025-6F450B7753F5}" type="presOf" srcId="{9F181574-F93D-44CC-B625-1D13BA416E53}" destId="{10DC16B9-6618-4CD0-826B-36A279CCFD1A}" srcOrd="0" destOrd="0" presId="urn:microsoft.com/office/officeart/2005/8/layout/vList2"/>
    <dgm:cxn modelId="{A243BE24-3BE1-48FF-9A9C-E71865448EC3}" type="presOf" srcId="{FBC9CD98-5358-41A9-A60B-FBC1F898E5C4}" destId="{FDB2BB1B-BD50-4504-A7D1-971305B8A409}" srcOrd="0" destOrd="0" presId="urn:microsoft.com/office/officeart/2005/8/layout/vList2"/>
    <dgm:cxn modelId="{48364CBA-991A-4215-AA9E-0C1A78ADBB6F}" type="presOf" srcId="{22E3A316-8220-4B48-BCBF-4AD1FE013DCD}" destId="{9E3ECBAC-B39D-44AE-85A7-F04499813140}" srcOrd="0" destOrd="0" presId="urn:microsoft.com/office/officeart/2005/8/layout/vList2"/>
    <dgm:cxn modelId="{BD070B1F-39C1-4ADF-8856-D31DEFDE428E}" srcId="{11FD75E0-352A-4C8D-95CD-F7FB29F9194A}" destId="{011E2441-8F9F-4543-AE12-E21C970CCF41}" srcOrd="3" destOrd="0" parTransId="{C968295D-7BE7-4B62-B0D6-103FFE073335}" sibTransId="{9C6BF056-C6F3-4337-A119-3474AFED733B}"/>
    <dgm:cxn modelId="{372DBF5E-5D90-4BE3-A667-EE20DD3F3E81}" type="presOf" srcId="{70098C5E-8998-4C60-B4BA-5047AA723081}" destId="{EECEA1C8-172A-45BB-9C65-8AC8BC90EFF4}" srcOrd="0" destOrd="0" presId="urn:microsoft.com/office/officeart/2005/8/layout/vList2"/>
    <dgm:cxn modelId="{E8238E83-F5F2-4EDA-B23F-41AC1402FEDE}" type="presOf" srcId="{CC51ECFE-68EC-41CF-85B3-76B166C939CE}" destId="{0B75FEBE-5B39-49EC-8036-C7F8E3F3B3C9}" srcOrd="0" destOrd="0" presId="urn:microsoft.com/office/officeart/2005/8/layout/vList2"/>
    <dgm:cxn modelId="{BEAD822B-0613-487F-AAF4-F60B323D09F1}" srcId="{FBC9CD98-5358-41A9-A60B-FBC1F898E5C4}" destId="{F14B64AB-5F20-49A5-B184-F35B1AF7EEA1}" srcOrd="1" destOrd="0" parTransId="{A8734544-8F84-4F64-A91E-54A102CF632E}" sibTransId="{26DE79C2-3BC3-4BC2-8935-2DB48BBB7D13}"/>
    <dgm:cxn modelId="{650374D7-3A18-4B29-8A64-EE8BF962AD8D}" type="presOf" srcId="{8992840E-D42C-48BD-B07C-4A67FFDF94BE}" destId="{1E1B2E69-A9A5-4265-9597-0DB6D1B1BC96}" srcOrd="0" destOrd="0" presId="urn:microsoft.com/office/officeart/2005/8/layout/vList2"/>
    <dgm:cxn modelId="{23536B4B-584C-424D-B3DF-DAFB853DA6F5}" type="presOf" srcId="{11FD75E0-352A-4C8D-95CD-F7FB29F9194A}" destId="{00569F33-8191-4E2B-B07B-15A490A4EA88}" srcOrd="0" destOrd="0" presId="urn:microsoft.com/office/officeart/2005/8/layout/vList2"/>
    <dgm:cxn modelId="{1FFEF3C3-745F-4A33-B7FF-820D57B3BAC4}" type="presOf" srcId="{372BA22B-04C1-4664-8B33-C6378586684F}" destId="{377D181C-CB8A-4791-B996-7416B8A40537}" srcOrd="0" destOrd="0" presId="urn:microsoft.com/office/officeart/2005/8/layout/vList2"/>
    <dgm:cxn modelId="{DA2FBAC8-9EA3-4AD7-91E0-0548E2572F7C}" type="presParOf" srcId="{3BAC71EE-B41F-499D-B192-243B6F4EDA9C}" destId="{FDB2BB1B-BD50-4504-A7D1-971305B8A409}" srcOrd="0" destOrd="0" presId="urn:microsoft.com/office/officeart/2005/8/layout/vList2"/>
    <dgm:cxn modelId="{415440A5-B6A6-427E-94F7-DBDB0AAF4342}" type="presParOf" srcId="{3BAC71EE-B41F-499D-B192-243B6F4EDA9C}" destId="{EECEA1C8-172A-45BB-9C65-8AC8BC90EFF4}" srcOrd="1" destOrd="0" presId="urn:microsoft.com/office/officeart/2005/8/layout/vList2"/>
    <dgm:cxn modelId="{CA8B6202-E81C-4CCA-B75D-9FDFAE9AC659}" type="presParOf" srcId="{3BAC71EE-B41F-499D-B192-243B6F4EDA9C}" destId="{8379F969-F619-42DE-8E87-F847582FDB3A}" srcOrd="2" destOrd="0" presId="urn:microsoft.com/office/officeart/2005/8/layout/vList2"/>
    <dgm:cxn modelId="{C441B90E-A644-43B2-8EAA-A3A45572DE2D}" type="presParOf" srcId="{3BAC71EE-B41F-499D-B192-243B6F4EDA9C}" destId="{10DC16B9-6618-4CD0-826B-36A279CCFD1A}" srcOrd="3" destOrd="0" presId="urn:microsoft.com/office/officeart/2005/8/layout/vList2"/>
    <dgm:cxn modelId="{C279A708-FECB-4C89-881A-DB2D9F83B6AC}" type="presParOf" srcId="{3BAC71EE-B41F-499D-B192-243B6F4EDA9C}" destId="{377D181C-CB8A-4791-B996-7416B8A40537}" srcOrd="4" destOrd="0" presId="urn:microsoft.com/office/officeart/2005/8/layout/vList2"/>
    <dgm:cxn modelId="{357AB535-BF60-4B34-8FAF-58384437672F}" type="presParOf" srcId="{3BAC71EE-B41F-499D-B192-243B6F4EDA9C}" destId="{0B75FEBE-5B39-49EC-8036-C7F8E3F3B3C9}" srcOrd="5" destOrd="0" presId="urn:microsoft.com/office/officeart/2005/8/layout/vList2"/>
    <dgm:cxn modelId="{43FAF758-B213-489E-98B2-F1D2920A49E9}" type="presParOf" srcId="{3BAC71EE-B41F-499D-B192-243B6F4EDA9C}" destId="{1E1B2E69-A9A5-4265-9597-0DB6D1B1BC96}" srcOrd="6" destOrd="0" presId="urn:microsoft.com/office/officeart/2005/8/layout/vList2"/>
    <dgm:cxn modelId="{DEC7A63E-1C52-45DD-B199-7EFE191C7C3B}" type="presParOf" srcId="{3BAC71EE-B41F-499D-B192-243B6F4EDA9C}" destId="{907230F4-8CF2-4D81-8440-0ED5D03350E5}" srcOrd="7" destOrd="0" presId="urn:microsoft.com/office/officeart/2005/8/layout/vList2"/>
    <dgm:cxn modelId="{6DB2B0E7-400E-443C-9B12-D8A275218AE4}" type="presParOf" srcId="{3BAC71EE-B41F-499D-B192-243B6F4EDA9C}" destId="{7A8E7DF0-BA48-476C-BC90-6FC9BDC4F5B0}" srcOrd="8" destOrd="0" presId="urn:microsoft.com/office/officeart/2005/8/layout/vList2"/>
    <dgm:cxn modelId="{0F97996E-D94B-4785-B502-D5BD114F44B9}" type="presParOf" srcId="{3BAC71EE-B41F-499D-B192-243B6F4EDA9C}" destId="{9E3ECBAC-B39D-44AE-85A7-F04499813140}" srcOrd="9" destOrd="0" presId="urn:microsoft.com/office/officeart/2005/8/layout/vList2"/>
    <dgm:cxn modelId="{288C3743-9A6D-4151-9554-5BDC6B4C5F71}" type="presParOf" srcId="{3BAC71EE-B41F-499D-B192-243B6F4EDA9C}" destId="{00569F33-8191-4E2B-B07B-15A490A4EA88}" srcOrd="10" destOrd="0" presId="urn:microsoft.com/office/officeart/2005/8/layout/vList2"/>
    <dgm:cxn modelId="{A58EDBA4-1EC5-4704-A92D-7A5EBFB21EFB}" type="presParOf" srcId="{3BAC71EE-B41F-499D-B192-243B6F4EDA9C}" destId="{74EA2050-F1E7-4B68-9C67-CCBEBFBC826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2BB1B-BD50-4504-A7D1-971305B8A409}">
      <dsp:nvSpPr>
        <dsp:cNvPr id="0" name=""/>
        <dsp:cNvSpPr/>
      </dsp:nvSpPr>
      <dsp:spPr>
        <a:xfrm>
          <a:off x="0" y="54387"/>
          <a:ext cx="748665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Respiration</a:t>
          </a:r>
        </a:p>
      </dsp:txBody>
      <dsp:txXfrm>
        <a:off x="22246" y="76633"/>
        <a:ext cx="7442158" cy="411223"/>
      </dsp:txXfrm>
    </dsp:sp>
    <dsp:sp modelId="{EECEA1C8-172A-45BB-9C65-8AC8BC90EFF4}">
      <dsp:nvSpPr>
        <dsp:cNvPr id="0" name=""/>
        <dsp:cNvSpPr/>
      </dsp:nvSpPr>
      <dsp:spPr>
        <a:xfrm>
          <a:off x="0" y="510102"/>
          <a:ext cx="74866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/>
            <a:t>favorisée par les mouvements des tentacules renouvelant l'eau autour de l'animal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/>
            <a:t>à travers l'épiderme et le gastroderme sans structure spécialisée</a:t>
          </a:r>
        </a:p>
      </dsp:txBody>
      <dsp:txXfrm>
        <a:off x="0" y="510102"/>
        <a:ext cx="7486650" cy="521122"/>
      </dsp:txXfrm>
    </dsp:sp>
    <dsp:sp modelId="{8379F969-F619-42DE-8E87-F847582FDB3A}">
      <dsp:nvSpPr>
        <dsp:cNvPr id="0" name=""/>
        <dsp:cNvSpPr/>
      </dsp:nvSpPr>
      <dsp:spPr>
        <a:xfrm>
          <a:off x="0" y="1031225"/>
          <a:ext cx="7486650" cy="455715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Circulation</a:t>
          </a:r>
          <a:endParaRPr lang="fr-FR" sz="1900" kern="1200" dirty="0"/>
        </a:p>
      </dsp:txBody>
      <dsp:txXfrm>
        <a:off x="22246" y="1053471"/>
        <a:ext cx="7442158" cy="411223"/>
      </dsp:txXfrm>
    </dsp:sp>
    <dsp:sp modelId="{10DC16B9-6618-4CD0-826B-36A279CCFD1A}">
      <dsp:nvSpPr>
        <dsp:cNvPr id="0" name=""/>
        <dsp:cNvSpPr/>
      </dsp:nvSpPr>
      <dsp:spPr>
        <a:xfrm>
          <a:off x="0" y="1486939"/>
          <a:ext cx="74866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Pas d’appareil circulatoire ⇒ diffusion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Les nutriments et le dioxygène passent d’une cellule à l’autre grâce à la cavité digestive</a:t>
          </a:r>
          <a:endParaRPr lang="fr-FR" sz="1500" kern="1200" dirty="0"/>
        </a:p>
      </dsp:txBody>
      <dsp:txXfrm>
        <a:off x="0" y="1486939"/>
        <a:ext cx="7486650" cy="521122"/>
      </dsp:txXfrm>
    </dsp:sp>
    <dsp:sp modelId="{377D181C-CB8A-4791-B996-7416B8A40537}">
      <dsp:nvSpPr>
        <dsp:cNvPr id="0" name=""/>
        <dsp:cNvSpPr/>
      </dsp:nvSpPr>
      <dsp:spPr>
        <a:xfrm>
          <a:off x="0" y="2008062"/>
          <a:ext cx="7486650" cy="455715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Excrétion</a:t>
          </a:r>
          <a:endParaRPr lang="fr-FR" sz="1900" kern="1200" dirty="0"/>
        </a:p>
      </dsp:txBody>
      <dsp:txXfrm>
        <a:off x="22246" y="2030308"/>
        <a:ext cx="7442158" cy="411223"/>
      </dsp:txXfrm>
    </dsp:sp>
    <dsp:sp modelId="{0B75FEBE-5B39-49EC-8036-C7F8E3F3B3C9}">
      <dsp:nvSpPr>
        <dsp:cNvPr id="0" name=""/>
        <dsp:cNvSpPr/>
      </dsp:nvSpPr>
      <dsp:spPr>
        <a:xfrm>
          <a:off x="0" y="2463777"/>
          <a:ext cx="748665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Pas d’appareil excréteur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Déchets métaboliques émis dans l’eau directement 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Déchets azotés sous forme d’ammoniaque</a:t>
          </a:r>
          <a:endParaRPr lang="fr-FR" sz="1500" kern="1200" dirty="0"/>
        </a:p>
      </dsp:txBody>
      <dsp:txXfrm>
        <a:off x="0" y="2463777"/>
        <a:ext cx="7486650" cy="786599"/>
      </dsp:txXfrm>
    </dsp:sp>
    <dsp:sp modelId="{1E1B2E69-A9A5-4265-9597-0DB6D1B1BC96}">
      <dsp:nvSpPr>
        <dsp:cNvPr id="0" name=""/>
        <dsp:cNvSpPr/>
      </dsp:nvSpPr>
      <dsp:spPr>
        <a:xfrm>
          <a:off x="0" y="3188525"/>
          <a:ext cx="7486650" cy="455715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Locomotion</a:t>
          </a:r>
          <a:endParaRPr lang="fr-FR" sz="1900" kern="1200" dirty="0"/>
        </a:p>
      </dsp:txBody>
      <dsp:txXfrm>
        <a:off x="22246" y="3210771"/>
        <a:ext cx="7442158" cy="411223"/>
      </dsp:txXfrm>
    </dsp:sp>
    <dsp:sp modelId="{907230F4-8CF2-4D81-8440-0ED5D03350E5}">
      <dsp:nvSpPr>
        <dsp:cNvPr id="0" name=""/>
        <dsp:cNvSpPr/>
      </dsp:nvSpPr>
      <dsp:spPr>
        <a:xfrm>
          <a:off x="0" y="3706092"/>
          <a:ext cx="74866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Contractions des </a:t>
          </a:r>
          <a:r>
            <a:rPr lang="fr-FR" sz="1500" kern="1200" dirty="0" err="1" smtClean="0"/>
            <a:t>myofribilles</a:t>
          </a:r>
          <a:r>
            <a:rPr lang="fr-FR" sz="1500" kern="1200" dirty="0" smtClean="0"/>
            <a:t> des cellules myoépithéliales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Polypes peuvent se déplacer grâce à leurs tentacules avant de se refixer</a:t>
          </a:r>
          <a:endParaRPr lang="fr-FR" sz="1500" kern="1200" dirty="0"/>
        </a:p>
      </dsp:txBody>
      <dsp:txXfrm>
        <a:off x="0" y="3706092"/>
        <a:ext cx="7486650" cy="521122"/>
      </dsp:txXfrm>
    </dsp:sp>
    <dsp:sp modelId="{7A8E7DF0-BA48-476C-BC90-6FC9BDC4F5B0}">
      <dsp:nvSpPr>
        <dsp:cNvPr id="0" name=""/>
        <dsp:cNvSpPr/>
      </dsp:nvSpPr>
      <dsp:spPr>
        <a:xfrm>
          <a:off x="0" y="4227214"/>
          <a:ext cx="7486650" cy="455715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Perception et </a:t>
          </a:r>
          <a:r>
            <a:rPr lang="fr-FR" sz="1900" kern="1200" dirty="0" err="1" smtClean="0"/>
            <a:t>coodination</a:t>
          </a:r>
          <a:endParaRPr lang="fr-FR" sz="1900" kern="1200" dirty="0"/>
        </a:p>
      </dsp:txBody>
      <dsp:txXfrm>
        <a:off x="22246" y="4249460"/>
        <a:ext cx="7442158" cy="411223"/>
      </dsp:txXfrm>
    </dsp:sp>
    <dsp:sp modelId="{9E3ECBAC-B39D-44AE-85A7-F04499813140}">
      <dsp:nvSpPr>
        <dsp:cNvPr id="0" name=""/>
        <dsp:cNvSpPr/>
      </dsp:nvSpPr>
      <dsp:spPr>
        <a:xfrm>
          <a:off x="0" y="4682929"/>
          <a:ext cx="748665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Système nerveux diffus et formé d’un réseau superficiel de neurones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Récepteurs sensoriels ⇒ ocelles (œil) et statocystes (équilibration)</a:t>
          </a:r>
          <a:endParaRPr lang="fr-FR" sz="1500" kern="1200" dirty="0"/>
        </a:p>
      </dsp:txBody>
      <dsp:txXfrm>
        <a:off x="0" y="4682929"/>
        <a:ext cx="7486650" cy="521122"/>
      </dsp:txXfrm>
    </dsp:sp>
    <dsp:sp modelId="{00569F33-8191-4E2B-B07B-15A490A4EA88}">
      <dsp:nvSpPr>
        <dsp:cNvPr id="0" name=""/>
        <dsp:cNvSpPr/>
      </dsp:nvSpPr>
      <dsp:spPr>
        <a:xfrm>
          <a:off x="0" y="5204052"/>
          <a:ext cx="7486650" cy="45571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Nutrition</a:t>
          </a:r>
          <a:endParaRPr lang="fr-FR" sz="1900" kern="1200" dirty="0"/>
        </a:p>
      </dsp:txBody>
      <dsp:txXfrm>
        <a:off x="22246" y="5226298"/>
        <a:ext cx="7442158" cy="411223"/>
      </dsp:txXfrm>
    </dsp:sp>
    <dsp:sp modelId="{74EA2050-F1E7-4B68-9C67-CCBEBFBC826E}">
      <dsp:nvSpPr>
        <dsp:cNvPr id="0" name=""/>
        <dsp:cNvSpPr/>
      </dsp:nvSpPr>
      <dsp:spPr>
        <a:xfrm>
          <a:off x="0" y="5659767"/>
          <a:ext cx="7486650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01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Filtreurs carnivores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Apportée par les courants et par le mouvement des tentacules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Immobilisée grâce aux tentacules riches en </a:t>
          </a:r>
          <a:r>
            <a:rPr lang="fr-FR" sz="1500" kern="1200" dirty="0" err="1" smtClean="0"/>
            <a:t>cnidocytes</a:t>
          </a:r>
          <a:r>
            <a:rPr lang="fr-FR" sz="1500" kern="1200" dirty="0" smtClean="0"/>
            <a:t> puis amenée à la bouche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Digestion dans la cavité digestive</a:t>
          </a:r>
          <a:endParaRPr lang="fr-FR" sz="1500" kern="1200" dirty="0"/>
        </a:p>
      </dsp:txBody>
      <dsp:txXfrm>
        <a:off x="0" y="5659767"/>
        <a:ext cx="7486650" cy="104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3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51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5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80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6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4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55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61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5338-23E7-48BE-9BF4-3EDD0EA87828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450C-EDCC-40A2-9EE3-07F61C4FA2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29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211136"/>
            <a:ext cx="4438650" cy="3362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1675" y="1092200"/>
            <a:ext cx="619125" cy="165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22400" y="635000"/>
            <a:ext cx="698500" cy="13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606800" y="1041400"/>
            <a:ext cx="100330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50874" y="1066800"/>
            <a:ext cx="720725" cy="2159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01675" y="1892299"/>
            <a:ext cx="619125" cy="1936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771650" y="472440"/>
            <a:ext cx="1149350" cy="16256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51200" y="692152"/>
            <a:ext cx="584200" cy="18414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606800" y="1491297"/>
            <a:ext cx="622300" cy="1343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606800" y="1968184"/>
            <a:ext cx="787400" cy="1892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606800" y="2628900"/>
            <a:ext cx="520700" cy="20796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606800" y="2219326"/>
            <a:ext cx="901700" cy="13112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247900" y="635000"/>
            <a:ext cx="1003300" cy="1904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227294" y="1502847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>
                <a:solidFill>
                  <a:schemeClr val="accent4"/>
                </a:solidFill>
              </a:rPr>
              <a:t>Contraction de l’animal</a:t>
            </a:r>
            <a:endParaRPr lang="fr-FR" sz="700" dirty="0">
              <a:solidFill>
                <a:schemeClr val="accent4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917825" y="507486"/>
            <a:ext cx="19912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>
                <a:solidFill>
                  <a:schemeClr val="accent4"/>
                </a:solidFill>
              </a:rPr>
              <a:t>Perception des modifications de l’environnement</a:t>
            </a:r>
            <a:endParaRPr lang="fr-FR" sz="700" dirty="0">
              <a:solidFill>
                <a:schemeClr val="accent4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311048" y="1861086"/>
            <a:ext cx="10406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>
                <a:solidFill>
                  <a:schemeClr val="accent4"/>
                </a:solidFill>
              </a:rPr>
              <a:t>Contraction de l’animal</a:t>
            </a:r>
            <a:endParaRPr lang="fr-FR" sz="700" dirty="0">
              <a:solidFill>
                <a:schemeClr val="accent4"/>
              </a:solidFill>
            </a:endParaRPr>
          </a:p>
        </p:txBody>
      </p:sp>
      <p:cxnSp>
        <p:nvCxnSpPr>
          <p:cNvPr id="24" name="Connecteur droit avec flèche 23"/>
          <p:cNvCxnSpPr>
            <a:stCxn id="9" idx="1"/>
          </p:cNvCxnSpPr>
          <p:nvPr/>
        </p:nvCxnSpPr>
        <p:spPr>
          <a:xfrm flipH="1" flipV="1">
            <a:off x="1011236" y="381000"/>
            <a:ext cx="411164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25450" y="139700"/>
            <a:ext cx="791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chemeClr val="accent1"/>
                </a:solidFill>
              </a:rPr>
              <a:t>Cnidocyste / </a:t>
            </a:r>
            <a:r>
              <a:rPr lang="fr-FR" sz="700" dirty="0" err="1" smtClean="0">
                <a:solidFill>
                  <a:schemeClr val="accent1"/>
                </a:solidFill>
              </a:rPr>
              <a:t>némitocyste</a:t>
            </a:r>
            <a:endParaRPr lang="fr-FR" sz="700" dirty="0" smtClean="0">
              <a:solidFill>
                <a:schemeClr val="accent1"/>
              </a:solidFill>
            </a:endParaRPr>
          </a:p>
          <a:p>
            <a:r>
              <a:rPr lang="fr-FR" sz="700" dirty="0" err="1" smtClean="0">
                <a:solidFill>
                  <a:schemeClr val="accent1"/>
                </a:solidFill>
              </a:rPr>
              <a:t>Cnidocil</a:t>
            </a:r>
            <a:r>
              <a:rPr lang="fr-FR" sz="700" dirty="0" smtClean="0">
                <a:solidFill>
                  <a:schemeClr val="accent1"/>
                </a:solidFill>
              </a:rPr>
              <a:t> ⇒ transfert de l’info au cnidocyste pour sortir harpon (urticant)</a:t>
            </a:r>
            <a:endParaRPr lang="fr-FR" sz="7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874" y="1861086"/>
            <a:ext cx="720725" cy="2963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749550" y="2962275"/>
            <a:ext cx="927100" cy="1809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606800" y="1799174"/>
            <a:ext cx="704248" cy="169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3712766" y="2850099"/>
            <a:ext cx="7913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C00000"/>
                </a:solidFill>
              </a:rPr>
              <a:t>Production d’enzymes qui se déversent dans la cavité </a:t>
            </a:r>
            <a:r>
              <a:rPr lang="fr-FR" sz="700" dirty="0" err="1" smtClean="0">
                <a:solidFill>
                  <a:srgbClr val="C00000"/>
                </a:solidFill>
              </a:rPr>
              <a:t>gastrovasculaire</a:t>
            </a:r>
            <a:endParaRPr lang="fr-FR" sz="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892277"/>
            <a:ext cx="5724525" cy="3362325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5514975" y="1491092"/>
            <a:ext cx="446485" cy="1505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920471" y="1369891"/>
            <a:ext cx="646331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800" dirty="0" smtClean="0">
                <a:solidFill>
                  <a:srgbClr val="C00000"/>
                </a:solidFill>
              </a:rPr>
              <a:t>Actiniaires </a:t>
            </a:r>
            <a:endParaRPr lang="fr-FR" sz="8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505450" y="1641676"/>
            <a:ext cx="456010" cy="6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920471" y="1585335"/>
            <a:ext cx="79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>
                <a:solidFill>
                  <a:schemeClr val="accent1"/>
                </a:solidFill>
              </a:rPr>
              <a:t>Sclératiniaires</a:t>
            </a:r>
            <a:r>
              <a:rPr lang="fr-FR" sz="800" dirty="0" smtClean="0">
                <a:solidFill>
                  <a:schemeClr val="accent1"/>
                </a:solidFill>
              </a:rPr>
              <a:t> </a:t>
            </a:r>
            <a:endParaRPr lang="fr-FR" sz="800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6446420" y="948894"/>
            <a:ext cx="153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rgbClr val="C00000"/>
                </a:solidFill>
              </a:rPr>
              <a:t>Polypes solitaires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rgbClr val="C00000"/>
                </a:solidFill>
              </a:rPr>
              <a:t>Pas d’</a:t>
            </a:r>
            <a:r>
              <a:rPr lang="fr-FR" sz="700" dirty="0" err="1" smtClean="0">
                <a:solidFill>
                  <a:srgbClr val="C00000"/>
                </a:solidFill>
              </a:rPr>
              <a:t>exoquelette</a:t>
            </a:r>
            <a:r>
              <a:rPr lang="fr-FR" sz="700" dirty="0" smtClean="0">
                <a:solidFill>
                  <a:srgbClr val="C00000"/>
                </a:solidFill>
              </a:rPr>
              <a:t> mais </a:t>
            </a:r>
            <a:r>
              <a:rPr lang="fr-FR" sz="700" dirty="0" err="1" smtClean="0">
                <a:solidFill>
                  <a:srgbClr val="C00000"/>
                </a:solidFill>
              </a:rPr>
              <a:t>hydrosquelette</a:t>
            </a:r>
            <a:endParaRPr lang="fr-FR" sz="700" dirty="0" smtClean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rgbClr val="C00000"/>
                </a:solidFill>
              </a:rPr>
              <a:t>Adhésion comme une ventouse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582490" y="1677668"/>
            <a:ext cx="228773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1"/>
                </a:solidFill>
              </a:rPr>
              <a:t>Coraux durs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1"/>
                </a:solidFill>
              </a:rPr>
              <a:t>Anciennement madréporaires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1"/>
                </a:solidFill>
              </a:rPr>
              <a:t>Polypes solitaires et coloniaux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1"/>
                </a:solidFill>
              </a:rPr>
              <a:t>Exosquelette dur : </a:t>
            </a:r>
            <a:r>
              <a:rPr lang="fr-FR" sz="700" dirty="0" err="1" smtClean="0">
                <a:solidFill>
                  <a:schemeClr val="accent1"/>
                </a:solidFill>
              </a:rPr>
              <a:t>coenostéum</a:t>
            </a:r>
            <a:r>
              <a:rPr lang="fr-FR" sz="700" dirty="0" smtClean="0">
                <a:solidFill>
                  <a:schemeClr val="accent1"/>
                </a:solidFill>
              </a:rPr>
              <a:t> en CaCO3 ([O2] </a:t>
            </a:r>
            <a:r>
              <a:rPr lang="fr-FR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 car activité photosynthétique ⇒ précipitation des carbonates + édification de l’</a:t>
            </a:r>
            <a:r>
              <a:rPr lang="fr-FR" sz="700" dirty="0" err="1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exosqueltte</a:t>
            </a:r>
            <a:r>
              <a:rPr lang="fr-FR" sz="7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sz="700" dirty="0" smtClean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1"/>
                </a:solidFill>
              </a:rPr>
              <a:t>Recouvert de « peau »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23460" y="1867637"/>
            <a:ext cx="594360" cy="1524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021673" y="1762076"/>
            <a:ext cx="158466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6"/>
                </a:solidFill>
              </a:rPr>
              <a:t>Forme polype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6"/>
                </a:solidFill>
              </a:rPr>
              <a:t>Nématocystes spéciaux : </a:t>
            </a:r>
            <a:r>
              <a:rPr lang="fr-FR" sz="700" dirty="0" err="1" smtClean="0">
                <a:solidFill>
                  <a:schemeClr val="accent6"/>
                </a:solidFill>
              </a:rPr>
              <a:t>ptychocystes</a:t>
            </a:r>
            <a:r>
              <a:rPr lang="fr-FR" sz="700" dirty="0" smtClean="0">
                <a:solidFill>
                  <a:schemeClr val="accent6"/>
                </a:solidFill>
              </a:rPr>
              <a:t> (colle)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6"/>
                </a:solidFill>
              </a:rPr>
              <a:t>Tentacules de 2 tailles : courtes au niveau de la bouche, longues à la périphérie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6"/>
                </a:solidFill>
              </a:rPr>
              <a:t>Protégé par un tube mou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23460" y="1189040"/>
            <a:ext cx="691515" cy="18085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8537531" y="892376"/>
            <a:ext cx="2388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Coraux « mous 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Forme polype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Symétrie d’ordre 8 : 8 tentacules + 8 cloisons dans  la cavité gastrique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Tentacules avec des ramifications latérales </a:t>
            </a:r>
            <a:r>
              <a:rPr lang="fr-FR" sz="700" b="1" dirty="0" smtClean="0">
                <a:solidFill>
                  <a:schemeClr val="accent4">
                    <a:lumMod val="50000"/>
                  </a:schemeClr>
                </a:solidFill>
              </a:rPr>
              <a:t>: les pinnules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Polypes </a:t>
            </a:r>
            <a:r>
              <a:rPr lang="fr-FR" sz="700" dirty="0" err="1" smtClean="0">
                <a:solidFill>
                  <a:schemeClr val="accent4">
                    <a:lumMod val="50000"/>
                  </a:schemeClr>
                </a:solidFill>
              </a:rPr>
              <a:t>gastrozoïdes</a:t>
            </a: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 (nourrissage) + polypes </a:t>
            </a:r>
            <a:r>
              <a:rPr lang="fr-FR" sz="700" dirty="0" err="1" smtClean="0">
                <a:solidFill>
                  <a:schemeClr val="accent4">
                    <a:lumMod val="50000"/>
                  </a:schemeClr>
                </a:solidFill>
              </a:rPr>
              <a:t>siphonozoïdes</a:t>
            </a:r>
            <a:r>
              <a:rPr lang="fr-FR" sz="700" dirty="0" smtClean="0">
                <a:solidFill>
                  <a:schemeClr val="accent4">
                    <a:lumMod val="50000"/>
                  </a:schemeClr>
                </a:solidFill>
              </a:rPr>
              <a:t> (respiration)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2524054"/>
            <a:ext cx="1476375" cy="7239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823460" y="2497898"/>
            <a:ext cx="510540" cy="1393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82490" y="2524054"/>
            <a:ext cx="2336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Méduses craspédotes (avec vélum)</a:t>
            </a:r>
          </a:p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Méduses de petites tailles</a:t>
            </a:r>
          </a:p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4 ou 4n tentacules rigides</a:t>
            </a:r>
          </a:p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Perte secondaire de la phase polype</a:t>
            </a:r>
          </a:p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La larve </a:t>
            </a:r>
            <a:r>
              <a:rPr lang="fr-FR" sz="700" b="0" i="0" u="none" strike="noStrike" baseline="0" dirty="0" err="1" smtClean="0">
                <a:solidFill>
                  <a:srgbClr val="7030A0"/>
                </a:solidFill>
                <a:latin typeface="Calibri" panose="020F0502020204030204" pitchFamily="34" charset="0"/>
              </a:rPr>
              <a:t>planula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 se transforme directement en méduse</a:t>
            </a:r>
          </a:p>
          <a:p>
            <a:r>
              <a:rPr lang="fr-FR" sz="700" b="0" i="0" u="none" strike="noStrike" baseline="0" dirty="0" smtClean="0">
                <a:solidFill>
                  <a:srgbClr val="7030A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7030A0"/>
                </a:solidFill>
                <a:latin typeface="Calibri" panose="020F0502020204030204" pitchFamily="34" charset="0"/>
              </a:rPr>
              <a:t>Bourgeonnement des méduses (cellules totipotentes)</a:t>
            </a:r>
            <a:endParaRPr lang="fr-FR" sz="700" dirty="0">
              <a:solidFill>
                <a:srgbClr val="7030A0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V="1">
            <a:off x="5417820" y="2765844"/>
            <a:ext cx="249555" cy="2171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417820" y="2987777"/>
            <a:ext cx="31563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5417820" y="2983015"/>
            <a:ext cx="315635" cy="19526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643348" y="2674374"/>
            <a:ext cx="7649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>
                <a:solidFill>
                  <a:schemeClr val="accent2"/>
                </a:solidFill>
              </a:rPr>
              <a:t>Anthoathecates</a:t>
            </a:r>
            <a:endParaRPr lang="fr-FR" sz="700" dirty="0">
              <a:solidFill>
                <a:schemeClr val="accent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67375" y="2882987"/>
            <a:ext cx="7072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 smtClean="0">
                <a:solidFill>
                  <a:srgbClr val="00B0F0"/>
                </a:solidFill>
              </a:rPr>
              <a:t>Leptothecates</a:t>
            </a:r>
            <a:endParaRPr lang="fr-FR" sz="700" dirty="0">
              <a:solidFill>
                <a:srgbClr val="00B0F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99356" y="3063659"/>
            <a:ext cx="7360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>
                <a:solidFill>
                  <a:srgbClr val="00B0F0"/>
                </a:solidFill>
              </a:rPr>
              <a:t>Siphonophores</a:t>
            </a:r>
            <a:endParaRPr lang="fr-FR" sz="700" dirty="0">
              <a:solidFill>
                <a:srgbClr val="00B0F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853273" y="2603203"/>
            <a:ext cx="2336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2"/>
                </a:solidFill>
              </a:rPr>
              <a:t>Stade méduse réduit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2"/>
                </a:solidFill>
              </a:rPr>
              <a:t>Polymorphisme des polypes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2"/>
                </a:solidFill>
              </a:rPr>
              <a:t>Nourricier : </a:t>
            </a:r>
            <a:r>
              <a:rPr lang="fr-FR" sz="700" dirty="0" err="1" smtClean="0">
                <a:solidFill>
                  <a:schemeClr val="accent2"/>
                </a:solidFill>
              </a:rPr>
              <a:t>Gastiozoïde</a:t>
            </a:r>
            <a:endParaRPr lang="fr-FR" sz="700" dirty="0" smtClean="0">
              <a:solidFill>
                <a:schemeClr val="accent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2"/>
                </a:solidFill>
              </a:rPr>
              <a:t>Reproducteur : Gonozoïde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chemeClr val="accent2"/>
                </a:solidFill>
              </a:rPr>
              <a:t>Défense : </a:t>
            </a:r>
            <a:r>
              <a:rPr lang="fr-FR" sz="700" dirty="0" err="1" smtClean="0">
                <a:solidFill>
                  <a:schemeClr val="accent2"/>
                </a:solidFill>
              </a:rPr>
              <a:t>Dactylozoïde</a:t>
            </a:r>
            <a:endParaRPr lang="fr-FR" sz="700" dirty="0">
              <a:solidFill>
                <a:schemeClr val="accent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08317" y="2651545"/>
            <a:ext cx="13550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700" dirty="0" smtClean="0">
                <a:solidFill>
                  <a:srgbClr val="00B0F0"/>
                </a:solidFill>
              </a:rPr>
              <a:t>Alternance polype-méduse typique</a:t>
            </a: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958" y="3647736"/>
            <a:ext cx="1227229" cy="37350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4823460" y="3295723"/>
            <a:ext cx="681990" cy="2115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91144" y="3285249"/>
            <a:ext cx="2336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0" i="0" u="none" strike="noStrike" baseline="0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</a:rPr>
              <a:t>pas de phase polype</a:t>
            </a:r>
          </a:p>
          <a:p>
            <a:r>
              <a:rPr lang="fr-FR" sz="700" b="0" i="0" u="none" strike="noStrike" baseline="0" dirty="0" smtClean="0">
                <a:solidFill>
                  <a:schemeClr val="bg1">
                    <a:lumMod val="50000"/>
                  </a:schemeClr>
                </a:solidFill>
              </a:rPr>
              <a:t>• reste à l’état de méduse mais fixée au substrat</a:t>
            </a:r>
          </a:p>
          <a:p>
            <a:r>
              <a:rPr lang="fr-FR" sz="700" b="0" i="0" u="none" strike="noStrike" baseline="0" dirty="0" smtClean="0">
                <a:solidFill>
                  <a:schemeClr val="bg1">
                    <a:lumMod val="50000"/>
                  </a:schemeClr>
                </a:solidFill>
              </a:rPr>
              <a:t>• pas de bras buccaux</a:t>
            </a:r>
            <a:endParaRPr lang="fr-F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21283" y="3213783"/>
            <a:ext cx="1771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0" i="0" u="none" strike="noStrike" baseline="0" dirty="0" smtClean="0">
                <a:solidFill>
                  <a:srgbClr val="FF000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La plupart des méduses de nos côtes</a:t>
            </a:r>
          </a:p>
          <a:p>
            <a:r>
              <a:rPr lang="fr-FR" sz="700" b="0" i="0" u="none" strike="noStrike" baseline="0" dirty="0" smtClean="0">
                <a:solidFill>
                  <a:srgbClr val="FF000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4 bras péribuccaux et de nombreuses tentacules sur</a:t>
            </a:r>
          </a:p>
          <a:p>
            <a:r>
              <a:rPr lang="fr-FR" sz="7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le pourtour de l’ombrelle</a:t>
            </a:r>
          </a:p>
          <a:p>
            <a:r>
              <a:rPr lang="fr-FR" sz="700" b="0" i="0" u="none" strike="noStrike" baseline="0" dirty="0" smtClean="0">
                <a:solidFill>
                  <a:srgbClr val="FF000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Symétrie d’ordre 4</a:t>
            </a:r>
          </a:p>
          <a:p>
            <a:r>
              <a:rPr lang="fr-FR" sz="700" b="0" i="0" u="none" strike="noStrike" baseline="0" dirty="0" smtClean="0">
                <a:solidFill>
                  <a:srgbClr val="FF000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Prédominance de la phase méduse</a:t>
            </a:r>
          </a:p>
          <a:p>
            <a:r>
              <a:rPr lang="fr-FR" sz="70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Rhopalus</a:t>
            </a:r>
            <a:r>
              <a:rPr lang="fr-FR" sz="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⇒ concentration d’organes récepteurs (ocelles)</a:t>
            </a:r>
            <a:endParaRPr lang="fr-FR" sz="7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823460" y="3583115"/>
            <a:ext cx="691515" cy="19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51436" y="3697572"/>
            <a:ext cx="129873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700" b="0" i="0" u="none" strike="noStrike" baseline="0" dirty="0" smtClean="0">
                <a:solidFill>
                  <a:srgbClr val="00B05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Ombrelle cubique</a:t>
            </a:r>
          </a:p>
          <a:p>
            <a:r>
              <a:rPr lang="fr-FR" sz="700" b="0" i="0" u="none" strike="noStrike" baseline="0" dirty="0" smtClean="0">
                <a:solidFill>
                  <a:srgbClr val="00B05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4 tentacules simples et épais</a:t>
            </a:r>
          </a:p>
          <a:p>
            <a:r>
              <a:rPr lang="fr-FR" sz="700" b="0" i="0" u="none" strike="noStrike" baseline="0" dirty="0" smtClean="0">
                <a:solidFill>
                  <a:srgbClr val="00B05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Gonochorique</a:t>
            </a:r>
          </a:p>
          <a:p>
            <a:r>
              <a:rPr lang="fr-FR" sz="700" b="0" i="0" u="none" strike="noStrike" baseline="0" dirty="0" smtClean="0">
                <a:solidFill>
                  <a:srgbClr val="00B05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Phases polype et méduse</a:t>
            </a:r>
          </a:p>
          <a:p>
            <a:r>
              <a:rPr lang="fr-FR" sz="700" b="0" i="0" u="none" strike="noStrike" baseline="0" dirty="0" smtClean="0">
                <a:solidFill>
                  <a:srgbClr val="00B050"/>
                </a:solidFill>
                <a:latin typeface="ArialMT"/>
              </a:rPr>
              <a:t>• </a:t>
            </a:r>
            <a:r>
              <a:rPr lang="fr-FR" sz="700" b="0" i="0" u="none" strike="noStrike" baseline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Polype pélagique</a:t>
            </a:r>
            <a:endParaRPr lang="fr-FR" sz="700" dirty="0">
              <a:solidFill>
                <a:srgbClr val="00B05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70450" y="3851012"/>
            <a:ext cx="547370" cy="24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970" y="4364470"/>
            <a:ext cx="4894561" cy="24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2810357160"/>
              </p:ext>
            </p:extLst>
          </p:nvPr>
        </p:nvGraphicFramePr>
        <p:xfrm>
          <a:off x="1162050" y="0"/>
          <a:ext cx="7486650" cy="675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0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882493"/>
            <a:ext cx="5381625" cy="33051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05187" y="1976437"/>
            <a:ext cx="1113657" cy="21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663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386</Words>
  <Application>Microsoft Office PowerPoint</Application>
  <PresentationFormat>Grand écran</PresentationFormat>
  <Paragraphs>75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ArialMT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15</cp:revision>
  <dcterms:created xsi:type="dcterms:W3CDTF">2020-12-10T17:33:26Z</dcterms:created>
  <dcterms:modified xsi:type="dcterms:W3CDTF">2020-12-10T21:28:49Z</dcterms:modified>
</cp:coreProperties>
</file>