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9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47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69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9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8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0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3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88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40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48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12D0-D870-4E27-81D4-E1C597862DA3}" type="datetimeFigureOut">
              <a:rPr lang="fr-FR" smtClean="0"/>
              <a:t>12/12/2020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F265E-11AD-40CB-872B-18FE6C498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21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21" y="581863"/>
            <a:ext cx="2166938" cy="260806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643341" y="506480"/>
            <a:ext cx="273050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Symétrie adulte ⇒ secondairement </a:t>
            </a:r>
            <a:r>
              <a:rPr lang="fr-FR" sz="1050" dirty="0" err="1" smtClean="0"/>
              <a:t>pentamérique</a:t>
            </a:r>
            <a:r>
              <a:rPr lang="fr-FR" sz="1050" dirty="0" smtClean="0"/>
              <a:t> et radiale</a:t>
            </a:r>
          </a:p>
          <a:p>
            <a:r>
              <a:rPr lang="fr-FR" sz="1050" dirty="0" smtClean="0"/>
              <a:t>Squelette interne provient du mésoderme</a:t>
            </a:r>
            <a:endParaRPr lang="fr-FR" sz="1050" dirty="0"/>
          </a:p>
        </p:txBody>
      </p:sp>
      <p:sp>
        <p:nvSpPr>
          <p:cNvPr id="6" name="ZoneTexte 5"/>
          <p:cNvSpPr txBox="1"/>
          <p:nvPr/>
        </p:nvSpPr>
        <p:spPr>
          <a:xfrm>
            <a:off x="403275" y="122480"/>
            <a:ext cx="18692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+mj-lt"/>
              </a:rPr>
              <a:t>ÉCHINODERMES</a:t>
            </a:r>
            <a:endParaRPr lang="fr-FR" sz="2000" dirty="0">
              <a:latin typeface="+mj-lt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341" y="1159382"/>
            <a:ext cx="1260207" cy="145302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495761" y="506480"/>
            <a:ext cx="3970923" cy="1708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Système aquifère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Origine </a:t>
            </a:r>
            <a:r>
              <a:rPr lang="fr-FR" sz="1050" dirty="0" err="1" smtClean="0">
                <a:sym typeface="Wingdings" panose="05000000000000000000" pitchFamily="2" charset="2"/>
              </a:rPr>
              <a:t>coelomique</a:t>
            </a:r>
            <a:endParaRPr lang="fr-FR" sz="105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Système ambulacraire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Système qui permet de réaliser la circulation des fluides grâce à </a:t>
            </a:r>
            <a:r>
              <a:rPr lang="fr-FR" sz="1050" dirty="0" err="1" smtClean="0">
                <a:sym typeface="Wingdings" panose="05000000000000000000" pitchFamily="2" charset="2"/>
              </a:rPr>
              <a:t>madreporite</a:t>
            </a:r>
            <a:r>
              <a:rPr lang="fr-FR" sz="1050" dirty="0" smtClean="0">
                <a:sym typeface="Wingdings" panose="05000000000000000000" pitchFamily="2" charset="2"/>
              </a:rPr>
              <a:t> qui se prolonge par le canal du sable jusqu’à anneau oral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Fonction de locomotion et d’attachement (podia), de circulation des fluides (système </a:t>
            </a:r>
            <a:r>
              <a:rPr lang="fr-FR" sz="1050" dirty="0" err="1" smtClean="0">
                <a:sym typeface="Wingdings" panose="05000000000000000000" pitchFamily="2" charset="2"/>
              </a:rPr>
              <a:t>hémal</a:t>
            </a:r>
            <a:r>
              <a:rPr lang="fr-FR" sz="1050" dirty="0" smtClean="0">
                <a:sym typeface="Wingdings" panose="05000000000000000000" pitchFamily="2" charset="2"/>
              </a:rPr>
              <a:t> et </a:t>
            </a:r>
            <a:r>
              <a:rPr lang="fr-FR" sz="1050" dirty="0" err="1" smtClean="0">
                <a:sym typeface="Wingdings" panose="05000000000000000000" pitchFamily="2" charset="2"/>
              </a:rPr>
              <a:t>coelome</a:t>
            </a:r>
            <a:r>
              <a:rPr lang="fr-FR" sz="1050" dirty="0" smtClean="0">
                <a:sym typeface="Wingdings" panose="05000000000000000000" pitchFamily="2" charset="2"/>
              </a:rPr>
              <a:t>) et d’échanges gazeux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Présence de protéines et [K+]</a:t>
            </a:r>
            <a:r>
              <a:rPr lang="fr-FR" sz="1050" dirty="0" smtClean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↑ dans fluides ≠ eau de mer ⇒ mouvements assurés par les cils à l’intérieur des coraux</a:t>
            </a:r>
            <a:endParaRPr lang="fr-FR" sz="1050" dirty="0">
              <a:sym typeface="Wingdings" panose="05000000000000000000" pitchFamily="2" charset="2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54421" y="3249201"/>
            <a:ext cx="2166938" cy="17671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Nutrition, échanges gazeux et excrétion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Tube digestif complet ⇒ axe oral/aboral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Diversité des modes de nutrition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Pas d’organes excréteurs ⇒ </a:t>
            </a:r>
            <a:r>
              <a:rPr lang="fr-FR" sz="1050" dirty="0" err="1" smtClean="0">
                <a:sym typeface="Wingdings" panose="05000000000000000000" pitchFamily="2" charset="2"/>
              </a:rPr>
              <a:t>ammoniotélie</a:t>
            </a:r>
            <a:r>
              <a:rPr lang="fr-FR" sz="1050" dirty="0" smtClean="0">
                <a:sym typeface="Wingdings" panose="05000000000000000000" pitchFamily="2" charset="2"/>
              </a:rPr>
              <a:t> par diffusion + </a:t>
            </a:r>
            <a:r>
              <a:rPr lang="fr-FR" sz="1050" dirty="0" err="1" smtClean="0">
                <a:sym typeface="Wingdings" panose="05000000000000000000" pitchFamily="2" charset="2"/>
              </a:rPr>
              <a:t>osmoconformes</a:t>
            </a:r>
            <a:endParaRPr lang="fr-FR" sz="105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Échanges gazeux via système aquifère</a:t>
            </a:r>
            <a:endParaRPr lang="fr-FR" sz="105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5" y="5186528"/>
            <a:ext cx="3211554" cy="129005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ZoneTexte 10"/>
          <p:cNvSpPr txBox="1"/>
          <p:nvPr/>
        </p:nvSpPr>
        <p:spPr>
          <a:xfrm>
            <a:off x="4008591" y="1159382"/>
            <a:ext cx="1365250" cy="17081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Système nerveux</a:t>
            </a:r>
          </a:p>
          <a:p>
            <a:r>
              <a:rPr lang="fr-FR" sz="1050" dirty="0" smtClean="0"/>
              <a:t>Animaux radiaires ⇒ pas de SNC</a:t>
            </a:r>
          </a:p>
          <a:p>
            <a:r>
              <a:rPr lang="fr-FR" sz="1050" dirty="0" smtClean="0"/>
              <a:t>Anneau neural avec branches radiales</a:t>
            </a:r>
          </a:p>
          <a:p>
            <a:r>
              <a:rPr lang="fr-FR" sz="1050" dirty="0" smtClean="0"/>
              <a:t>Cellules nerveuses dispersées ⇒ épithélioneuriens</a:t>
            </a:r>
          </a:p>
          <a:p>
            <a:r>
              <a:rPr lang="fr-FR" sz="1050" dirty="0" smtClean="0"/>
              <a:t>Récepteurs sensoriels présents</a:t>
            </a:r>
            <a:endParaRPr lang="fr-FR" sz="105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319" y="2946806"/>
            <a:ext cx="2761522" cy="1063625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3" name="ZoneTexte 12"/>
          <p:cNvSpPr txBox="1"/>
          <p:nvPr/>
        </p:nvSpPr>
        <p:spPr>
          <a:xfrm>
            <a:off x="5478884" y="2284385"/>
            <a:ext cx="3987800" cy="75713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b="1" dirty="0" smtClean="0"/>
              <a:t>Reproduction et développement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Présence de gonades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Fécondation externe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fr-FR" sz="1050" dirty="0" smtClean="0">
                <a:sym typeface="Wingdings" panose="05000000000000000000" pitchFamily="2" charset="2"/>
              </a:rPr>
              <a:t>Développement externe (larves ou juvéniles) ⇒ direct ou indirect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 rotWithShape="1">
          <a:blip r:embed="rId6"/>
          <a:srcRect l="809"/>
          <a:stretch/>
        </p:blipFill>
        <p:spPr>
          <a:xfrm>
            <a:off x="3423592" y="4132785"/>
            <a:ext cx="2442539" cy="14052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5794" y="5351044"/>
            <a:ext cx="3371145" cy="133071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7969" y="3168443"/>
            <a:ext cx="2798457" cy="166695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7" name="ZoneTexte 16"/>
          <p:cNvSpPr txBox="1"/>
          <p:nvPr/>
        </p:nvSpPr>
        <p:spPr>
          <a:xfrm>
            <a:off x="6768997" y="4962317"/>
            <a:ext cx="1676400" cy="253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sz="1050" dirty="0" smtClean="0"/>
              <a:t>Organisation des Astérides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40811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475602" y="2686439"/>
            <a:ext cx="99418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smtClean="0"/>
              <a:t>Échinodermes </a:t>
            </a:r>
            <a:endParaRPr lang="fr-FR" sz="1050" dirty="0"/>
          </a:p>
        </p:txBody>
      </p:sp>
      <p:cxnSp>
        <p:nvCxnSpPr>
          <p:cNvPr id="9" name="Connecteur droit 8"/>
          <p:cNvCxnSpPr>
            <a:stCxn id="5" idx="3"/>
          </p:cNvCxnSpPr>
          <p:nvPr/>
        </p:nvCxnSpPr>
        <p:spPr>
          <a:xfrm>
            <a:off x="1469785" y="2813397"/>
            <a:ext cx="23021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3771900" y="1768475"/>
            <a:ext cx="0" cy="1857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3771900" y="1778000"/>
            <a:ext cx="1457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771900" y="3625850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191000" y="3003855"/>
            <a:ext cx="0" cy="1298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4191000" y="3003855"/>
            <a:ext cx="333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191000" y="4302125"/>
            <a:ext cx="333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524375" y="2616200"/>
            <a:ext cx="0" cy="77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524375" y="3937305"/>
            <a:ext cx="0" cy="77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4524375" y="261620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524375" y="338772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263817" y="3242631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4524375" y="4708830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5229225" y="1651042"/>
            <a:ext cx="6767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solidFill>
                  <a:srgbClr val="FF0000"/>
                </a:solidFill>
              </a:rPr>
              <a:t>Crinodea</a:t>
            </a:r>
            <a:endParaRPr lang="fr-FR" sz="1050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5232197" y="2496023"/>
            <a:ext cx="77777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solidFill>
                  <a:schemeClr val="accent2"/>
                </a:solidFill>
              </a:rPr>
              <a:t>Asteroidea</a:t>
            </a:r>
            <a:endParaRPr lang="fr-FR" sz="1050" dirty="0">
              <a:solidFill>
                <a:schemeClr val="accent2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222672" y="3242631"/>
            <a:ext cx="86594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solidFill>
                  <a:srgbClr val="00B050"/>
                </a:solidFill>
              </a:rPr>
              <a:t>Ophiuroidea</a:t>
            </a:r>
            <a:endParaRPr lang="fr-FR" sz="1050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222672" y="3826916"/>
            <a:ext cx="782587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solidFill>
                  <a:srgbClr val="0070C0"/>
                </a:solidFill>
              </a:rPr>
              <a:t>Echinoidea</a:t>
            </a:r>
            <a:endParaRPr lang="fr-FR" sz="1050" dirty="0">
              <a:solidFill>
                <a:srgbClr val="0070C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5254829" y="4581872"/>
            <a:ext cx="1303562" cy="4154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solidFill>
                  <a:srgbClr val="7030A0"/>
                </a:solidFill>
              </a:rPr>
              <a:t>Holothuroidea</a:t>
            </a:r>
            <a:endParaRPr lang="fr-FR" sz="1050" dirty="0" smtClean="0">
              <a:solidFill>
                <a:srgbClr val="7030A0"/>
              </a:solidFill>
            </a:endParaRPr>
          </a:p>
          <a:p>
            <a:r>
              <a:rPr lang="fr-FR" sz="1050" dirty="0" smtClean="0">
                <a:solidFill>
                  <a:srgbClr val="7030A0"/>
                </a:solidFill>
              </a:rPr>
              <a:t>(concombre de mer)</a:t>
            </a:r>
            <a:endParaRPr lang="fr-FR" sz="1050" dirty="0">
              <a:solidFill>
                <a:srgbClr val="7030A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 rot="16200000">
            <a:off x="3429857" y="3526031"/>
            <a:ext cx="1103187" cy="25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err="1" smtClean="0">
                <a:solidFill>
                  <a:schemeClr val="tx2"/>
                </a:solidFill>
              </a:rPr>
              <a:t>Eleutherozoaires</a:t>
            </a:r>
            <a:endParaRPr lang="fr-FR" sz="1050" dirty="0">
              <a:solidFill>
                <a:schemeClr val="tx2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44679" y="2201691"/>
            <a:ext cx="214312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000" b="0" i="0" u="none" strike="noStrike" baseline="0" dirty="0" smtClean="0">
                <a:latin typeface="ArialMT"/>
              </a:rPr>
              <a:t>• </a:t>
            </a:r>
            <a:r>
              <a:rPr lang="fr-FR" sz="1000" b="0" i="0" u="none" strike="noStrike" baseline="0" dirty="0" smtClean="0">
                <a:latin typeface="Calibri" panose="020F0502020204030204" pitchFamily="34" charset="0"/>
              </a:rPr>
              <a:t>Symétrie radiale chez les adultes - mais primitivement bilatérale</a:t>
            </a:r>
          </a:p>
          <a:p>
            <a:r>
              <a:rPr lang="fr-FR" sz="1000" b="0" i="0" u="none" strike="noStrike" baseline="0" dirty="0" smtClean="0">
                <a:latin typeface="ArialMT"/>
              </a:rPr>
              <a:t>• </a:t>
            </a:r>
            <a:r>
              <a:rPr lang="fr-FR" sz="1000" b="0" i="0" u="none" strike="noStrike" baseline="0" dirty="0" smtClean="0">
                <a:latin typeface="Calibri" panose="020F0502020204030204" pitchFamily="34" charset="0"/>
              </a:rPr>
              <a:t>Endosquelette –ossicules calcaires- d’origine mésodermique</a:t>
            </a:r>
          </a:p>
          <a:p>
            <a:r>
              <a:rPr lang="fr-FR" sz="1000" b="0" i="0" u="none" strike="noStrike" baseline="0" dirty="0" smtClean="0">
                <a:latin typeface="ArialMT"/>
              </a:rPr>
              <a:t>• </a:t>
            </a:r>
            <a:r>
              <a:rPr lang="fr-FR" sz="1000" b="0" i="0" u="none" strike="noStrike" baseline="0" dirty="0" smtClean="0">
                <a:latin typeface="Calibri" panose="020F0502020204030204" pitchFamily="34" charset="0"/>
              </a:rPr>
              <a:t>Tube digestif complet (</a:t>
            </a:r>
            <a:r>
              <a:rPr lang="fr-FR" sz="1000" b="0" i="0" u="none" strike="noStrike" baseline="0" dirty="0" err="1" smtClean="0">
                <a:latin typeface="Calibri" panose="020F0502020204030204" pitchFamily="34" charset="0"/>
              </a:rPr>
              <a:t>sf</a:t>
            </a:r>
            <a:r>
              <a:rPr lang="fr-FR" sz="1000" b="0" i="0" u="none" strike="noStrike" baseline="0" dirty="0" smtClean="0">
                <a:latin typeface="Calibri" panose="020F0502020204030204" pitchFamily="34" charset="0"/>
              </a:rPr>
              <a:t> Ophiurides)</a:t>
            </a:r>
          </a:p>
          <a:p>
            <a:r>
              <a:rPr lang="fr-FR" sz="1000" b="0" i="0" u="none" strike="noStrike" baseline="0" dirty="0" smtClean="0">
                <a:latin typeface="ArialMT"/>
              </a:rPr>
              <a:t>• </a:t>
            </a:r>
            <a:r>
              <a:rPr lang="fr-FR" sz="1000" b="0" i="0" u="none" strike="noStrike" baseline="0" dirty="0" smtClean="0">
                <a:latin typeface="Calibri" panose="020F0502020204030204" pitchFamily="34" charset="0"/>
              </a:rPr>
              <a:t>Système aquifère avec podia</a:t>
            </a:r>
          </a:p>
          <a:p>
            <a:r>
              <a:rPr lang="fr-FR" sz="1000" b="0" i="0" u="none" strike="noStrike" baseline="0" dirty="0" smtClean="0">
                <a:latin typeface="ArialMT"/>
              </a:rPr>
              <a:t>• </a:t>
            </a:r>
            <a:r>
              <a:rPr lang="fr-FR" sz="1000" b="0" i="0" u="none" strike="noStrike" baseline="0" dirty="0" smtClean="0">
                <a:latin typeface="Calibri" panose="020F0502020204030204" pitchFamily="34" charset="0"/>
              </a:rPr>
              <a:t>Pas d’organes excréteurs</a:t>
            </a:r>
          </a:p>
          <a:p>
            <a:r>
              <a:rPr lang="fr-FR" sz="1000" b="0" i="0" u="none" strike="noStrike" baseline="0" dirty="0" smtClean="0">
                <a:latin typeface="ArialMT"/>
              </a:rPr>
              <a:t>• </a:t>
            </a:r>
            <a:r>
              <a:rPr lang="fr-FR" sz="1000" b="0" i="0" u="none" strike="noStrike" baseline="0" dirty="0" err="1" smtClean="0">
                <a:latin typeface="Calibri" panose="020F0502020204030204" pitchFamily="34" charset="0"/>
              </a:rPr>
              <a:t>Epithelioneuriens</a:t>
            </a:r>
            <a:endParaRPr lang="fr-FR" sz="1000" dirty="0"/>
          </a:p>
        </p:txBody>
      </p:sp>
      <p:sp>
        <p:nvSpPr>
          <p:cNvPr id="50" name="Rectangle 49"/>
          <p:cNvSpPr/>
          <p:nvPr/>
        </p:nvSpPr>
        <p:spPr>
          <a:xfrm>
            <a:off x="6088615" y="3696752"/>
            <a:ext cx="1348041" cy="5078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9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Forme symétrique</a:t>
            </a:r>
          </a:p>
          <a:p>
            <a:r>
              <a:rPr lang="fr-FR" sz="9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Piquants et Pédicellaires</a:t>
            </a:r>
          </a:p>
          <a:p>
            <a:r>
              <a:rPr lang="fr-FR" sz="900" b="0" i="0" u="none" strike="noStrike" baseline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Podia à ventouses</a:t>
            </a:r>
            <a:endParaRPr lang="fr-FR" sz="900" dirty="0">
              <a:solidFill>
                <a:srgbClr val="0070C0"/>
              </a:solidFill>
            </a:endParaRPr>
          </a:p>
        </p:txBody>
      </p:sp>
      <p:cxnSp>
        <p:nvCxnSpPr>
          <p:cNvPr id="52" name="Connecteur droit avec flèche 51"/>
          <p:cNvCxnSpPr>
            <a:stCxn id="50" idx="3"/>
            <a:endCxn id="55" idx="1"/>
          </p:cNvCxnSpPr>
          <p:nvPr/>
        </p:nvCxnSpPr>
        <p:spPr>
          <a:xfrm flipV="1">
            <a:off x="7436656" y="3696752"/>
            <a:ext cx="741279" cy="2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50" idx="3"/>
            <a:endCxn id="57" idx="1"/>
          </p:cNvCxnSpPr>
          <p:nvPr/>
        </p:nvCxnSpPr>
        <p:spPr>
          <a:xfrm>
            <a:off x="7436656" y="3950668"/>
            <a:ext cx="741279" cy="37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177935" y="3442836"/>
            <a:ext cx="1348041" cy="5078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900" b="1" dirty="0" smtClean="0">
                <a:solidFill>
                  <a:srgbClr val="0070C0"/>
                </a:solidFill>
              </a:rPr>
              <a:t>Oursins réguliers</a:t>
            </a:r>
            <a:endParaRPr lang="fr-FR" sz="900" dirty="0" smtClean="0">
              <a:solidFill>
                <a:srgbClr val="0070C0"/>
              </a:solidFill>
            </a:endParaRPr>
          </a:p>
          <a:p>
            <a:r>
              <a:rPr lang="fr-FR" sz="900" dirty="0" smtClean="0">
                <a:solidFill>
                  <a:srgbClr val="0070C0"/>
                </a:solidFill>
              </a:rPr>
              <a:t>Nutrition : Lanterne</a:t>
            </a:r>
          </a:p>
          <a:p>
            <a:r>
              <a:rPr lang="fr-FR" sz="900" dirty="0" err="1" smtClean="0">
                <a:solidFill>
                  <a:srgbClr val="0070C0"/>
                </a:solidFill>
              </a:rPr>
              <a:t>d’aristote</a:t>
            </a:r>
            <a:r>
              <a:rPr lang="fr-FR" sz="900" dirty="0" smtClean="0">
                <a:solidFill>
                  <a:srgbClr val="0070C0"/>
                </a:solidFill>
              </a:rPr>
              <a:t> et </a:t>
            </a:r>
            <a:r>
              <a:rPr lang="fr-FR" sz="900" dirty="0" err="1" smtClean="0">
                <a:solidFill>
                  <a:srgbClr val="0070C0"/>
                </a:solidFill>
              </a:rPr>
              <a:t>herbivorie</a:t>
            </a:r>
            <a:endParaRPr lang="fr-FR" sz="900" dirty="0">
              <a:solidFill>
                <a:srgbClr val="0070C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177935" y="3999901"/>
            <a:ext cx="1348041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fr-FR" sz="900" b="1" dirty="0" smtClean="0">
                <a:solidFill>
                  <a:srgbClr val="0070C0"/>
                </a:solidFill>
              </a:rPr>
              <a:t>Oursins irréguliers</a:t>
            </a:r>
            <a:endParaRPr lang="fr-FR" sz="900" dirty="0" smtClean="0">
              <a:solidFill>
                <a:srgbClr val="0070C0"/>
              </a:solidFill>
            </a:endParaRPr>
          </a:p>
          <a:p>
            <a:r>
              <a:rPr lang="fr-FR" sz="900" dirty="0" smtClean="0">
                <a:solidFill>
                  <a:srgbClr val="0070C0"/>
                </a:solidFill>
              </a:rPr>
              <a:t>Symétrie presque bilatérale</a:t>
            </a:r>
          </a:p>
          <a:p>
            <a:r>
              <a:rPr lang="fr-FR" sz="900" dirty="0" smtClean="0">
                <a:solidFill>
                  <a:srgbClr val="0070C0"/>
                </a:solidFill>
              </a:rPr>
              <a:t>Fouisseur, Détritivore</a:t>
            </a:r>
            <a:endParaRPr lang="fr-FR" sz="900" dirty="0">
              <a:solidFill>
                <a:srgbClr val="0070C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095825" y="1837145"/>
            <a:ext cx="3184925" cy="784830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chemeClr val="accent2"/>
                </a:solidFill>
              </a:rPr>
              <a:t>Organisation du corps : disque central +</a:t>
            </a:r>
            <a:r>
              <a:rPr lang="fr-FR" sz="900" dirty="0" smtClean="0">
                <a:solidFill>
                  <a:schemeClr val="accent2"/>
                </a:solidFill>
              </a:rPr>
              <a:t>bras ⇒ organes</a:t>
            </a:r>
            <a:endParaRPr lang="fr-FR" sz="900" dirty="0">
              <a:solidFill>
                <a:schemeClr val="accent2"/>
              </a:solidFill>
            </a:endParaRPr>
          </a:p>
          <a:p>
            <a:r>
              <a:rPr lang="fr-FR" sz="900" dirty="0">
                <a:solidFill>
                  <a:schemeClr val="accent2"/>
                </a:solidFill>
              </a:rPr>
              <a:t>Podia à ventouses</a:t>
            </a:r>
          </a:p>
          <a:p>
            <a:r>
              <a:rPr lang="fr-FR" sz="900" dirty="0" err="1">
                <a:solidFill>
                  <a:schemeClr val="accent2"/>
                </a:solidFill>
              </a:rPr>
              <a:t>Pedicellaires</a:t>
            </a:r>
            <a:r>
              <a:rPr lang="fr-FR" sz="900" dirty="0">
                <a:solidFill>
                  <a:schemeClr val="accent2"/>
                </a:solidFill>
              </a:rPr>
              <a:t> et </a:t>
            </a:r>
            <a:r>
              <a:rPr lang="fr-FR" sz="900" dirty="0" smtClean="0">
                <a:solidFill>
                  <a:schemeClr val="accent2"/>
                </a:solidFill>
              </a:rPr>
              <a:t>piquants ⇒ prédateurs</a:t>
            </a:r>
            <a:endParaRPr lang="fr-FR" sz="900" dirty="0">
              <a:solidFill>
                <a:schemeClr val="accent2"/>
              </a:solidFill>
            </a:endParaRPr>
          </a:p>
          <a:p>
            <a:r>
              <a:rPr lang="fr-FR" sz="900" dirty="0">
                <a:solidFill>
                  <a:schemeClr val="accent2"/>
                </a:solidFill>
              </a:rPr>
              <a:t>Plaques calcaires discontinues </a:t>
            </a:r>
            <a:r>
              <a:rPr lang="fr-FR" sz="900" dirty="0" smtClean="0">
                <a:solidFill>
                  <a:schemeClr val="accent2"/>
                </a:solidFill>
              </a:rPr>
              <a:t>dans l’endosquelette</a:t>
            </a:r>
          </a:p>
          <a:p>
            <a:r>
              <a:rPr lang="fr-FR" sz="900" dirty="0" smtClean="0">
                <a:solidFill>
                  <a:schemeClr val="accent2"/>
                </a:solidFill>
              </a:rPr>
              <a:t>Présence de </a:t>
            </a:r>
            <a:r>
              <a:rPr lang="fr-FR" sz="900" dirty="0" smtClean="0">
                <a:solidFill>
                  <a:schemeClr val="accent2"/>
                </a:solidFill>
              </a:rPr>
              <a:t>gonades</a:t>
            </a:r>
            <a:endParaRPr lang="fr-FR" sz="900" dirty="0">
              <a:solidFill>
                <a:schemeClr val="accent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95825" y="2711597"/>
            <a:ext cx="1999518" cy="92333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00B050"/>
                </a:solidFill>
              </a:rPr>
              <a:t>Disque central aplati</a:t>
            </a:r>
          </a:p>
          <a:p>
            <a:r>
              <a:rPr lang="fr-FR" sz="900" dirty="0">
                <a:solidFill>
                  <a:srgbClr val="00B050"/>
                </a:solidFill>
              </a:rPr>
              <a:t>Endosquelette discontinu</a:t>
            </a:r>
          </a:p>
          <a:p>
            <a:r>
              <a:rPr lang="fr-FR" sz="900" dirty="0">
                <a:solidFill>
                  <a:srgbClr val="00B050"/>
                </a:solidFill>
              </a:rPr>
              <a:t>Podia sans ventouses</a:t>
            </a:r>
          </a:p>
          <a:p>
            <a:r>
              <a:rPr lang="fr-FR" sz="900" dirty="0">
                <a:solidFill>
                  <a:srgbClr val="00B050"/>
                </a:solidFill>
              </a:rPr>
              <a:t>Pas d’organes dans les </a:t>
            </a:r>
            <a:r>
              <a:rPr lang="fr-FR" sz="900" dirty="0" smtClean="0">
                <a:solidFill>
                  <a:srgbClr val="00B050"/>
                </a:solidFill>
              </a:rPr>
              <a:t>bras</a:t>
            </a:r>
          </a:p>
          <a:p>
            <a:r>
              <a:rPr lang="fr-FR" sz="900" dirty="0" smtClean="0">
                <a:solidFill>
                  <a:srgbClr val="00B050"/>
                </a:solidFill>
              </a:rPr>
              <a:t>Grande diversité des modes de nutrition ⇒ pas d’anus : TD incomplet</a:t>
            </a:r>
            <a:endParaRPr lang="fr-FR" sz="900" dirty="0">
              <a:solidFill>
                <a:srgbClr val="00B05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536166" y="4695465"/>
            <a:ext cx="2744584" cy="1546577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7030A0"/>
                </a:solidFill>
              </a:rPr>
              <a:t>Symétrie modifiée</a:t>
            </a:r>
          </a:p>
          <a:p>
            <a:r>
              <a:rPr lang="fr-FR" sz="1050" dirty="0">
                <a:solidFill>
                  <a:srgbClr val="7030A0"/>
                </a:solidFill>
              </a:rPr>
              <a:t>Spicules</a:t>
            </a:r>
          </a:p>
          <a:p>
            <a:r>
              <a:rPr lang="fr-FR" sz="1050" dirty="0">
                <a:solidFill>
                  <a:srgbClr val="7030A0"/>
                </a:solidFill>
              </a:rPr>
              <a:t>La plupart ont des </a:t>
            </a:r>
            <a:r>
              <a:rPr lang="fr-FR" sz="1050" dirty="0" smtClean="0">
                <a:solidFill>
                  <a:srgbClr val="7030A0"/>
                </a:solidFill>
              </a:rPr>
              <a:t>podia (ventouses</a:t>
            </a:r>
            <a:r>
              <a:rPr lang="fr-FR" sz="1050" dirty="0">
                <a:solidFill>
                  <a:srgbClr val="7030A0"/>
                </a:solidFill>
              </a:rPr>
              <a:t>)</a:t>
            </a:r>
          </a:p>
          <a:p>
            <a:r>
              <a:rPr lang="fr-FR" sz="1050" dirty="0">
                <a:solidFill>
                  <a:srgbClr val="7030A0"/>
                </a:solidFill>
              </a:rPr>
              <a:t>Pas de </a:t>
            </a:r>
            <a:r>
              <a:rPr lang="fr-FR" sz="1050" dirty="0" smtClean="0">
                <a:solidFill>
                  <a:srgbClr val="7030A0"/>
                </a:solidFill>
              </a:rPr>
              <a:t>piquants</a:t>
            </a:r>
          </a:p>
          <a:p>
            <a:r>
              <a:rPr lang="pt-BR" sz="1050" dirty="0" smtClean="0">
                <a:solidFill>
                  <a:srgbClr val="7030A0"/>
                </a:solidFill>
              </a:rPr>
              <a:t>Suspensivores ou </a:t>
            </a:r>
            <a:r>
              <a:rPr lang="pt-BR" sz="1050" dirty="0" smtClean="0">
                <a:solidFill>
                  <a:srgbClr val="7030A0"/>
                </a:solidFill>
              </a:rPr>
              <a:t>depositivores (sédiments =&gt; tentacules + courts)</a:t>
            </a:r>
            <a:endParaRPr lang="pt-BR" sz="1050" dirty="0" smtClean="0">
              <a:solidFill>
                <a:srgbClr val="7030A0"/>
              </a:solidFill>
            </a:endParaRPr>
          </a:p>
          <a:p>
            <a:r>
              <a:rPr lang="pt-BR" sz="1050" dirty="0" smtClean="0">
                <a:solidFill>
                  <a:srgbClr val="7030A0"/>
                </a:solidFill>
              </a:rPr>
              <a:t>Respiration “par anus”</a:t>
            </a:r>
          </a:p>
          <a:p>
            <a:r>
              <a:rPr lang="pt-BR" sz="1050" dirty="0" smtClean="0">
                <a:solidFill>
                  <a:srgbClr val="7030A0"/>
                </a:solidFill>
              </a:rPr>
              <a:t>Defense: tubes de </a:t>
            </a:r>
            <a:r>
              <a:rPr lang="pt-BR" sz="1050" dirty="0" smtClean="0">
                <a:solidFill>
                  <a:srgbClr val="7030A0"/>
                </a:solidFill>
              </a:rPr>
              <a:t>Cuvier</a:t>
            </a:r>
          </a:p>
          <a:p>
            <a:r>
              <a:rPr lang="pt-BR" sz="1050" dirty="0" smtClean="0">
                <a:solidFill>
                  <a:srgbClr val="7030A0"/>
                </a:solidFill>
              </a:rPr>
              <a:t>1 gonade différenciée</a:t>
            </a:r>
            <a:endParaRPr lang="fr-FR" sz="1050" dirty="0">
              <a:solidFill>
                <a:srgbClr val="7030A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86977" y="149070"/>
            <a:ext cx="3602619" cy="161582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FR" sz="900" dirty="0">
                <a:solidFill>
                  <a:srgbClr val="FF0000"/>
                </a:solidFill>
              </a:rPr>
              <a:t>Lys de mer= sessiles, pédoncule</a:t>
            </a:r>
          </a:p>
          <a:p>
            <a:r>
              <a:rPr lang="fr-FR" sz="900" dirty="0">
                <a:solidFill>
                  <a:srgbClr val="FF0000"/>
                </a:solidFill>
              </a:rPr>
              <a:t>Comatules </a:t>
            </a:r>
            <a:r>
              <a:rPr lang="fr-FR" sz="900" dirty="0" smtClean="0">
                <a:solidFill>
                  <a:srgbClr val="FF0000"/>
                </a:solidFill>
              </a:rPr>
              <a:t>mobiles :</a:t>
            </a:r>
            <a:endParaRPr lang="fr-FR" sz="900" dirty="0">
              <a:solidFill>
                <a:srgbClr val="FF0000"/>
              </a:solidFill>
            </a:endParaRPr>
          </a:p>
          <a:p>
            <a:r>
              <a:rPr lang="fr-FR" sz="900" dirty="0" smtClean="0">
                <a:solidFill>
                  <a:srgbClr val="FF0000"/>
                </a:solidFill>
              </a:rPr>
              <a:t>         </a:t>
            </a:r>
            <a:r>
              <a:rPr lang="fr-FR" sz="900" dirty="0" err="1" smtClean="0">
                <a:solidFill>
                  <a:srgbClr val="FF0000"/>
                </a:solidFill>
              </a:rPr>
              <a:t>Cirri</a:t>
            </a:r>
            <a:r>
              <a:rPr lang="fr-FR" sz="900" dirty="0" smtClean="0">
                <a:solidFill>
                  <a:srgbClr val="FF0000"/>
                </a:solidFill>
              </a:rPr>
              <a:t> </a:t>
            </a:r>
            <a:r>
              <a:rPr lang="fr-FR" sz="900" dirty="0">
                <a:solidFill>
                  <a:srgbClr val="FF0000"/>
                </a:solidFill>
              </a:rPr>
              <a:t>(attachement)</a:t>
            </a:r>
          </a:p>
          <a:p>
            <a:r>
              <a:rPr lang="fr-FR" sz="900" dirty="0" smtClean="0">
                <a:solidFill>
                  <a:srgbClr val="FF0000"/>
                </a:solidFill>
              </a:rPr>
              <a:t>         </a:t>
            </a:r>
            <a:r>
              <a:rPr lang="fr-FR" sz="900" dirty="0" smtClean="0">
                <a:solidFill>
                  <a:srgbClr val="FF0000"/>
                </a:solidFill>
              </a:rPr>
              <a:t>Podia (respiration </a:t>
            </a:r>
            <a:r>
              <a:rPr lang="fr-FR" sz="900" dirty="0" err="1" smtClean="0">
                <a:solidFill>
                  <a:srgbClr val="FF0000"/>
                </a:solidFill>
              </a:rPr>
              <a:t>transtégumentaire</a:t>
            </a:r>
            <a:r>
              <a:rPr lang="fr-FR" sz="900" dirty="0" smtClean="0">
                <a:solidFill>
                  <a:srgbClr val="FF0000"/>
                </a:solidFill>
              </a:rPr>
              <a:t>) </a:t>
            </a:r>
            <a:r>
              <a:rPr lang="fr-FR" sz="900" dirty="0">
                <a:solidFill>
                  <a:srgbClr val="FF0000"/>
                </a:solidFill>
              </a:rPr>
              <a:t>sans </a:t>
            </a:r>
            <a:r>
              <a:rPr lang="fr-FR" sz="900" dirty="0" smtClean="0">
                <a:solidFill>
                  <a:srgbClr val="FF0000"/>
                </a:solidFill>
              </a:rPr>
              <a:t>ventouse </a:t>
            </a:r>
            <a:r>
              <a:rPr lang="fr-FR" sz="9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 </a:t>
            </a:r>
            <a:r>
              <a:rPr lang="fr-FR" sz="900" dirty="0" smtClean="0">
                <a:solidFill>
                  <a:srgbClr val="FF0000"/>
                </a:solidFill>
              </a:rPr>
              <a:t>locomotion </a:t>
            </a:r>
            <a:r>
              <a:rPr lang="fr-FR" sz="900" dirty="0">
                <a:solidFill>
                  <a:srgbClr val="FF0000"/>
                </a:solidFill>
              </a:rPr>
              <a:t>grâce aux </a:t>
            </a:r>
            <a:r>
              <a:rPr lang="fr-FR" sz="900" dirty="0" smtClean="0">
                <a:solidFill>
                  <a:srgbClr val="FF0000"/>
                </a:solidFill>
              </a:rPr>
              <a:t>bras</a:t>
            </a:r>
          </a:p>
          <a:p>
            <a:r>
              <a:rPr lang="fr-FR" sz="900" dirty="0" err="1" smtClean="0">
                <a:solidFill>
                  <a:srgbClr val="FF0000"/>
                </a:solidFill>
              </a:rPr>
              <a:t>Suspensivores</a:t>
            </a:r>
            <a:r>
              <a:rPr lang="fr-FR" sz="900" dirty="0" smtClean="0">
                <a:solidFill>
                  <a:srgbClr val="FF0000"/>
                </a:solidFill>
              </a:rPr>
              <a:t> grâce aux bras, aux </a:t>
            </a:r>
            <a:r>
              <a:rPr lang="fr-FR" sz="900" dirty="0" err="1" smtClean="0">
                <a:solidFill>
                  <a:srgbClr val="FF0000"/>
                </a:solidFill>
              </a:rPr>
              <a:t>pinnules+mucus</a:t>
            </a:r>
            <a:endParaRPr lang="fr-FR" sz="900" dirty="0" smtClean="0">
              <a:solidFill>
                <a:srgbClr val="FF0000"/>
              </a:solidFill>
            </a:endParaRPr>
          </a:p>
          <a:p>
            <a:r>
              <a:rPr lang="fr-FR" sz="900" dirty="0" smtClean="0">
                <a:solidFill>
                  <a:srgbClr val="FF0000"/>
                </a:solidFill>
              </a:rPr>
              <a:t>Pas de </a:t>
            </a:r>
            <a:r>
              <a:rPr lang="fr-FR" sz="900" dirty="0" err="1" smtClean="0">
                <a:solidFill>
                  <a:srgbClr val="FF0000"/>
                </a:solidFill>
              </a:rPr>
              <a:t>machiporite</a:t>
            </a:r>
            <a:r>
              <a:rPr lang="fr-FR" sz="900" dirty="0" smtClean="0">
                <a:solidFill>
                  <a:srgbClr val="FF0000"/>
                </a:solidFill>
              </a:rPr>
              <a:t> ⇒ juste des perforations</a:t>
            </a:r>
          </a:p>
          <a:p>
            <a:r>
              <a:rPr lang="fr-FR" sz="900" dirty="0" smtClean="0">
                <a:solidFill>
                  <a:srgbClr val="FF0000"/>
                </a:solidFill>
              </a:rPr>
              <a:t>Pas de communication directe entre extérieur et système aquifère</a:t>
            </a:r>
          </a:p>
          <a:p>
            <a:r>
              <a:rPr lang="fr-FR" sz="900" dirty="0" smtClean="0">
                <a:solidFill>
                  <a:srgbClr val="FF0000"/>
                </a:solidFill>
              </a:rPr>
              <a:t>Pas de gonades distinctes ⇒ gamète provient de la paroi du </a:t>
            </a:r>
            <a:r>
              <a:rPr lang="fr-FR" sz="900" dirty="0" err="1" smtClean="0">
                <a:solidFill>
                  <a:srgbClr val="FF0000"/>
                </a:solidFill>
              </a:rPr>
              <a:t>coelome</a:t>
            </a:r>
            <a:r>
              <a:rPr lang="fr-FR" sz="900" dirty="0" smtClean="0">
                <a:solidFill>
                  <a:srgbClr val="FF0000"/>
                </a:solidFill>
              </a:rPr>
              <a:t> dans </a:t>
            </a:r>
            <a:r>
              <a:rPr lang="fr-FR" sz="900" dirty="0" err="1" smtClean="0">
                <a:solidFill>
                  <a:srgbClr val="FF0000"/>
                </a:solidFill>
              </a:rPr>
              <a:t>pinules</a:t>
            </a:r>
            <a:endParaRPr lang="fr-FR" sz="900" dirty="0" smtClean="0">
              <a:solidFill>
                <a:srgbClr val="FF0000"/>
              </a:solidFill>
            </a:endParaRPr>
          </a:p>
          <a:p>
            <a:r>
              <a:rPr lang="fr-FR" sz="900" dirty="0" smtClean="0">
                <a:solidFill>
                  <a:srgbClr val="FF0000"/>
                </a:solidFill>
              </a:rPr>
              <a:t>Développement indirect</a:t>
            </a:r>
            <a:endParaRPr lang="fr-FR" sz="900" dirty="0">
              <a:solidFill>
                <a:srgbClr val="FF0000"/>
              </a:solidFill>
            </a:endParaRPr>
          </a:p>
        </p:txBody>
      </p:sp>
      <p:cxnSp>
        <p:nvCxnSpPr>
          <p:cNvPr id="69" name="Connecteur droit 68"/>
          <p:cNvCxnSpPr/>
          <p:nvPr/>
        </p:nvCxnSpPr>
        <p:spPr>
          <a:xfrm>
            <a:off x="4524375" y="3937305"/>
            <a:ext cx="7048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661302" y="3848794"/>
            <a:ext cx="0" cy="1511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661302" y="4633276"/>
            <a:ext cx="0" cy="15110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/>
          <p:cNvSpPr txBox="1"/>
          <p:nvPr/>
        </p:nvSpPr>
        <p:spPr>
          <a:xfrm>
            <a:off x="4436535" y="3639134"/>
            <a:ext cx="4154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1050" dirty="0" smtClean="0">
                <a:solidFill>
                  <a:srgbClr val="002060"/>
                </a:solidFill>
              </a:rPr>
              <a:t>Test</a:t>
            </a:r>
            <a:endParaRPr lang="fr-FR" sz="1050" dirty="0">
              <a:solidFill>
                <a:srgbClr val="00206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027890" y="4753085"/>
            <a:ext cx="12668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002060"/>
                </a:solidFill>
              </a:rPr>
              <a:t>Perte partielle de la symétrie 5</a:t>
            </a:r>
            <a:endParaRPr lang="fr-FR" sz="10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21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sz="105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395</Words>
  <Application>Microsoft Office PowerPoint</Application>
  <PresentationFormat>Format A4 (210 x 297 mm)</PresentationFormat>
  <Paragraphs>76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ArialMT</vt:lpstr>
      <vt:lpstr>Calibri</vt:lpstr>
      <vt:lpstr>Calibri Light</vt:lpstr>
      <vt:lpstr>Wingdings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12</cp:revision>
  <dcterms:created xsi:type="dcterms:W3CDTF">2020-12-11T08:33:50Z</dcterms:created>
  <dcterms:modified xsi:type="dcterms:W3CDTF">2020-12-12T09:08:27Z</dcterms:modified>
</cp:coreProperties>
</file>