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7b0dc5c1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7b0dc5c1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7b0dc5c1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7b0dc5c1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7b0dc5c1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7b0dc5c1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7b0dc5c1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7b0dc5c1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7b0dc5c1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7b0dc5c1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7b0dc5c1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7b0dc5c1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7b0dc5c1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7b0dc5c1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7b0dc5d6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7b0dc5d6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7b0dc5c1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7b0dc5c1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fdfa.fr/" TargetMode="External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Femmes pour le dire, femmes pour agir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3846000"/>
            <a:ext cx="7688100" cy="9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</a:t>
            </a:r>
            <a:r>
              <a:rPr lang="en-GB"/>
              <a:t>nterview d'Isabelle Dumont, salariée à la FDFA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 Laura Sallier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4275" y="2066925"/>
            <a:ext cx="238125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729450" y="2957100"/>
            <a:ext cx="48642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Qu'en est-il de la représentation des personnes en situation de handicap d'après la FDFA ?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ctrTitle"/>
          </p:nvPr>
        </p:nvSpPr>
        <p:spPr>
          <a:xfrm>
            <a:off x="729625" y="446150"/>
            <a:ext cx="7688100" cy="7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61" name="Google Shape;161;p22"/>
          <p:cNvSpPr txBox="1"/>
          <p:nvPr>
            <p:ph idx="1" type="subTitle"/>
          </p:nvPr>
        </p:nvSpPr>
        <p:spPr>
          <a:xfrm>
            <a:off x="1159223" y="1143005"/>
            <a:ext cx="6828900" cy="28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Unité d'enseignement “Handicap: c</a:t>
            </a:r>
            <a:r>
              <a:rPr lang="en-GB"/>
              <a:t>onnaissances et perspectives”: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        une ouverture sur le monde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s'engager contre les inégalités et les injustices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083" y="3149425"/>
            <a:ext cx="2255825" cy="150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569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romanUcPeriod"/>
            </a:pPr>
            <a:r>
              <a:rPr lang="en-GB"/>
              <a:t>Présentation de l’association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1384300"/>
            <a:ext cx="7688700" cy="29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Créée en 2003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2 salariés &amp; bénévoles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Un membre qui travaille au gouvernement</a:t>
            </a:r>
            <a:br>
              <a:rPr lang="en-GB" sz="1500"/>
            </a:br>
            <a:r>
              <a:rPr lang="en-GB" sz="1500"/>
              <a:t>et lien étroit avec le défenseur des droits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Siège social à Paris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Dispose d’un site internet </a:t>
            </a:r>
            <a:r>
              <a:rPr lang="en-GB" sz="1500"/>
              <a:t>:</a:t>
            </a:r>
            <a:r>
              <a:rPr lang="en-GB" sz="1500" u="sng"/>
              <a:t> </a:t>
            </a:r>
            <a:r>
              <a:rPr lang="en-GB" sz="1500" u="sng">
                <a:hlinkClick r:id="rId3"/>
              </a:rPr>
              <a:t>http://fdfa.fr/</a:t>
            </a:r>
            <a:r>
              <a:rPr lang="en-GB" sz="1500"/>
              <a:t>, d’une chaîne Youtube et de différents réseaux sociaux</a:t>
            </a:r>
            <a:endParaRPr sz="1500"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7025" y="1444625"/>
            <a:ext cx="2800350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569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romanUcPeriod"/>
            </a:pPr>
            <a:r>
              <a:rPr lang="en-GB"/>
              <a:t>Présentation de l’association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1384300"/>
            <a:ext cx="7688700" cy="11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-GB" sz="1600">
                <a:latin typeface="Raleway"/>
                <a:ea typeface="Raleway"/>
                <a:cs typeface="Raleway"/>
                <a:sym typeface="Raleway"/>
              </a:rPr>
              <a:t>“Les hommes prenaient les décisions et les femmes apportaient le café, ça ne pouvait plus durer.“</a:t>
            </a:r>
            <a:endParaRPr b="1" i="1"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970750" y="2006600"/>
            <a:ext cx="76887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 — volonté militante et féministe de la Présidente</a:t>
            </a:r>
            <a:endParaRPr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729450" y="2571750"/>
            <a:ext cx="7688700" cy="20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Objectifs </a:t>
            </a:r>
            <a:endParaRPr b="1" sz="1600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➔"/>
            </a:pPr>
            <a:r>
              <a:rPr lang="en-GB"/>
              <a:t>Accueil</a:t>
            </a:r>
            <a:r>
              <a:rPr lang="en-GB"/>
              <a:t> de </a:t>
            </a:r>
            <a:r>
              <a:rPr b="1" lang="en-GB"/>
              <a:t>toutes</a:t>
            </a:r>
            <a:r>
              <a:rPr lang="en-GB"/>
              <a:t> les femmes, quelque soit leur(s) handicap(s)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GB"/>
              <a:t>Lutter contre la double discrimination : </a:t>
            </a:r>
            <a:r>
              <a:rPr b="1" lang="en-GB"/>
              <a:t>intersectionnalité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600"/>
              <a:t>Fonctionnement</a:t>
            </a:r>
            <a:endParaRPr b="1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➔"/>
            </a:pPr>
            <a:r>
              <a:rPr lang="en-GB"/>
              <a:t>Travail autour de 2 axes : </a:t>
            </a:r>
            <a:r>
              <a:rPr b="1" lang="en-GB"/>
              <a:t>Dire </a:t>
            </a:r>
            <a:r>
              <a:rPr lang="en-GB"/>
              <a:t>&amp;</a:t>
            </a:r>
            <a:r>
              <a:rPr b="1" lang="en-GB"/>
              <a:t> Agir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569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II. Femmes en situation de handicap et société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29450" y="1384300"/>
            <a:ext cx="76887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Invisibilisation et </a:t>
            </a:r>
            <a:r>
              <a:rPr b="1" lang="en-GB" sz="1600"/>
              <a:t>stéréotypes</a:t>
            </a:r>
            <a:r>
              <a:rPr b="1" lang="en-GB" sz="1600"/>
              <a:t> autour du handicap</a:t>
            </a:r>
            <a:endParaRPr b="1"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25" y="1975725"/>
            <a:ext cx="4527474" cy="279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4749800" y="2070150"/>
            <a:ext cx="39624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i="1" lang="en-GB" sz="1600">
                <a:latin typeface="Raleway"/>
                <a:ea typeface="Raleway"/>
                <a:cs typeface="Raleway"/>
                <a:sym typeface="Raleway"/>
              </a:rPr>
              <a:t>“Le handicap est associé à la pitié et au fauteuil roulant: les clichés font bien leur travail.”</a:t>
            </a:r>
            <a:endParaRPr b="1" i="1"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4838700" y="3124200"/>
            <a:ext cx="3873600" cy="31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-GB" sz="1500"/>
              <a:t>Manque de compréhension du concept d’accessibilité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-GB" sz="1500"/>
              <a:t>Manque de représentation des handicaps ou représentation stéréotypée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9450" y="569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II. Femmes en situation de handicap et société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5651500" y="2409225"/>
            <a:ext cx="2919000" cy="13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-GB" sz="1500"/>
              <a:t>A l’échelle européenne : </a:t>
            </a:r>
            <a:r>
              <a:rPr b="1" lang="en-GB" sz="1500"/>
              <a:t>80%</a:t>
            </a:r>
            <a:r>
              <a:rPr lang="en-GB" sz="1500"/>
              <a:t> des femmes handicapées sont victimes de violence</a:t>
            </a:r>
            <a:endParaRPr sz="1500"/>
          </a:p>
        </p:txBody>
      </p:sp>
      <p:pic>
        <p:nvPicPr>
          <p:cNvPr id="120" name="Google Shape;120;p1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225" y="1456750"/>
            <a:ext cx="5264076" cy="325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29450" y="569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II. Femmes en situation de handicap et société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727650" y="1968500"/>
            <a:ext cx="7688700" cy="14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-GB" sz="1600">
                <a:latin typeface="Raleway"/>
                <a:ea typeface="Raleway"/>
                <a:cs typeface="Raleway"/>
                <a:sym typeface="Raleway"/>
              </a:rPr>
              <a:t>"Les hommes en situation de handicap sont reconnus pour leur </a:t>
            </a:r>
            <a:r>
              <a:rPr b="1" i="1" lang="en-GB" sz="1600" u="sng">
                <a:latin typeface="Raleway"/>
                <a:ea typeface="Raleway"/>
                <a:cs typeface="Raleway"/>
                <a:sym typeface="Raleway"/>
              </a:rPr>
              <a:t>courage et leur bonne volonté </a:t>
            </a:r>
            <a:r>
              <a:rPr b="1" i="1" lang="en-GB" sz="1600">
                <a:latin typeface="Raleway"/>
                <a:ea typeface="Raleway"/>
                <a:cs typeface="Raleway"/>
                <a:sym typeface="Raleway"/>
              </a:rPr>
              <a:t>quand ils travaillent alors que les femmes sont</a:t>
            </a:r>
            <a:r>
              <a:rPr b="1" i="1" lang="en-GB" sz="1600" u="sng">
                <a:latin typeface="Raleway"/>
                <a:ea typeface="Raleway"/>
                <a:cs typeface="Raleway"/>
                <a:sym typeface="Raleway"/>
              </a:rPr>
              <a:t> discriminées</a:t>
            </a:r>
            <a:r>
              <a:rPr b="1" i="1" lang="en-GB" sz="1600">
                <a:latin typeface="Raleway"/>
                <a:ea typeface="Raleway"/>
                <a:cs typeface="Raleway"/>
                <a:sym typeface="Raleway"/>
              </a:rPr>
              <a:t>, on les pousse à rester chez elles, à camoufler leur handicap et à s'occuper de la maison et des enfants."</a:t>
            </a:r>
            <a:endParaRPr b="1" i="1"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729450" y="1384300"/>
            <a:ext cx="76887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600"/>
              <a:t>Représentation du handicap liée au genre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729450" y="3651400"/>
            <a:ext cx="76887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Double </a:t>
            </a:r>
            <a:r>
              <a:rPr lang="en-GB" sz="1500"/>
              <a:t>discrimination</a:t>
            </a:r>
            <a:r>
              <a:rPr lang="en-GB" sz="1500"/>
              <a:t> pour les femmes en situation de handicap 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729450" y="569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III. Différentes façons de s’engager et de militer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729450" y="1943100"/>
            <a:ext cx="7688700" cy="22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GB"/>
              <a:t>Organisation de nombreux colloques (citoyenneté, </a:t>
            </a:r>
            <a:br>
              <a:rPr lang="en-GB"/>
            </a:br>
            <a:r>
              <a:rPr lang="en-GB"/>
              <a:t>maternité, santé, emploi, violences…)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-GB"/>
            </a:b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Char char="➔"/>
            </a:pPr>
            <a:r>
              <a:rPr lang="en-GB"/>
              <a:t>Approche académique et pluridisciplinaire de ces sujets: invitation d'universitaires </a:t>
            </a:r>
            <a:br>
              <a:rPr lang="en-GB"/>
            </a:br>
            <a:r>
              <a:rPr lang="en-GB"/>
              <a:t>⇒ plaidoyer dont les axes principaux sont la lutte contre les discriminations/ l'accessibilité à l'emploi/les violences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729450" y="1384300"/>
            <a:ext cx="76887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600"/>
              <a:t>DIRE : sensibiliser par l’éducation</a:t>
            </a:r>
            <a:endParaRPr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0" y="2571750"/>
            <a:ext cx="2000250" cy="149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2625" y="1222453"/>
            <a:ext cx="2000250" cy="282945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/>
          <p:nvPr/>
        </p:nvSpPr>
        <p:spPr>
          <a:xfrm>
            <a:off x="3454400" y="3543300"/>
            <a:ext cx="901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latin typeface="Lato"/>
                <a:ea typeface="Lato"/>
                <a:cs typeface="Lato"/>
                <a:sym typeface="Lato"/>
              </a:rPr>
              <a:t>Colloque</a:t>
            </a:r>
            <a:endParaRPr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729450" y="569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III. Différentes façons de s’engager et de militer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729450" y="2102050"/>
            <a:ext cx="4782300" cy="26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b="1" lang="en-GB"/>
              <a:t>Mise en place d’ateliers</a:t>
            </a:r>
            <a:r>
              <a:rPr lang="en-GB"/>
              <a:t> (12) ⇒ apportent du soutien physique et moral, sortie de la solitude, autonomisation…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➔"/>
            </a:pPr>
            <a:r>
              <a:rPr b="1" lang="en-GB"/>
              <a:t>Plateforme d’écoute </a:t>
            </a:r>
            <a:r>
              <a:rPr lang="en-GB"/>
              <a:t>de la FDFA : écoute et une prise en charge sociale/juridique/administrative des femmes qui le demandent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729450" y="1384300"/>
            <a:ext cx="76887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600"/>
              <a:t>AGIR : soutenir et écouter les personnes concernées</a:t>
            </a:r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5300" y="1442850"/>
            <a:ext cx="2412850" cy="34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729450" y="569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III. Différentes façons de s’engager et de militer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729450" y="1917700"/>
            <a:ext cx="7688700" cy="13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b="1" lang="en-GB"/>
              <a:t>Action individuelle</a:t>
            </a:r>
            <a:r>
              <a:rPr lang="en-GB"/>
              <a:t> peut être utile pour une société adaptée et inclusive ⇒ profitable à tout le monde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GB"/>
              <a:t>Agir en faveur de l'asso: utiliser le moteur de recherche </a:t>
            </a:r>
            <a:r>
              <a:rPr b="1" lang="en-GB"/>
              <a:t>LILO</a:t>
            </a:r>
            <a:r>
              <a:rPr lang="en-GB"/>
              <a:t>, partager leurs réseaux sociaux et si possible faire un don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en-GB"/>
              <a:t>Autres associations qui aident à une meilleure représentation : </a:t>
            </a:r>
            <a:r>
              <a:rPr b="1" lang="en-GB"/>
              <a:t>cover dressing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729450" y="1384300"/>
            <a:ext cx="76887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-GB" sz="1600"/>
              <a:t>Au-delà de l’association</a:t>
            </a:r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 rotWithShape="1">
          <a:blip r:embed="rId3">
            <a:alphaModFix/>
          </a:blip>
          <a:srcRect b="69165" l="22431" r="22292" t="0"/>
          <a:stretch/>
        </p:blipFill>
        <p:spPr>
          <a:xfrm>
            <a:off x="127000" y="3603688"/>
            <a:ext cx="3632200" cy="8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0918" y="3397299"/>
            <a:ext cx="4776680" cy="138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