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93" autoAdjust="0"/>
    <p:restoredTop sz="94660"/>
  </p:normalViewPr>
  <p:slideViewPr>
    <p:cSldViewPr snapToGrid="0">
      <p:cViewPr>
        <p:scale>
          <a:sx n="33" d="100"/>
          <a:sy n="33" d="100"/>
        </p:scale>
        <p:origin x="3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30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5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7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CBF4-D1FB-49C9-AC2C-DE3E8DD52DB7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2BD-6536-4264-9112-03DBE4269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247" y="580906"/>
            <a:ext cx="5829300" cy="356898"/>
          </a:xfrm>
        </p:spPr>
        <p:txBody>
          <a:bodyPr anchor="t">
            <a:normAutofit fontScale="90000"/>
          </a:bodyPr>
          <a:lstStyle/>
          <a:p>
            <a:r>
              <a:rPr lang="fr-FR" sz="2000" dirty="0" smtClean="0"/>
              <a:t>Classification phylogénétique des oiseaux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9" y="937804"/>
            <a:ext cx="3580738" cy="1826465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3276157" y="2356055"/>
            <a:ext cx="914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4189117" y="2092336"/>
            <a:ext cx="1440" cy="1052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190557" y="2092336"/>
            <a:ext cx="914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190557" y="3144622"/>
            <a:ext cx="457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647757" y="2764269"/>
            <a:ext cx="0" cy="7474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647757" y="2764269"/>
            <a:ext cx="457200" cy="29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647757" y="3508774"/>
            <a:ext cx="457200" cy="29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04957" y="1892029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Archornithes</a:t>
            </a:r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(fossiles)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790507" y="3132628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chemeClr val="accent5"/>
                </a:solidFill>
              </a:rPr>
              <a:t>Néornithes</a:t>
            </a:r>
            <a:endParaRPr lang="fr-FR" sz="1200" b="1" dirty="0">
              <a:solidFill>
                <a:schemeClr val="accent5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03518" y="2564351"/>
            <a:ext cx="108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7030A0"/>
                </a:solidFill>
              </a:rPr>
              <a:t>Paléognathes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103517" y="3370274"/>
            <a:ext cx="17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00B050"/>
                </a:solidFill>
              </a:rPr>
              <a:t>Néognathes</a:t>
            </a:r>
            <a:r>
              <a:rPr lang="fr-FR" sz="1200" b="1" dirty="0" smtClean="0">
                <a:solidFill>
                  <a:srgbClr val="00B050"/>
                </a:solidFill>
              </a:rPr>
              <a:t> </a:t>
            </a:r>
            <a:endParaRPr lang="fr-FR" sz="1200" b="1" dirty="0" smtClean="0">
              <a:solidFill>
                <a:srgbClr val="00B050"/>
              </a:solidFill>
            </a:endParaRPr>
          </a:p>
          <a:p>
            <a:r>
              <a:rPr lang="fr-FR" sz="800" b="1" dirty="0" smtClean="0">
                <a:solidFill>
                  <a:srgbClr val="00B050"/>
                </a:solidFill>
              </a:rPr>
              <a:t>(= </a:t>
            </a:r>
            <a:r>
              <a:rPr lang="fr-FR" sz="800" b="1" dirty="0" smtClean="0">
                <a:solidFill>
                  <a:srgbClr val="00B050"/>
                </a:solidFill>
              </a:rPr>
              <a:t>nouvelle </a:t>
            </a:r>
            <a:r>
              <a:rPr lang="fr-FR" sz="800" b="1" dirty="0" smtClean="0">
                <a:solidFill>
                  <a:srgbClr val="00B050"/>
                </a:solidFill>
              </a:rPr>
              <a:t>mâchoire)</a:t>
            </a:r>
            <a:endParaRPr lang="fr-FR" sz="800" b="1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76713" y="1015207"/>
            <a:ext cx="2083096" cy="86177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2">
                    <a:lumMod val="50000"/>
                  </a:schemeClr>
                </a:solidFill>
              </a:rPr>
              <a:t>Intermédiaires entre les « reptiles » et les oiseaux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accent2">
                    <a:lumMod val="50000"/>
                  </a:schemeClr>
                </a:solidFill>
              </a:rPr>
              <a:t>Squelette avec une longue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accent2">
                    <a:lumMod val="50000"/>
                  </a:schemeClr>
                </a:solidFill>
              </a:rPr>
              <a:t>Mâchoires avec des 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accent2">
                    <a:lumMod val="50000"/>
                  </a:schemeClr>
                </a:solidFill>
              </a:rPr>
              <a:t>Présence de plume</a:t>
            </a:r>
            <a:endParaRPr lang="fr-FR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15551" y="2902509"/>
            <a:ext cx="1876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5"/>
                </a:solidFill>
              </a:rPr>
              <a:t>Apparus entre 90 et 60 mA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23236"/>
              </p:ext>
            </p:extLst>
          </p:nvPr>
        </p:nvGraphicFramePr>
        <p:xfrm>
          <a:off x="158160" y="3203489"/>
          <a:ext cx="3190876" cy="13811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5438"/>
                <a:gridCol w="1595438"/>
              </a:tblGrid>
              <a:tr h="329933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Caractères</a:t>
                      </a:r>
                      <a:r>
                        <a:rPr lang="fr-FR" sz="1000" baseline="0" dirty="0" smtClean="0"/>
                        <a:t> reptiliens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Caractères</a:t>
                      </a:r>
                      <a:r>
                        <a:rPr lang="fr-FR" sz="1000" baseline="0" dirty="0" smtClean="0"/>
                        <a:t> nouveaux</a:t>
                      </a:r>
                      <a:endParaRPr lang="fr-FR" sz="1000" dirty="0"/>
                    </a:p>
                  </a:txBody>
                  <a:tcPr/>
                </a:tc>
              </a:tr>
              <a:tr h="10511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Œuf amniotique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Écailles épidermiques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Cloaque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Urine très concentrée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4 doigts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Queue courte : le </a:t>
                      </a:r>
                      <a:r>
                        <a:rPr lang="fr-FR" sz="1000" dirty="0" err="1" smtClean="0"/>
                        <a:t>pygostyle</a:t>
                      </a:r>
                      <a:endParaRPr lang="fr-FR" sz="1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Bec corné sans dents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 smtClean="0"/>
                        <a:t>Plumes</a:t>
                      </a:r>
                      <a:r>
                        <a:rPr lang="fr-FR" sz="1000" baseline="0" dirty="0" smtClean="0"/>
                        <a:t> 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58160" y="2835130"/>
            <a:ext cx="3190876" cy="1749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71006" y="4718209"/>
            <a:ext cx="3178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7030A0"/>
                </a:solidFill>
              </a:rPr>
              <a:t>Ordres des Struthioniformes, des </a:t>
            </a:r>
            <a:r>
              <a:rPr lang="fr-FR" sz="1000" dirty="0" err="1" smtClean="0">
                <a:solidFill>
                  <a:srgbClr val="7030A0"/>
                </a:solidFill>
              </a:rPr>
              <a:t>Rheiformes</a:t>
            </a:r>
            <a:r>
              <a:rPr lang="fr-FR" sz="1000" dirty="0" smtClean="0">
                <a:solidFill>
                  <a:srgbClr val="7030A0"/>
                </a:solidFill>
              </a:rPr>
              <a:t>, des </a:t>
            </a:r>
            <a:r>
              <a:rPr lang="fr-FR" sz="1000" dirty="0" err="1" smtClean="0">
                <a:solidFill>
                  <a:srgbClr val="7030A0"/>
                </a:solidFill>
              </a:rPr>
              <a:t>Casuariformes</a:t>
            </a:r>
            <a:r>
              <a:rPr lang="fr-FR" sz="1000" dirty="0" smtClean="0">
                <a:solidFill>
                  <a:srgbClr val="7030A0"/>
                </a:solidFill>
              </a:rPr>
              <a:t>, des </a:t>
            </a:r>
            <a:r>
              <a:rPr lang="fr-FR" sz="1000" dirty="0" err="1" smtClean="0">
                <a:solidFill>
                  <a:srgbClr val="7030A0"/>
                </a:solidFill>
              </a:rPr>
              <a:t>Apterygiformes</a:t>
            </a:r>
            <a:r>
              <a:rPr lang="fr-FR" sz="1000" dirty="0" smtClean="0">
                <a:solidFill>
                  <a:srgbClr val="7030A0"/>
                </a:solidFill>
              </a:rPr>
              <a:t>, des </a:t>
            </a:r>
            <a:r>
              <a:rPr lang="fr-FR" sz="1000" dirty="0" err="1" smtClean="0">
                <a:solidFill>
                  <a:srgbClr val="7030A0"/>
                </a:solidFill>
              </a:rPr>
              <a:t>Tinamiformes</a:t>
            </a:r>
            <a:endParaRPr lang="fr-FR" sz="1000" dirty="0" smtClean="0">
              <a:solidFill>
                <a:srgbClr val="7030A0"/>
              </a:solidFill>
            </a:endParaRPr>
          </a:p>
          <a:p>
            <a:endParaRPr lang="fr-FR" sz="1000" dirty="0">
              <a:solidFill>
                <a:srgbClr val="7030A0"/>
              </a:solidFill>
            </a:endParaRPr>
          </a:p>
          <a:p>
            <a:r>
              <a:rPr lang="fr-FR" sz="1000" dirty="0" smtClean="0">
                <a:solidFill>
                  <a:srgbClr val="7030A0"/>
                </a:solidFill>
              </a:rPr>
              <a:t>Perte des adaptations liées au vol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7030A0"/>
                </a:solidFill>
              </a:rPr>
              <a:t>Pas de grandes plumes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7030A0"/>
                </a:solidFill>
              </a:rPr>
              <a:t>Pas d’os creux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7030A0"/>
                </a:solidFill>
              </a:rPr>
              <a:t>Pas de bréchet (= sternum réduit et plat)</a:t>
            </a:r>
          </a:p>
          <a:p>
            <a:r>
              <a:rPr lang="fr-FR" sz="1000" dirty="0" smtClean="0">
                <a:solidFill>
                  <a:srgbClr val="7030A0"/>
                </a:solidFill>
              </a:rPr>
              <a:t>→ mais adaptation à la course avec une réduction du nombre de doigts latéraux (2 doigts égaux)</a:t>
            </a:r>
          </a:p>
          <a:p>
            <a:r>
              <a:rPr lang="fr-FR" sz="1000" dirty="0" smtClean="0">
                <a:solidFill>
                  <a:srgbClr val="7030A0"/>
                </a:solidFill>
              </a:rPr>
              <a:t>→ en général une grande taille</a:t>
            </a:r>
            <a:endParaRPr lang="fr-FR" sz="10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007" y="4661595"/>
            <a:ext cx="3190876" cy="17494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495454" y="4007063"/>
            <a:ext cx="2068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B050"/>
                </a:solidFill>
              </a:rPr>
              <a:t>35 ordres, 99% des espèces</a:t>
            </a:r>
          </a:p>
          <a:p>
            <a:endParaRPr lang="fr-FR" sz="1000" dirty="0" smtClean="0">
              <a:solidFill>
                <a:srgbClr val="00B050"/>
              </a:solidFill>
            </a:endParaRPr>
          </a:p>
          <a:p>
            <a:r>
              <a:rPr lang="fr-FR" sz="1000" dirty="0" smtClean="0">
                <a:solidFill>
                  <a:srgbClr val="00B050"/>
                </a:solidFill>
              </a:rPr>
              <a:t>Totalement adaptés au vol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B050"/>
                </a:solidFill>
              </a:rPr>
              <a:t>Sternum en </a:t>
            </a:r>
            <a:r>
              <a:rPr lang="fr-FR" sz="1000" b="1" dirty="0" smtClean="0">
                <a:solidFill>
                  <a:srgbClr val="00B050"/>
                </a:solidFill>
              </a:rPr>
              <a:t>bréchet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B050"/>
                </a:solidFill>
              </a:rPr>
              <a:t>Os creux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FF0000"/>
                </a:solidFill>
              </a:rPr>
              <a:t>Fourchettes</a:t>
            </a:r>
            <a:r>
              <a:rPr lang="fr-FR" sz="1000" dirty="0" smtClean="0">
                <a:solidFill>
                  <a:srgbClr val="00B050"/>
                </a:solidFill>
              </a:rPr>
              <a:t> (clavicules soudées)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rgbClr val="00B050"/>
                </a:solidFill>
              </a:rPr>
              <a:t>Grandes plumes</a:t>
            </a:r>
            <a:endParaRPr lang="fr-FR" sz="10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21591" y="3962075"/>
            <a:ext cx="2042006" cy="1234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56" y="3962075"/>
            <a:ext cx="1086276" cy="1547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4868" y="5026320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dirty="0">
                <a:solidFill>
                  <a:srgbClr val="00B050"/>
                </a:solidFill>
              </a:rPr>
              <a:t>bréchet</a:t>
            </a:r>
          </a:p>
        </p:txBody>
      </p:sp>
      <p:pic>
        <p:nvPicPr>
          <p:cNvPr id="1028" name="Picture 4" descr="Furcula (os)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93" y="5242490"/>
            <a:ext cx="792727" cy="11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135</Words>
  <Application>Microsoft Office PowerPoint</Application>
  <PresentationFormat>Format A4 (210 x 297 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Classification phylogénétique des oiseaux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phylogénétique des oiseaux</dc:title>
  <dc:creator>Conor</dc:creator>
  <cp:lastModifiedBy>Conor</cp:lastModifiedBy>
  <cp:revision>7</cp:revision>
  <cp:lastPrinted>2021-04-10T20:24:36Z</cp:lastPrinted>
  <dcterms:created xsi:type="dcterms:W3CDTF">2021-04-10T19:47:01Z</dcterms:created>
  <dcterms:modified xsi:type="dcterms:W3CDTF">2021-04-10T20:25:50Z</dcterms:modified>
</cp:coreProperties>
</file>