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0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9368-B758-4259-919E-736F7348F992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7BF6-3F15-4BB2-92B3-365A145CD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22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9368-B758-4259-919E-736F7348F992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7BF6-3F15-4BB2-92B3-365A145CD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6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9368-B758-4259-919E-736F7348F992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7BF6-3F15-4BB2-92B3-365A145CD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50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9368-B758-4259-919E-736F7348F992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7BF6-3F15-4BB2-92B3-365A145CD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36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9368-B758-4259-919E-736F7348F992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7BF6-3F15-4BB2-92B3-365A145CD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37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9368-B758-4259-919E-736F7348F992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7BF6-3F15-4BB2-92B3-365A145CD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13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9368-B758-4259-919E-736F7348F992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7BF6-3F15-4BB2-92B3-365A145CD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80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9368-B758-4259-919E-736F7348F992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7BF6-3F15-4BB2-92B3-365A145CD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73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9368-B758-4259-919E-736F7348F992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7BF6-3F15-4BB2-92B3-365A145CD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96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9368-B758-4259-919E-736F7348F992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7BF6-3F15-4BB2-92B3-365A145CD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0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9368-B758-4259-919E-736F7348F992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7BF6-3F15-4BB2-92B3-365A145CD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86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9368-B758-4259-919E-736F7348F992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7BF6-3F15-4BB2-92B3-365A145CD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14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3275" y="122480"/>
            <a:ext cx="12994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+mj-lt"/>
              </a:rPr>
              <a:t>PORIFÈRES</a:t>
            </a:r>
            <a:endParaRPr lang="fr-FR" sz="20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177605" y="522590"/>
                <a:ext cx="3276599" cy="1238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/>
                  <a:t>Organisations possibles :</a:t>
                </a: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r>
                  <a:rPr lang="fr-FR" sz="1000" dirty="0" err="1" smtClean="0">
                    <a:sym typeface="Wingdings" panose="05000000000000000000" pitchFamily="2" charset="2"/>
                  </a:rPr>
                  <a:t>Ascon</a:t>
                </a:r>
                <a:endParaRPr lang="fr-FR" sz="1000" dirty="0" smtClean="0">
                  <a:sym typeface="Wingdings" panose="05000000000000000000" pitchFamily="2" charset="2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r>
                  <a:rPr lang="fr-FR" sz="1000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Sycon ⇒ 1</a:t>
                </a:r>
                <a:r>
                  <a:rPr lang="fr-FR" sz="1000" baseline="30000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er</a:t>
                </a:r>
                <a:r>
                  <a:rPr lang="fr-FR" sz="1000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niveau de repliement dans la paroi du corps </a:t>
                </a: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r>
                  <a:rPr lang="fr-FR" sz="1000" dirty="0" err="1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Leucon</a:t>
                </a:r>
                <a:r>
                  <a:rPr lang="fr-FR" sz="1000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⇒ repliement encore + important ⇒ </a:t>
                </a:r>
                <a:r>
                  <a:rPr lang="fr-FR" sz="1000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↑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F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m:t>𝑠𝑢𝑟𝑓𝑎𝑐𝑒</m:t>
                        </m:r>
                      </m:num>
                      <m:den>
                        <m:r>
                          <a:rPr lang="fr-F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m:t>𝑣𝑜𝑙𝑢𝑚𝑒</m:t>
                        </m:r>
                      </m:den>
                    </m:f>
                  </m:oMath>
                </a14:m>
                <a:r>
                  <a:rPr lang="fr-FR" sz="1000" dirty="0" smtClean="0">
                    <a:solidFill>
                      <a:srgbClr val="00B050"/>
                    </a:solidFill>
                  </a:rPr>
                  <a:t> facilite la diffusion</a:t>
                </a:r>
              </a:p>
              <a:p>
                <a:r>
                  <a:rPr lang="fr-FR" sz="1000" dirty="0" smtClean="0">
                    <a:solidFill>
                      <a:srgbClr val="00B050"/>
                    </a:solidFill>
                  </a:rPr>
                  <a:t>Plus de pores mais des </a:t>
                </a:r>
                <a:r>
                  <a:rPr lang="fr-FR" sz="1000" b="1" dirty="0" smtClean="0">
                    <a:solidFill>
                      <a:srgbClr val="00B050"/>
                    </a:solidFill>
                  </a:rPr>
                  <a:t>chambres </a:t>
                </a:r>
                <a:r>
                  <a:rPr lang="fr-FR" sz="1000" b="1" dirty="0" err="1" smtClean="0">
                    <a:solidFill>
                      <a:srgbClr val="00B050"/>
                    </a:solidFill>
                  </a:rPr>
                  <a:t>inhalantes</a:t>
                </a:r>
                <a:r>
                  <a:rPr lang="fr-FR" sz="10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fr-FR" sz="1000" dirty="0" smtClean="0">
                    <a:solidFill>
                      <a:srgbClr val="00B050"/>
                    </a:solidFill>
                  </a:rPr>
                  <a:t>(tapissées de choanocytes)</a:t>
                </a:r>
                <a:endParaRPr lang="fr-FR" sz="1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5" y="522590"/>
                <a:ext cx="3276599" cy="1238865"/>
              </a:xfrm>
              <a:prstGeom prst="rect">
                <a:avLst/>
              </a:prstGeom>
              <a:blipFill rotWithShape="0">
                <a:blip r:embed="rId2"/>
                <a:stretch>
                  <a:fillRect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33" y="2236089"/>
            <a:ext cx="1779852" cy="248668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427" y="2117000"/>
            <a:ext cx="1848099" cy="194873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/>
          <a:srcRect l="5249" t="11028"/>
          <a:stretch/>
        </p:blipFill>
        <p:spPr>
          <a:xfrm>
            <a:off x="6284517" y="256086"/>
            <a:ext cx="3469821" cy="185689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119236" y="132976"/>
            <a:ext cx="3276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Organisation </a:t>
            </a:r>
            <a:r>
              <a:rPr lang="fr-FR" sz="1000" b="1" dirty="0" err="1" smtClean="0"/>
              <a:t>Ascon</a:t>
            </a:r>
            <a:r>
              <a:rPr lang="fr-FR" sz="1000" b="1" dirty="0" smtClean="0"/>
              <a:t> (chez les </a:t>
            </a:r>
            <a:r>
              <a:rPr lang="fr-FR" sz="1000" b="1" dirty="0" err="1" smtClean="0"/>
              <a:t>Calcisponges</a:t>
            </a:r>
            <a:r>
              <a:rPr lang="fr-FR" sz="1000" b="1" dirty="0" smtClean="0"/>
              <a:t>)</a:t>
            </a:r>
            <a:endParaRPr lang="fr-FR" sz="10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3454204" y="522590"/>
            <a:ext cx="27997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Cellules du revêtement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000" dirty="0" err="1" smtClean="0">
                <a:sym typeface="Wingdings" panose="05000000000000000000" pitchFamily="2" charset="2"/>
              </a:rPr>
              <a:t>Pinacocytes</a:t>
            </a:r>
            <a:r>
              <a:rPr lang="fr-FR" sz="1000" dirty="0" smtClean="0">
                <a:sym typeface="Wingdings" panose="05000000000000000000" pitchFamily="2" charset="2"/>
              </a:rPr>
              <a:t> ⇒ cellules jointives et aplaties ⇒ rôle de protection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Choanocytes </a:t>
            </a:r>
            <a:endParaRPr lang="fr-FR" sz="1000" dirty="0">
              <a:solidFill>
                <a:srgbClr val="7030A0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953" y="936471"/>
            <a:ext cx="1056438" cy="1494573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5" name="ZoneTexte 24"/>
          <p:cNvSpPr txBox="1"/>
          <p:nvPr/>
        </p:nvSpPr>
        <p:spPr>
          <a:xfrm>
            <a:off x="177605" y="1837190"/>
            <a:ext cx="327659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Cellules du </a:t>
            </a:r>
            <a:r>
              <a:rPr lang="fr-FR" sz="1000" b="1" dirty="0" err="1" smtClean="0"/>
              <a:t>mésophyle</a:t>
            </a:r>
            <a:endParaRPr lang="fr-FR" sz="1000" b="1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err="1" smtClean="0">
                <a:sym typeface="Wingdings" panose="05000000000000000000" pitchFamily="2" charset="2"/>
              </a:rPr>
              <a:t>Sclérocyte</a:t>
            </a:r>
            <a:r>
              <a:rPr lang="fr-FR" sz="1000" dirty="0" smtClean="0">
                <a:sym typeface="Wingdings" panose="05000000000000000000" pitchFamily="2" charset="2"/>
              </a:rPr>
              <a:t> ⇒ produit les spicules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err="1" smtClean="0">
                <a:sym typeface="Wingdings" panose="05000000000000000000" pitchFamily="2" charset="2"/>
              </a:rPr>
              <a:t>Archéocyte</a:t>
            </a:r>
            <a:r>
              <a:rPr lang="fr-FR" sz="1000" dirty="0" smtClean="0">
                <a:sym typeface="Wingdings" panose="05000000000000000000" pitchFamily="2" charset="2"/>
              </a:rPr>
              <a:t> ⇒ totipotente, peut produire spicules + rôles dans la digestion et les transports de nutriments dans l’excrétion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smtClean="0">
                <a:sym typeface="Wingdings" panose="05000000000000000000" pitchFamily="2" charset="2"/>
              </a:rPr>
              <a:t>Myocytes ⇒ capables de contraction ⇒ participent à l’ouverture/fermeture des pores </a:t>
            </a:r>
            <a:r>
              <a:rPr lang="fr-FR" sz="1000" dirty="0" err="1" smtClean="0">
                <a:sym typeface="Wingdings" panose="05000000000000000000" pitchFamily="2" charset="2"/>
              </a:rPr>
              <a:t>inhalants</a:t>
            </a:r>
            <a:r>
              <a:rPr lang="fr-FR" sz="1000" dirty="0" smtClean="0">
                <a:sym typeface="Wingdings" panose="05000000000000000000" pitchFamily="2" charset="2"/>
              </a:rPr>
              <a:t> </a:t>
            </a:r>
          </a:p>
          <a:p>
            <a:r>
              <a:rPr lang="fr-FR" sz="1000" dirty="0" smtClean="0">
                <a:sym typeface="Wingdings" panose="05000000000000000000" pitchFamily="2" charset="2"/>
              </a:rPr>
              <a:t>Pour tous les taxons sauf </a:t>
            </a:r>
            <a:r>
              <a:rPr lang="fr-FR" sz="1000" dirty="0" err="1" smtClean="0">
                <a:sym typeface="Wingdings" panose="05000000000000000000" pitchFamily="2" charset="2"/>
              </a:rPr>
              <a:t>leshexactinellides</a:t>
            </a:r>
            <a:endParaRPr lang="fr-FR" sz="1000" dirty="0">
              <a:sym typeface="Wingdings" panose="05000000000000000000" pitchFamily="2" charset="2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505572" y="1266975"/>
            <a:ext cx="159483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Forme originale de </a:t>
            </a:r>
            <a:r>
              <a:rPr lang="fr-FR" sz="1000" b="1" dirty="0" err="1" smtClean="0"/>
              <a:t>multicellularité</a:t>
            </a:r>
            <a:endParaRPr lang="fr-FR" sz="1000" b="1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smtClean="0">
                <a:sym typeface="Wingdings" panose="05000000000000000000" pitchFamily="2" charset="2"/>
              </a:rPr>
              <a:t>Colonies ⇒ avantages de coopération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err="1" smtClean="0">
                <a:sym typeface="Wingdings" panose="05000000000000000000" pitchFamily="2" charset="2"/>
              </a:rPr>
              <a:t>Pluricellularité</a:t>
            </a:r>
            <a:r>
              <a:rPr lang="fr-FR" sz="1000" dirty="0">
                <a:sym typeface="Wingdings" panose="05000000000000000000" pitchFamily="2" charset="2"/>
              </a:rPr>
              <a:t> </a:t>
            </a:r>
            <a:r>
              <a:rPr lang="fr-FR" sz="1000" dirty="0" smtClean="0">
                <a:sym typeface="Wingdings" panose="05000000000000000000" pitchFamily="2" charset="2"/>
              </a:rPr>
              <a:t>⇒ cellules clonales spécialisées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532012" y="3449585"/>
            <a:ext cx="26817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Nutrition</a:t>
            </a:r>
            <a:endParaRPr lang="fr-FR" sz="100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err="1" smtClean="0">
                <a:sym typeface="Wingdings" panose="05000000000000000000" pitchFamily="2" charset="2"/>
              </a:rPr>
              <a:t>Suspensivores</a:t>
            </a:r>
            <a:r>
              <a:rPr lang="fr-FR" sz="1000" dirty="0" smtClean="0">
                <a:sym typeface="Wingdings" panose="05000000000000000000" pitchFamily="2" charset="2"/>
              </a:rPr>
              <a:t> (choanocytes ⇒ particules protégées par collerette de microvillosités recouverte de mucus) pour la majorité ⇒ internalisation par phagocytose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smtClean="0">
                <a:sym typeface="Wingdings" panose="05000000000000000000" pitchFamily="2" charset="2"/>
              </a:rPr>
              <a:t>Quelques éponges carnivores ⇒ pas de courant d’eau mais piégeage des particules puis phagocytose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77605" y="3264841"/>
            <a:ext cx="32765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Échanges gazeux et </a:t>
            </a:r>
            <a:r>
              <a:rPr lang="fr-FR" sz="1000" b="1" dirty="0" err="1" smtClean="0"/>
              <a:t>osmorégulation</a:t>
            </a:r>
            <a:endParaRPr lang="fr-FR" sz="1000" b="1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smtClean="0">
                <a:sym typeface="Wingdings" panose="05000000000000000000" pitchFamily="2" charset="2"/>
              </a:rPr>
              <a:t>Diffusion ⇒ courant d’eau &amp; renouvellement en O2, diffusion d’ammoniac à travers </a:t>
            </a:r>
            <a:r>
              <a:rPr lang="fr-FR" sz="1000" dirty="0" err="1" smtClean="0">
                <a:sym typeface="Wingdings" panose="05000000000000000000" pitchFamily="2" charset="2"/>
              </a:rPr>
              <a:t>guaroderme</a:t>
            </a:r>
            <a:r>
              <a:rPr lang="fr-FR" sz="1000" dirty="0" smtClean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err="1" smtClean="0">
                <a:sym typeface="Wingdings" panose="05000000000000000000" pitchFamily="2" charset="2"/>
              </a:rPr>
              <a:t>Osmoconformité</a:t>
            </a:r>
            <a:r>
              <a:rPr lang="fr-FR" sz="1000" dirty="0" smtClean="0">
                <a:sym typeface="Wingdings" panose="05000000000000000000" pitchFamily="2" charset="2"/>
              </a:rPr>
              <a:t> dans milieu marin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smtClean="0">
                <a:sym typeface="Wingdings" panose="05000000000000000000" pitchFamily="2" charset="2"/>
              </a:rPr>
              <a:t>Efficace ⇒ avec le repliement chaque cellule est à moins d’un mètre du courant d’eau</a:t>
            </a:r>
            <a:endParaRPr lang="fr-FR" sz="1000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3502436" y="2502238"/>
            <a:ext cx="269981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Développement</a:t>
            </a:r>
            <a:endParaRPr lang="fr-FR" sz="1000" dirty="0" smtClean="0"/>
          </a:p>
          <a:p>
            <a:r>
              <a:rPr lang="fr-FR" sz="1000" dirty="0" smtClean="0"/>
              <a:t>Diversité des modes de développement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smtClean="0">
                <a:sym typeface="Wingdings" panose="05000000000000000000" pitchFamily="2" charset="2"/>
              </a:rPr>
              <a:t>Au moins 7 types de larves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smtClean="0">
                <a:sym typeface="Wingdings" panose="05000000000000000000" pitchFamily="2" charset="2"/>
              </a:rPr>
              <a:t>Diversité des patrons de clivage très importante</a:t>
            </a:r>
            <a:endParaRPr lang="fr-FR" sz="1000" dirty="0" smtClean="0"/>
          </a:p>
        </p:txBody>
      </p:sp>
      <p:sp>
        <p:nvSpPr>
          <p:cNvPr id="37" name="ZoneTexte 36"/>
          <p:cNvSpPr txBox="1"/>
          <p:nvPr/>
        </p:nvSpPr>
        <p:spPr>
          <a:xfrm>
            <a:off x="5571996" y="4998345"/>
            <a:ext cx="269981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Perception et sensibilité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smtClean="0">
                <a:sym typeface="Wingdings" panose="05000000000000000000" pitchFamily="2" charset="2"/>
              </a:rPr>
              <a:t>Pas de système nerveux ⇒ comportement coordonnés entre cellules (fermeture des pores si trop de particules)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smtClean="0">
                <a:sym typeface="Wingdings" panose="05000000000000000000" pitchFamily="2" charset="2"/>
              </a:rPr>
              <a:t>Larve de </a:t>
            </a:r>
            <a:r>
              <a:rPr lang="fr-FR" sz="1000" dirty="0" err="1" smtClean="0">
                <a:sym typeface="Wingdings" panose="05000000000000000000" pitchFamily="2" charset="2"/>
              </a:rPr>
              <a:t>Desmospnges</a:t>
            </a:r>
            <a:r>
              <a:rPr lang="fr-FR" sz="1000" dirty="0" smtClean="0">
                <a:sym typeface="Wingdings" panose="05000000000000000000" pitchFamily="2" charset="2"/>
              </a:rPr>
              <a:t> ⇒ anneau de cellules </a:t>
            </a:r>
            <a:r>
              <a:rPr lang="fr-FR" sz="1000" dirty="0" err="1" smtClean="0">
                <a:sym typeface="Wingdings" panose="05000000000000000000" pitchFamily="2" charset="2"/>
              </a:rPr>
              <a:t>photoréceptrices</a:t>
            </a:r>
            <a:r>
              <a:rPr lang="fr-FR" sz="1000" dirty="0" smtClean="0">
                <a:sym typeface="Wingdings" panose="05000000000000000000" pitchFamily="2" charset="2"/>
              </a:rPr>
              <a:t> avec flagelle post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err="1" smtClean="0">
                <a:sym typeface="Wingdings" panose="05000000000000000000" pitchFamily="2" charset="2"/>
              </a:rPr>
              <a:t>Cryptochrome</a:t>
            </a:r>
            <a:r>
              <a:rPr lang="fr-FR" sz="1000" dirty="0" smtClean="0">
                <a:sym typeface="Wingdings" panose="05000000000000000000" pitchFamily="2" charset="2"/>
              </a:rPr>
              <a:t> comme photorécepteur</a:t>
            </a:r>
            <a:endParaRPr lang="fr-FR" sz="1000" dirty="0" smtClean="0"/>
          </a:p>
        </p:txBody>
      </p:sp>
      <p:cxnSp>
        <p:nvCxnSpPr>
          <p:cNvPr id="38" name="Connecteur droit avec flèche 37"/>
          <p:cNvCxnSpPr>
            <a:stCxn id="44" idx="2"/>
            <a:endCxn id="40" idx="0"/>
          </p:cNvCxnSpPr>
          <p:nvPr/>
        </p:nvCxnSpPr>
        <p:spPr>
          <a:xfrm flipH="1">
            <a:off x="1820360" y="4683184"/>
            <a:ext cx="717550" cy="2794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44" idx="2"/>
            <a:endCxn id="41" idx="0"/>
          </p:cNvCxnSpPr>
          <p:nvPr/>
        </p:nvCxnSpPr>
        <p:spPr>
          <a:xfrm>
            <a:off x="2537910" y="4683184"/>
            <a:ext cx="819150" cy="2794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242510" y="4962584"/>
            <a:ext cx="11557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5"/>
                </a:solidFill>
              </a:rPr>
              <a:t>Reproduction asexuée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779210" y="4962584"/>
            <a:ext cx="11557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C00000"/>
                </a:solidFill>
              </a:rPr>
              <a:t>Reproduction sexuée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2690310" y="5424249"/>
            <a:ext cx="21463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Hermaphrodites ou gonochoriques ou les 2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Gamètes </a:t>
            </a:r>
            <a:r>
              <a:rPr lang="fr-FR" sz="10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relargués</a:t>
            </a:r>
            <a:r>
              <a:rPr lang="fr-FR" sz="1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dans l’eau ⇒ </a:t>
            </a:r>
            <a:r>
              <a:rPr lang="fr-FR" sz="10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dvpt</a:t>
            </a:r>
            <a:r>
              <a:rPr lang="fr-FR" sz="1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ovipare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Chez certaines espèces ⇒ fécondation interne ⇒ viviparité </a:t>
            </a:r>
            <a:endParaRPr lang="fr-FR" sz="1000" dirty="0" smtClean="0">
              <a:solidFill>
                <a:srgbClr val="C0000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78910" y="5424249"/>
            <a:ext cx="2159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Bourgeonnement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00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Gemmules </a:t>
            </a:r>
            <a:r>
              <a:rPr lang="fr-FR" sz="10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ou vésicules de résistance ⇒ amas d’</a:t>
            </a:r>
            <a:r>
              <a:rPr lang="fr-FR" sz="10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archéocytes</a:t>
            </a:r>
            <a:r>
              <a:rPr lang="fr-FR" sz="10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protégés par spongine ⇒ à l’éclosion les cellules se ≠ pour former l’éponge adulte</a:t>
            </a:r>
            <a:endParaRPr lang="fr-FR" sz="1000" b="1" dirty="0" smtClean="0">
              <a:solidFill>
                <a:schemeClr val="accent5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070550" y="4433242"/>
            <a:ext cx="934720" cy="249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Reproduction</a:t>
            </a:r>
          </a:p>
        </p:txBody>
      </p:sp>
    </p:spTree>
    <p:extLst>
      <p:ext uri="{BB962C8B-B14F-4D97-AF65-F5344CB8AC3E}">
        <p14:creationId xmlns:p14="http://schemas.microsoft.com/office/powerpoint/2010/main" val="232997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8" y="1002041"/>
            <a:ext cx="6416252" cy="326933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815" y="356266"/>
            <a:ext cx="1638300" cy="3514725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6029568" y="2113629"/>
            <a:ext cx="2514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Spicules calcaires, faible profondeur &lt; 100-200m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633230" y="2348168"/>
            <a:ext cx="20154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Spicules </a:t>
            </a:r>
            <a:r>
              <a:rPr lang="fr-FR" sz="1050" dirty="0" err="1" smtClean="0">
                <a:solidFill>
                  <a:schemeClr val="accent2"/>
                </a:solidFill>
              </a:rPr>
              <a:t>silicieux</a:t>
            </a:r>
            <a:r>
              <a:rPr lang="fr-FR" sz="1050" dirty="0" smtClean="0">
                <a:solidFill>
                  <a:schemeClr val="accent2"/>
                </a:solidFill>
              </a:rPr>
              <a:t> (petits), ou absence de squelette, faible prof (grottes)</a:t>
            </a:r>
            <a:endParaRPr lang="fr-FR" sz="1050" dirty="0">
              <a:solidFill>
                <a:schemeClr val="accent2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287906" y="2871247"/>
            <a:ext cx="23607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00B050"/>
                </a:solidFill>
              </a:rPr>
              <a:t>Spicules </a:t>
            </a:r>
            <a:r>
              <a:rPr lang="fr-FR" sz="1050" dirty="0" err="1" smtClean="0">
                <a:solidFill>
                  <a:srgbClr val="00B050"/>
                </a:solidFill>
              </a:rPr>
              <a:t>silicieux</a:t>
            </a:r>
            <a:r>
              <a:rPr lang="fr-FR" sz="1050" dirty="0" smtClean="0">
                <a:solidFill>
                  <a:srgbClr val="00B050"/>
                </a:solidFill>
              </a:rPr>
              <a:t> en réseau, fortes prof (pas froides) </a:t>
            </a:r>
            <a:endParaRPr lang="fr-FR" sz="1050" dirty="0">
              <a:solidFill>
                <a:srgbClr val="00B05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134100" y="3247819"/>
            <a:ext cx="2197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0070C0"/>
                </a:solidFill>
              </a:rPr>
              <a:t>Spicules </a:t>
            </a:r>
            <a:r>
              <a:rPr lang="fr-FR" sz="1050" dirty="0" err="1" smtClean="0">
                <a:solidFill>
                  <a:srgbClr val="0070C0"/>
                </a:solidFill>
              </a:rPr>
              <a:t>silicieux</a:t>
            </a:r>
            <a:r>
              <a:rPr lang="fr-FR" sz="1050" dirty="0" smtClean="0">
                <a:solidFill>
                  <a:srgbClr val="0070C0"/>
                </a:solidFill>
              </a:rPr>
              <a:t> et/ou spongine, ou rien, toutes prof + eau douce</a:t>
            </a:r>
            <a:endParaRPr lang="fr-FR" sz="1050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56404" y="2321378"/>
            <a:ext cx="1073164" cy="231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985828" y="2640740"/>
            <a:ext cx="1647402" cy="205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944262" y="2937549"/>
            <a:ext cx="1278738" cy="2277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944262" y="3230769"/>
            <a:ext cx="1189838" cy="273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68589" y="4629329"/>
            <a:ext cx="333511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Diversité et écologie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dirty="0" smtClean="0">
                <a:sym typeface="Wingdings" panose="05000000000000000000" pitchFamily="2" charset="2"/>
              </a:rPr>
              <a:t>2900 espèces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dirty="0" smtClean="0">
                <a:sym typeface="Wingdings" panose="05000000000000000000" pitchFamily="2" charset="2"/>
              </a:rPr>
              <a:t>Marines essentiellement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dirty="0" smtClean="0">
                <a:sym typeface="Wingdings" panose="05000000000000000000" pitchFamily="2" charset="2"/>
              </a:rPr>
              <a:t>Peu de prédateurs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fr-FR" sz="1200" dirty="0" smtClean="0">
                <a:sym typeface="Wingdings" panose="05000000000000000000" pitchFamily="2" charset="2"/>
              </a:rPr>
              <a:t>Nudibranches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fr-FR" sz="1200" dirty="0" smtClean="0">
                <a:sym typeface="Wingdings" panose="05000000000000000000" pitchFamily="2" charset="2"/>
              </a:rPr>
              <a:t>Tortues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dirty="0" smtClean="0">
                <a:sym typeface="Wingdings" panose="05000000000000000000" pitchFamily="2" charset="2"/>
              </a:rPr>
              <a:t>Paroi coriace (spicule) + secrétions de substances toxiques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5206563" y="4781428"/>
            <a:ext cx="344213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Fossiles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dirty="0" smtClean="0">
                <a:sym typeface="Wingdings" panose="05000000000000000000" pitchFamily="2" charset="2"/>
              </a:rPr>
              <a:t>+ vieux des métazoaires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dirty="0" smtClean="0">
                <a:sym typeface="Wingdings" panose="05000000000000000000" pitchFamily="2" charset="2"/>
              </a:rPr>
              <a:t>Faune d’</a:t>
            </a:r>
            <a:r>
              <a:rPr lang="fr-FR" sz="1200" dirty="0" err="1" smtClean="0">
                <a:sym typeface="Wingdings" panose="05000000000000000000" pitchFamily="2" charset="2"/>
              </a:rPr>
              <a:t>Ediacara</a:t>
            </a:r>
            <a:r>
              <a:rPr lang="fr-FR" sz="1200" dirty="0" smtClean="0">
                <a:sym typeface="Wingdings" panose="05000000000000000000" pitchFamily="2" charset="2"/>
              </a:rPr>
              <a:t> = -635 et -541 Ma (</a:t>
            </a:r>
            <a:r>
              <a:rPr lang="fr-FR" sz="1200" dirty="0" err="1" smtClean="0">
                <a:sym typeface="Wingdings" panose="05000000000000000000" pitchFamily="2" charset="2"/>
              </a:rPr>
              <a:t>hexactinellides</a:t>
            </a:r>
            <a:r>
              <a:rPr lang="fr-FR" sz="12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dirty="0" smtClean="0">
                <a:sym typeface="Wingdings" panose="05000000000000000000" pitchFamily="2" charset="2"/>
              </a:rPr>
              <a:t>Traces d’une molécule proche du cholestérol dans la roche (-640 Ma) ⇒ surtout synthétisé par les éponges</a:t>
            </a:r>
          </a:p>
        </p:txBody>
      </p:sp>
    </p:spTree>
    <p:extLst>
      <p:ext uri="{BB962C8B-B14F-4D97-AF65-F5344CB8AC3E}">
        <p14:creationId xmlns:p14="http://schemas.microsoft.com/office/powerpoint/2010/main" val="9214314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>
          <a:defRPr sz="10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384</Words>
  <Application>Microsoft Office PowerPoint</Application>
  <PresentationFormat>Format A4 (210 x 297 mm)</PresentationFormat>
  <Paragraphs>56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8</cp:revision>
  <dcterms:created xsi:type="dcterms:W3CDTF">2020-12-12T09:09:14Z</dcterms:created>
  <dcterms:modified xsi:type="dcterms:W3CDTF">2020-12-12T10:12:05Z</dcterms:modified>
</cp:coreProperties>
</file>