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93" autoAdjust="0"/>
    <p:restoredTop sz="94660"/>
  </p:normalViewPr>
  <p:slideViewPr>
    <p:cSldViewPr snapToGrid="0">
      <p:cViewPr>
        <p:scale>
          <a:sx n="66" d="100"/>
          <a:sy n="66" d="100"/>
        </p:scale>
        <p:origin x="43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9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9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00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A8EC-6358-4E72-9432-312370F45B8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B470-805C-4474-82A1-1A26C06EA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57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35075" y="4789472"/>
            <a:ext cx="681766" cy="188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81" y="2869143"/>
            <a:ext cx="3457068" cy="2043859"/>
          </a:xfrm>
          <a:prstGeom prst="rect">
            <a:avLst/>
          </a:prstGeom>
        </p:spPr>
      </p:pic>
      <p:pic>
        <p:nvPicPr>
          <p:cNvPr id="2049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705547"/>
            <a:ext cx="165100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1531" y="28438"/>
            <a:ext cx="35149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 smtClean="0">
                <a:ln>
                  <a:noFill/>
                </a:ln>
                <a:solidFill>
                  <a:srgbClr val="8064A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 : ENERGIE DANS L’ORGANISME</a:t>
            </a:r>
            <a:endParaRPr kumimoji="0" lang="fr-FR" altLang="fr-F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5437"/>
            <a:ext cx="6601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nous sommes hétérotrophes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d’énergie = nutriments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énergie est métabolisée par de très nombreuses réactions chimiques qui aboutissent à la dégradation des nutriments</a:t>
            </a:r>
            <a:endParaRPr kumimoji="0" lang="fr-FR" altLang="fr-F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14843" y="736324"/>
            <a:ext cx="4786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Ensemble = </a:t>
            </a:r>
            <a:r>
              <a:rPr lang="fr-FR" sz="1000" b="1" dirty="0" smtClean="0"/>
              <a:t>métabolisme</a:t>
            </a:r>
            <a:endParaRPr lang="fr-FR" sz="1000" dirty="0" smtClean="0"/>
          </a:p>
          <a:p>
            <a:r>
              <a:rPr lang="fr-FR" sz="1000" dirty="0" smtClean="0"/>
              <a:t>→ ensemble de réactions qui se produit tout le temps → mais réactions non constantes tout au long de la journée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873" y="1129637"/>
            <a:ext cx="1347457" cy="18447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200842" y="2226326"/>
            <a:ext cx="33813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</a:t>
            </a:r>
            <a:endParaRPr kumimoji="0" lang="fr-F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fr-FR" sz="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épense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nergétique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</a:t>
            </a:r>
            <a:r>
              <a:rPr kumimoji="0" lang="fr-FR" sz="5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epos</a:t>
            </a:r>
            <a:endParaRPr kumimoji="0" lang="fr-FR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14843" y="1468191"/>
            <a:ext cx="354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/>
              <a:t>Principaux types de métabolismes au long d’une journée</a:t>
            </a:r>
          </a:p>
          <a:p>
            <a:pPr algn="r"/>
            <a:r>
              <a:rPr lang="fr-FR" sz="1000" dirty="0" smtClean="0"/>
              <a:t>Autre nom de la DER = </a:t>
            </a:r>
            <a:r>
              <a:rPr lang="fr-FR" sz="1000" b="1" dirty="0" smtClean="0"/>
              <a:t>métabolisme de base</a:t>
            </a:r>
            <a:endParaRPr lang="fr-FR" sz="1000" dirty="0" smtClean="0"/>
          </a:p>
          <a:p>
            <a:pPr algn="r"/>
            <a:r>
              <a:rPr lang="fr-FR" sz="1000" i="1" dirty="0" smtClean="0">
                <a:solidFill>
                  <a:srgbClr val="0070C0"/>
                </a:solidFill>
              </a:rPr>
              <a:t>Quelles précautions doit-on prendre pour évaluer cette dépense et pour la rendre comparable entre individus ?</a:t>
            </a:r>
          </a:p>
          <a:p>
            <a:pPr algn="r"/>
            <a:r>
              <a:rPr lang="fr-FR" sz="1000" dirty="0" smtClean="0"/>
              <a:t>Personnes avec une taille et un poids comparables + doivent être dans le même état physiologique → 2 personnes au repos</a:t>
            </a:r>
          </a:p>
          <a:p>
            <a:pPr algn="r"/>
            <a:r>
              <a:rPr lang="fr-FR" sz="1000" dirty="0" smtClean="0"/>
              <a:t>Les personnes ne doivent pas dépenser de l’énergie dans les autres conditions → s’éloigner des repas…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67846" y="1667857"/>
            <a:ext cx="174699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fr-FR" sz="1000" b="1" dirty="0" smtClean="0">
                <a:solidFill>
                  <a:prstClr val="black"/>
                </a:solidFill>
              </a:rPr>
              <a:t>Métabolisme </a:t>
            </a:r>
            <a:r>
              <a:rPr lang="fr-FR" sz="1000" b="1" dirty="0">
                <a:solidFill>
                  <a:prstClr val="black"/>
                </a:solidFill>
              </a:rPr>
              <a:t>de </a:t>
            </a:r>
            <a:r>
              <a:rPr lang="fr-FR" sz="1000" b="1" dirty="0" smtClean="0">
                <a:solidFill>
                  <a:prstClr val="black"/>
                </a:solidFill>
              </a:rPr>
              <a:t>base</a:t>
            </a:r>
            <a:r>
              <a:rPr lang="fr-FR" sz="1000" dirty="0" smtClean="0">
                <a:solidFill>
                  <a:prstClr val="black"/>
                </a:solidFill>
              </a:rPr>
              <a:t> = dépense énergétique minimale d’un organisme au repos, à jeun depuis 12 h et placé dans une zone de neutralité thermique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7846" y="2728255"/>
            <a:ext cx="19791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Rôles du métabolisme :</a:t>
            </a:r>
          </a:p>
          <a:p>
            <a:pPr marL="171450" indent="-171450">
              <a:buFont typeface="Wingdings" panose="05000000000000000000" pitchFamily="2" charset="2"/>
              <a:buChar char=""/>
            </a:pPr>
            <a:r>
              <a:rPr lang="fr-FR" sz="1000" dirty="0" smtClean="0"/>
              <a:t>Couvrir les besoin du travail de l’organisme (thermorégulation…)</a:t>
            </a:r>
          </a:p>
          <a:p>
            <a:pPr marL="171450" indent="-171450">
              <a:buFont typeface="Wingdings" panose="05000000000000000000" pitchFamily="2" charset="2"/>
              <a:buChar char=""/>
            </a:pPr>
            <a:r>
              <a:rPr lang="fr-FR" sz="1000" dirty="0" smtClean="0"/>
              <a:t>Combler les pertes urinaire et fécales</a:t>
            </a:r>
          </a:p>
          <a:p>
            <a:pPr marL="171450" indent="-171450">
              <a:buFont typeface="Wingdings" panose="05000000000000000000" pitchFamily="2" charset="2"/>
              <a:buChar char=""/>
            </a:pPr>
            <a:r>
              <a:rPr lang="fr-FR" sz="1000" dirty="0" smtClean="0"/>
              <a:t>Couvrir d’éventuels besoins spécifiques (gestation,     …)</a:t>
            </a:r>
          </a:p>
        </p:txBody>
      </p:sp>
      <p:pic>
        <p:nvPicPr>
          <p:cNvPr id="2054" name="Picture 6" descr="Drop of Blood on Samsung One UI 2.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12" y="3844988"/>
            <a:ext cx="130284" cy="13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730462" y="3288917"/>
            <a:ext cx="1979115" cy="861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fr-FR" sz="1000" b="1" dirty="0" smtClean="0"/>
              <a:t>Thermogenèse :</a:t>
            </a:r>
          </a:p>
          <a:p>
            <a:r>
              <a:rPr lang="fr-FR" sz="1000" dirty="0" smtClean="0"/>
              <a:t>Mécanisme de production de chaleur par le métabolisme → permet de maintenir une température constante dans l’organisme</a:t>
            </a:r>
            <a:endParaRPr lang="fr-FR" sz="1000" dirty="0" smtClean="0"/>
          </a:p>
        </p:txBody>
      </p:sp>
      <p:sp>
        <p:nvSpPr>
          <p:cNvPr id="5" name="Accolade fermante 4"/>
          <p:cNvSpPr/>
          <p:nvPr/>
        </p:nvSpPr>
        <p:spPr>
          <a:xfrm rot="5400000">
            <a:off x="2975392" y="3864367"/>
            <a:ext cx="212017" cy="2097269"/>
          </a:xfrm>
          <a:prstGeom prst="rightBrace">
            <a:avLst>
              <a:gd name="adj1" fmla="val 457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619020" y="5019010"/>
            <a:ext cx="92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C00000"/>
                </a:solidFill>
              </a:rPr>
              <a:t>Chaleur</a:t>
            </a:r>
            <a:endParaRPr lang="fr-FR" sz="1000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28" y="4153152"/>
            <a:ext cx="197911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Unités énergétiques :</a:t>
            </a:r>
            <a:endParaRPr lang="fr-FR" sz="1000" dirty="0"/>
          </a:p>
          <a:p>
            <a:r>
              <a:rPr lang="fr-FR" sz="1000" dirty="0" smtClean="0"/>
              <a:t>Calories (quantité d’énergie nécessaire pour augmenter de 1°C 1 gramme d’eau)</a:t>
            </a:r>
          </a:p>
          <a:p>
            <a:r>
              <a:rPr lang="fr-FR" sz="1000" dirty="0" smtClean="0"/>
              <a:t>1 cal = 4,2 joules         </a:t>
            </a:r>
            <a:r>
              <a:rPr lang="fr-FR" sz="1000" dirty="0" smtClean="0"/>
              <a:t>1 </a:t>
            </a:r>
            <a:r>
              <a:rPr lang="fr-FR" sz="1000" b="1" dirty="0" smtClean="0"/>
              <a:t>C</a:t>
            </a:r>
            <a:r>
              <a:rPr lang="fr-FR" sz="1000" dirty="0" smtClean="0"/>
              <a:t>al = 1</a:t>
            </a:r>
            <a:r>
              <a:rPr lang="fr-FR" sz="1000" b="1" dirty="0" smtClean="0"/>
              <a:t> kcal</a:t>
            </a:r>
            <a:endParaRPr lang="fr-FR" sz="1000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38990" y="5224779"/>
            <a:ext cx="347801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Mesures du métabolisme :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u="sng" dirty="0" smtClean="0"/>
              <a:t>Calorimétrie directe </a:t>
            </a:r>
            <a:r>
              <a:rPr lang="fr-FR" sz="1000" dirty="0" smtClean="0"/>
              <a:t>= quantité de chaleur libérée pendant un temps donné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u="sng" dirty="0" smtClean="0"/>
              <a:t>Calorimétrie indirecte</a:t>
            </a:r>
            <a:br>
              <a:rPr lang="fr-FR" sz="1000" u="sng" dirty="0" smtClean="0"/>
            </a:br>
            <a:r>
              <a:rPr lang="fr-FR" sz="1000" dirty="0"/>
              <a:t>M</a:t>
            </a:r>
            <a:r>
              <a:rPr lang="fr-FR" sz="1000" dirty="0" smtClean="0"/>
              <a:t>étabolisme = gain d’E (aliments) – perte d’E (</a:t>
            </a:r>
            <a:r>
              <a:rPr lang="fr-FR" sz="1000" dirty="0" err="1" smtClean="0"/>
              <a:t>féces</a:t>
            </a:r>
            <a:r>
              <a:rPr lang="fr-FR" sz="1000" dirty="0" smtClean="0"/>
              <a:t>, urine)</a:t>
            </a:r>
            <a:br>
              <a:rPr lang="fr-FR" sz="1000" dirty="0" smtClean="0"/>
            </a:br>
            <a:r>
              <a:rPr lang="fr-FR" sz="1000" dirty="0" smtClean="0"/>
              <a:t>Contenu en E obtenu par leur chaleur de combustion mesurée dans une bombe calorimétrique (chambre réactionnelle entourée d’eau avec des aliments en combustion à l’intérieur) → ne tient pas compte de la mise en réserve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u="sng" dirty="0" smtClean="0"/>
              <a:t>Mesure indirecte </a:t>
            </a:r>
            <a:r>
              <a:rPr lang="fr-FR" sz="1000" dirty="0" smtClean="0"/>
              <a:t>= par consommation d’O</a:t>
            </a:r>
            <a:r>
              <a:rPr lang="fr-FR" sz="1000" baseline="-25000" dirty="0" smtClean="0"/>
              <a:t>2</a:t>
            </a:r>
            <a:r>
              <a:rPr lang="fr-FR" sz="1000" dirty="0" smtClean="0"/>
              <a:t> : lien entre la consommation d’O</a:t>
            </a:r>
            <a:r>
              <a:rPr lang="fr-FR" sz="1000" baseline="-25000" dirty="0" smtClean="0"/>
              <a:t>2</a:t>
            </a:r>
            <a:r>
              <a:rPr lang="fr-FR" sz="1000" dirty="0" smtClean="0"/>
              <a:t> et l’énergie libérée = </a:t>
            </a:r>
            <a:r>
              <a:rPr lang="fr-FR" sz="1000" b="1" dirty="0" smtClean="0"/>
              <a:t>valeur générique = 20,1 kJ/Litre d’O</a:t>
            </a:r>
            <a:r>
              <a:rPr lang="fr-FR" sz="1000" b="1" baseline="-25000" dirty="0" smtClean="0"/>
              <a:t>2</a:t>
            </a:r>
            <a:r>
              <a:rPr lang="fr-FR" sz="1000" b="1" dirty="0" smtClean="0"/>
              <a:t> 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586438" y="5983991"/>
            <a:ext cx="3123139" cy="7078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fr-FR" sz="1000" b="1" dirty="0" smtClean="0"/>
              <a:t>Valeur calorique physique des aliments :</a:t>
            </a:r>
            <a:endParaRPr lang="fr-FR" sz="1000" dirty="0" smtClean="0"/>
          </a:p>
          <a:p>
            <a:r>
              <a:rPr lang="fr-FR" sz="1000" dirty="0"/>
              <a:t>V</a:t>
            </a:r>
            <a:r>
              <a:rPr lang="fr-FR" sz="1000" dirty="0" smtClean="0"/>
              <a:t>aleur des glucides &amp; lipides valable pour l’organisme → entièrement métabolisables</a:t>
            </a:r>
          </a:p>
          <a:p>
            <a:r>
              <a:rPr lang="fr-FR" sz="1000" dirty="0" smtClean="0"/>
              <a:t>Pas pour les protéines</a:t>
            </a:r>
            <a:endParaRPr lang="fr-FR" sz="10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438" y="5193503"/>
            <a:ext cx="3123139" cy="7389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477" y="6743452"/>
            <a:ext cx="3146100" cy="126206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3543780" y="8005515"/>
            <a:ext cx="316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0070C0"/>
                </a:solidFill>
              </a:rPr>
              <a:t>Calcul du métabolisme au repos et à puissance 110 </a:t>
            </a:r>
            <a:r>
              <a:rPr lang="fr-FR" sz="1000" i="1" dirty="0" smtClean="0">
                <a:solidFill>
                  <a:srgbClr val="0070C0"/>
                </a:solidFill>
              </a:rPr>
              <a:t>W ?</a:t>
            </a:r>
          </a:p>
          <a:p>
            <a:endParaRPr lang="fr-FR" sz="1000" i="1" dirty="0" smtClean="0">
              <a:solidFill>
                <a:srgbClr val="0070C0"/>
              </a:solidFill>
            </a:endParaRPr>
          </a:p>
          <a:p>
            <a:r>
              <a:rPr lang="fr-FR" sz="1000" i="1" dirty="0" smtClean="0">
                <a:solidFill>
                  <a:srgbClr val="0070C0"/>
                </a:solidFill>
              </a:rPr>
              <a:t>Pour une portion de 15 de </a:t>
            </a:r>
            <a:r>
              <a:rPr lang="fr-FR" sz="1000" i="1" dirty="0" err="1" smtClean="0">
                <a:solidFill>
                  <a:srgbClr val="0070C0"/>
                </a:solidFill>
              </a:rPr>
              <a:t>nutella</a:t>
            </a:r>
            <a:r>
              <a:rPr lang="fr-FR" sz="1000" i="1" dirty="0" smtClean="0">
                <a:solidFill>
                  <a:srgbClr val="0070C0"/>
                </a:solidFill>
              </a:rPr>
              <a:t> (avec 32% de lipides, 58% de glucides et 6% de protéines) quelle est la valeur calorique ?</a:t>
            </a:r>
          </a:p>
          <a:p>
            <a:r>
              <a:rPr lang="fr-FR" sz="1000" i="1" dirty="0" smtClean="0">
                <a:solidFill>
                  <a:srgbClr val="0070C0"/>
                </a:solidFill>
              </a:rPr>
              <a:t>Sachant qu’en courant à 10 km/h pendant 1 heure on dépense en moyenne 600 kcal, combien de temps doit-on courir pour dépenser l’équivalent de l’apport énergétique de la portion de Nutella ?</a:t>
            </a:r>
            <a:endParaRPr lang="fr-FR" sz="1000" i="1" dirty="0">
              <a:solidFill>
                <a:srgbClr val="0070C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46" y="7374483"/>
            <a:ext cx="1308672" cy="870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Dépense énergétique dépend (au repos) :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De l’âge 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Du poids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Du sexe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7529" y="8301528"/>
            <a:ext cx="133899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Muscles </a:t>
            </a:r>
          </a:p>
          <a:p>
            <a:r>
              <a:rPr lang="fr-FR" sz="1000" b="1" dirty="0" smtClean="0"/>
              <a:t>Organes énergivores :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Foie 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Cerveau (glucides majoritairement)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436730" y="7422877"/>
            <a:ext cx="204683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fr-FR" sz="1000" b="1" dirty="0" smtClean="0"/>
              <a:t>Homéothermes </a:t>
            </a:r>
            <a:r>
              <a:rPr lang="fr-FR" sz="1000" dirty="0" smtClean="0"/>
              <a:t>= endothermes</a:t>
            </a:r>
          </a:p>
          <a:p>
            <a:r>
              <a:rPr lang="fr-FR" sz="1000" b="1" dirty="0" smtClean="0"/>
              <a:t>Poïkilothermes</a:t>
            </a:r>
            <a:r>
              <a:rPr lang="fr-FR" sz="1000" dirty="0" smtClean="0"/>
              <a:t> = ectothermes → dépend de la température extérieure</a:t>
            </a:r>
          </a:p>
          <a:p>
            <a:r>
              <a:rPr lang="fr-FR" sz="1000" dirty="0" smtClean="0"/>
              <a:t>Mais il existe des situations intermédiaires → homéothermes imparfaits : température interne peut varier dans une fourchette</a:t>
            </a:r>
          </a:p>
          <a:p>
            <a:r>
              <a:rPr lang="fr-FR" sz="1000" b="1" dirty="0" smtClean="0"/>
              <a:t>Hétérothermes </a:t>
            </a:r>
            <a:r>
              <a:rPr lang="fr-FR" sz="1000" dirty="0"/>
              <a:t> </a:t>
            </a:r>
            <a:r>
              <a:rPr lang="fr-FR" sz="1000" dirty="0" smtClean="0"/>
              <a:t>= peuvent faire varier leur température interne dans certaines conditions (opossum)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2456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4" y="7994498"/>
            <a:ext cx="2598194" cy="188064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" y="204788"/>
            <a:ext cx="3239181" cy="24395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28388" y="204788"/>
            <a:ext cx="2903041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36000" rIns="0" rtlCol="0">
            <a:spAutoFit/>
          </a:bodyPr>
          <a:lstStyle/>
          <a:p>
            <a:r>
              <a:rPr lang="fr-FR" sz="1000" dirty="0" smtClean="0"/>
              <a:t>Indique le métabolisme selon la température</a:t>
            </a:r>
          </a:p>
          <a:p>
            <a:r>
              <a:rPr lang="fr-FR" sz="1000" b="1" dirty="0" smtClean="0"/>
              <a:t>Zone de neutralité thermique </a:t>
            </a:r>
            <a:r>
              <a:rPr lang="fr-FR" sz="1000" dirty="0" smtClean="0"/>
              <a:t>⇒ pas de thermogénèse de réchauffement/refroidissement (24°C pour l’H)</a:t>
            </a:r>
          </a:p>
          <a:p>
            <a:endParaRPr lang="fr-FR" sz="1000" dirty="0"/>
          </a:p>
          <a:p>
            <a:r>
              <a:rPr lang="fr-FR" sz="1000" dirty="0" smtClean="0"/>
              <a:t>Métabolisme ne peut pas augmenter à l’infini → métabolisme de sommet quand les températures sont trop basses</a:t>
            </a:r>
          </a:p>
          <a:p>
            <a:endParaRPr lang="fr-FR" sz="1000" dirty="0"/>
          </a:p>
          <a:p>
            <a:r>
              <a:rPr lang="fr-FR" sz="1000" dirty="0" smtClean="0"/>
              <a:t>À haute température → très vite plus d’activité enzymatique → mort</a:t>
            </a:r>
            <a:endParaRPr lang="fr-FR" sz="1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3" y="2762930"/>
            <a:ext cx="2593628" cy="96854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3475" y="3731478"/>
            <a:ext cx="2628916" cy="553998"/>
          </a:xfrm>
          <a:prstGeom prst="rect">
            <a:avLst/>
          </a:prstGeom>
          <a:noFill/>
          <a:ln>
            <a:noFill/>
          </a:ln>
        </p:spPr>
        <p:txBody>
          <a:bodyPr wrap="square" lIns="36000" rIns="0" rtlCol="0">
            <a:spAutoFit/>
          </a:bodyPr>
          <a:lstStyle/>
          <a:p>
            <a:r>
              <a:rPr lang="fr-FR" sz="1000" dirty="0" smtClean="0"/>
              <a:t>Plus l’animal est gros + l’énergie dégagée par son métabolisme est grande et + il consomme de l’oxygène</a:t>
            </a:r>
            <a:endParaRPr lang="fr-FR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776" y="1885789"/>
            <a:ext cx="2642264" cy="9727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279" y="2908348"/>
            <a:ext cx="2343150" cy="16764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887679" y="2910897"/>
            <a:ext cx="1300600" cy="553998"/>
          </a:xfrm>
          <a:prstGeom prst="rect">
            <a:avLst/>
          </a:prstGeom>
          <a:noFill/>
          <a:ln>
            <a:noFill/>
          </a:ln>
        </p:spPr>
        <p:txBody>
          <a:bodyPr wrap="square" lIns="36000" rIns="0" rtlCol="0">
            <a:spAutoFit/>
          </a:bodyPr>
          <a:lstStyle/>
          <a:p>
            <a:pPr algn="r"/>
            <a:r>
              <a:rPr lang="fr-FR" sz="1000" dirty="0" smtClean="0"/>
              <a:t>Mais si </a:t>
            </a:r>
            <a:r>
              <a:rPr lang="fr-FR" sz="1000" dirty="0" err="1" smtClean="0"/>
              <a:t>métabo</a:t>
            </a:r>
            <a:r>
              <a:rPr lang="fr-FR" sz="1000" dirty="0" smtClean="0"/>
              <a:t> par unité de poids → inversion de la relation</a:t>
            </a:r>
            <a:endParaRPr lang="fr-FR" sz="1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2" y="4433443"/>
            <a:ext cx="4073340" cy="22614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32102" y="4732715"/>
            <a:ext cx="1907721" cy="400110"/>
          </a:xfrm>
          <a:prstGeom prst="rect">
            <a:avLst/>
          </a:prstGeom>
          <a:noFill/>
          <a:ln>
            <a:noFill/>
          </a:ln>
        </p:spPr>
        <p:txBody>
          <a:bodyPr wrap="square" lIns="36000" rIns="0" rtlCol="0">
            <a:spAutoFit/>
          </a:bodyPr>
          <a:lstStyle/>
          <a:p>
            <a:r>
              <a:rPr lang="fr-FR" sz="1000" dirty="0" smtClean="0"/>
              <a:t>⇒ expliqué par le</a:t>
            </a:r>
            <a:r>
              <a:rPr lang="fr-FR" sz="1000" b="1" dirty="0" smtClean="0"/>
              <a:t> rapport surface/volume</a:t>
            </a:r>
            <a:endParaRPr lang="fr-FR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511517" y="5280792"/>
            <a:ext cx="201991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fr-FR" sz="1000" b="1" dirty="0" smtClean="0"/>
              <a:t>Pertes de chaleur </a:t>
            </a:r>
            <a:r>
              <a:rPr lang="fr-FR" sz="1000" dirty="0" smtClean="0"/>
              <a:t>: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Conduction = contact avec le sol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Convection = air se réchauffe autour de l’animal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Radiation</a:t>
            </a:r>
          </a:p>
          <a:p>
            <a:pPr marL="171450" indent="-171450">
              <a:buFont typeface="Wingdings" panose="05000000000000000000" pitchFamily="2" charset="2"/>
              <a:buChar char="ð"/>
            </a:pPr>
            <a:r>
              <a:rPr lang="fr-FR" sz="1000" dirty="0" smtClean="0"/>
              <a:t>Évaporation = perte de chaleur au moment de l’expiration</a:t>
            </a:r>
            <a:endParaRPr lang="fr-FR" sz="10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35522"/>
              </p:ext>
            </p:extLst>
          </p:nvPr>
        </p:nvGraphicFramePr>
        <p:xfrm>
          <a:off x="83517" y="6920761"/>
          <a:ext cx="44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11"/>
                <a:gridCol w="324668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Comportementales</a:t>
                      </a:r>
                      <a:endParaRPr lang="fr-FR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Physiologiques</a:t>
                      </a:r>
                      <a:endParaRPr lang="fr-FR" sz="100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ð"/>
                      </a:pPr>
                      <a:r>
                        <a:rPr lang="fr-FR" sz="1000" dirty="0" smtClean="0"/>
                        <a:t>Hibernation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ð"/>
                      </a:pPr>
                      <a:r>
                        <a:rPr lang="fr-FR" sz="1000" dirty="0" smtClean="0"/>
                        <a:t>Vêtements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ð"/>
                      </a:pPr>
                      <a:r>
                        <a:rPr lang="fr-FR" sz="1000" dirty="0" smtClean="0"/>
                        <a:t>Regroupements </a:t>
                      </a:r>
                      <a:endParaRPr lang="fr-FR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ð"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Couche de graisse : </a:t>
                      </a: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graisse brune </a:t>
                      </a: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(+ calorique) et </a:t>
                      </a: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blanche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ð"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Tremblements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ð"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Plumes, poils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ð"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Vasoconstriction (extrémités ne sont plus irriguées) → entraine la chaleur au niveau du « noyau central »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ð"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Adaptations des vaisseaux sanguins : réchauffement du sang veineux à partir du sans artériel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304985" y="6648257"/>
            <a:ext cx="2441120" cy="261610"/>
          </a:xfrm>
          <a:prstGeom prst="rect">
            <a:avLst/>
          </a:prstGeom>
          <a:noFill/>
          <a:ln>
            <a:noFill/>
          </a:ln>
        </p:spPr>
        <p:txBody>
          <a:bodyPr wrap="square" lIns="36000" rIns="0" rtlCol="0">
            <a:spAutoFit/>
          </a:bodyPr>
          <a:lstStyle/>
          <a:p>
            <a:r>
              <a:rPr lang="fr-FR" sz="1100" b="1" dirty="0" smtClean="0"/>
              <a:t>Adaptations pour résister au froid</a:t>
            </a:r>
            <a:endParaRPr lang="fr-FR" sz="1100" b="1" dirty="0"/>
          </a:p>
        </p:txBody>
      </p:sp>
      <p:pic>
        <p:nvPicPr>
          <p:cNvPr id="1026" name="Picture 2" descr="https://www.animescience101.com/wp-content/uploads/2018/06/counter-current-exchan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97" y="6694873"/>
            <a:ext cx="1879344" cy="13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 flipV="1">
            <a:off x="4369796" y="7994498"/>
            <a:ext cx="283441" cy="21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30401" y="8907159"/>
            <a:ext cx="2333404" cy="707886"/>
          </a:xfrm>
          <a:prstGeom prst="rect">
            <a:avLst/>
          </a:prstGeom>
          <a:noFill/>
          <a:ln>
            <a:noFill/>
          </a:ln>
        </p:spPr>
        <p:txBody>
          <a:bodyPr wrap="square" lIns="36000" rIns="0" rtlCol="0">
            <a:spAutoFit/>
          </a:bodyPr>
          <a:lstStyle/>
          <a:p>
            <a:pPr algn="r"/>
            <a:r>
              <a:rPr lang="fr-FR" sz="1000" dirty="0" smtClean="0"/>
              <a:t>Adaptations régulées par le système sympathique</a:t>
            </a:r>
          </a:p>
          <a:p>
            <a:pPr algn="r"/>
            <a:r>
              <a:rPr lang="fr-FR" sz="1000" b="1" dirty="0" smtClean="0"/>
              <a:t>→ hypothalamus très important</a:t>
            </a:r>
            <a:endParaRPr lang="fr-FR" sz="1000" dirty="0" smtClean="0"/>
          </a:p>
          <a:p>
            <a:pPr algn="r"/>
            <a:r>
              <a:rPr lang="fr-FR" sz="1000" dirty="0" smtClean="0"/>
              <a:t>Également une libération d’hormones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05626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kumimoji="0" sz="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0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FB07BDC-1CAF-4159-8947-D9C730F4244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574</Words>
  <Application>Microsoft Office PowerPoint</Application>
  <PresentationFormat>Format A4 (210 x 297 mm)</PresentationFormat>
  <Paragraphs>76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Conor</dc:creator>
  <cp:lastModifiedBy>Conor</cp:lastModifiedBy>
  <cp:revision>16</cp:revision>
  <dcterms:created xsi:type="dcterms:W3CDTF">2021-04-25T08:35:57Z</dcterms:created>
  <dcterms:modified xsi:type="dcterms:W3CDTF">2021-04-25T20:30:17Z</dcterms:modified>
</cp:coreProperties>
</file>