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D9C03-1229-4AD5-BFF6-B85826A97877}" type="doc">
      <dgm:prSet loTypeId="urn:microsoft.com/office/officeart/2005/8/layout/radial5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8FBC5282-6CDD-47DB-8229-6E9596486DDF}">
      <dgm:prSet phldrT="[Texte]"/>
      <dgm:spPr/>
      <dgm:t>
        <a:bodyPr/>
        <a:lstStyle/>
        <a:p>
          <a:r>
            <a:rPr lang="fr-FR" dirty="0" smtClean="0"/>
            <a:t>Rôle des prédateurs supérieurs dans la conservation</a:t>
          </a:r>
          <a:endParaRPr lang="fr-FR" dirty="0"/>
        </a:p>
      </dgm:t>
    </dgm:pt>
    <dgm:pt modelId="{8EE7CB6D-D7AA-4026-B2F6-8F8350B99257}" type="parTrans" cxnId="{859AC5D8-EB55-4D04-A503-28174A3AAF83}">
      <dgm:prSet/>
      <dgm:spPr/>
      <dgm:t>
        <a:bodyPr/>
        <a:lstStyle/>
        <a:p>
          <a:endParaRPr lang="fr-FR"/>
        </a:p>
      </dgm:t>
    </dgm:pt>
    <dgm:pt modelId="{6458930D-83B0-4839-A899-F280C98FFFA6}" type="sibTrans" cxnId="{859AC5D8-EB55-4D04-A503-28174A3AAF83}">
      <dgm:prSet/>
      <dgm:spPr/>
      <dgm:t>
        <a:bodyPr/>
        <a:lstStyle/>
        <a:p>
          <a:endParaRPr lang="fr-FR"/>
        </a:p>
      </dgm:t>
    </dgm:pt>
    <dgm:pt modelId="{EFF5053D-DA9C-432B-9525-1222532AB80A}">
      <dgm:prSet phldrT="[Texte]"/>
      <dgm:spPr/>
      <dgm:t>
        <a:bodyPr/>
        <a:lstStyle/>
        <a:p>
          <a:r>
            <a:rPr lang="fr-FR" b="0" i="0" u="none" dirty="0" smtClean="0"/>
            <a:t>Limitation de l’expansion des </a:t>
          </a:r>
          <a:r>
            <a:rPr lang="fr-FR" b="0" i="0" u="none" dirty="0" err="1" smtClean="0"/>
            <a:t>mésoprédateurs</a:t>
          </a:r>
          <a:r>
            <a:rPr lang="fr-FR" b="0" i="0" u="none" dirty="0" smtClean="0"/>
            <a:t> de l’écosystème</a:t>
          </a:r>
          <a:endParaRPr lang="fr-FR" dirty="0"/>
        </a:p>
      </dgm:t>
    </dgm:pt>
    <dgm:pt modelId="{8A50C4C2-AB71-42CC-AF3C-3C2E929A7EC4}" type="parTrans" cxnId="{FF5ECFD6-84F7-4FC0-BD46-3229A7AE00F3}">
      <dgm:prSet/>
      <dgm:spPr/>
      <dgm:t>
        <a:bodyPr/>
        <a:lstStyle/>
        <a:p>
          <a:endParaRPr lang="fr-FR"/>
        </a:p>
      </dgm:t>
    </dgm:pt>
    <dgm:pt modelId="{5B7ECD74-C3F0-49C6-BD2D-B05D6A3A45F4}" type="sibTrans" cxnId="{FF5ECFD6-84F7-4FC0-BD46-3229A7AE00F3}">
      <dgm:prSet/>
      <dgm:spPr/>
      <dgm:t>
        <a:bodyPr/>
        <a:lstStyle/>
        <a:p>
          <a:endParaRPr lang="fr-FR"/>
        </a:p>
      </dgm:t>
    </dgm:pt>
    <dgm:pt modelId="{469AA6F6-169D-45BD-9231-4967B3AAB5F3}">
      <dgm:prSet phldrT="[Texte]"/>
      <dgm:spPr/>
      <dgm:t>
        <a:bodyPr/>
        <a:lstStyle/>
        <a:p>
          <a:r>
            <a:rPr lang="fr-FR" b="0" i="0" u="none" dirty="0" smtClean="0"/>
            <a:t>Limitation indirecte de la consommation des prédateurs inférieurs par les </a:t>
          </a:r>
          <a:r>
            <a:rPr lang="fr-FR" b="0" i="0" u="none" dirty="0" err="1" smtClean="0"/>
            <a:t>mésoprédateurs</a:t>
          </a:r>
          <a:endParaRPr lang="fr-FR" dirty="0"/>
        </a:p>
      </dgm:t>
    </dgm:pt>
    <dgm:pt modelId="{3DEF3EBC-F925-4C83-9CCA-0D0CAA16CF80}" type="parTrans" cxnId="{96070945-A2AD-4708-9D61-9363181EB54B}">
      <dgm:prSet/>
      <dgm:spPr/>
      <dgm:t>
        <a:bodyPr/>
        <a:lstStyle/>
        <a:p>
          <a:endParaRPr lang="fr-FR"/>
        </a:p>
      </dgm:t>
    </dgm:pt>
    <dgm:pt modelId="{FCCA4687-8438-4CF1-9437-C69BE4073D13}" type="sibTrans" cxnId="{96070945-A2AD-4708-9D61-9363181EB54B}">
      <dgm:prSet/>
      <dgm:spPr/>
      <dgm:t>
        <a:bodyPr/>
        <a:lstStyle/>
        <a:p>
          <a:endParaRPr lang="fr-FR"/>
        </a:p>
      </dgm:t>
    </dgm:pt>
    <dgm:pt modelId="{E1BD044B-7BB8-461C-9694-981F531EAD90}" type="pres">
      <dgm:prSet presAssocID="{6FCD9C03-1229-4AD5-BFF6-B85826A97877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2789E1D6-3F23-43C3-87FF-6F8FE2EE6591}" type="pres">
      <dgm:prSet presAssocID="{8FBC5282-6CDD-47DB-8229-6E9596486DDF}" presName="centerShape" presStyleLbl="node0" presStyleIdx="0" presStyleCnt="1" custScaleX="213236" custScaleY="213236"/>
      <dgm:spPr/>
      <dgm:t>
        <a:bodyPr/>
        <a:lstStyle/>
        <a:p>
          <a:endParaRPr lang="fr-FR"/>
        </a:p>
      </dgm:t>
    </dgm:pt>
    <dgm:pt modelId="{C920FA6A-13A9-4FEA-A116-DC414B5AC89D}" type="pres">
      <dgm:prSet presAssocID="{8A50C4C2-AB71-42CC-AF3C-3C2E929A7EC4}" presName="parTrans" presStyleLbl="sibTrans2D1" presStyleIdx="0" presStyleCnt="2"/>
      <dgm:spPr/>
      <dgm:t>
        <a:bodyPr/>
        <a:lstStyle/>
        <a:p>
          <a:endParaRPr lang="fr-FR"/>
        </a:p>
      </dgm:t>
    </dgm:pt>
    <dgm:pt modelId="{8EF081CD-59AA-44BB-8C3E-DA8DA4BFD678}" type="pres">
      <dgm:prSet presAssocID="{8A50C4C2-AB71-42CC-AF3C-3C2E929A7EC4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326C1610-3BE1-459A-BBA0-B93757B87EB8}" type="pres">
      <dgm:prSet presAssocID="{EFF5053D-DA9C-432B-9525-1222532AB80A}" presName="node" presStyleLbl="node1" presStyleIdx="0" presStyleCnt="2" custScaleX="200922" custScaleY="200921" custRadScaleRad="234295" custRadScaleInc="-100809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46F9E4F6-6145-4CBA-A942-1D1795BB63E0}" type="pres">
      <dgm:prSet presAssocID="{3DEF3EBC-F925-4C83-9CCA-0D0CAA16CF80}" presName="parTrans" presStyleLbl="sibTrans2D1" presStyleIdx="1" presStyleCnt="2"/>
      <dgm:spPr/>
      <dgm:t>
        <a:bodyPr/>
        <a:lstStyle/>
        <a:p>
          <a:endParaRPr lang="fr-FR"/>
        </a:p>
      </dgm:t>
    </dgm:pt>
    <dgm:pt modelId="{B48AF2DE-C5D7-4F23-AEB3-228888B75855}" type="pres">
      <dgm:prSet presAssocID="{3DEF3EBC-F925-4C83-9CCA-0D0CAA16CF80}" presName="connectorText" presStyleLbl="sibTrans2D1" presStyleIdx="1" presStyleCnt="2"/>
      <dgm:spPr/>
      <dgm:t>
        <a:bodyPr/>
        <a:lstStyle/>
        <a:p>
          <a:endParaRPr lang="fr-FR"/>
        </a:p>
      </dgm:t>
    </dgm:pt>
    <dgm:pt modelId="{E6A875FF-C715-4710-9B7F-47CC372F443D}" type="pres">
      <dgm:prSet presAssocID="{469AA6F6-169D-45BD-9231-4967B3AAB5F3}" presName="node" presStyleLbl="node1" presStyleIdx="1" presStyleCnt="2" custScaleX="198462" custScaleY="198461" custRadScaleRad="208556" custRadScaleInc="-10038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1187CFE2-3697-4DCA-812B-4CBC0D6534F8}" type="presOf" srcId="{3DEF3EBC-F925-4C83-9CCA-0D0CAA16CF80}" destId="{46F9E4F6-6145-4CBA-A942-1D1795BB63E0}" srcOrd="0" destOrd="0" presId="urn:microsoft.com/office/officeart/2005/8/layout/radial5"/>
    <dgm:cxn modelId="{51E9DA5A-A6F0-4441-890E-FCFC8A6ED6EF}" type="presOf" srcId="{EFF5053D-DA9C-432B-9525-1222532AB80A}" destId="{326C1610-3BE1-459A-BBA0-B93757B87EB8}" srcOrd="0" destOrd="0" presId="urn:microsoft.com/office/officeart/2005/8/layout/radial5"/>
    <dgm:cxn modelId="{96070945-A2AD-4708-9D61-9363181EB54B}" srcId="{8FBC5282-6CDD-47DB-8229-6E9596486DDF}" destId="{469AA6F6-169D-45BD-9231-4967B3AAB5F3}" srcOrd="1" destOrd="0" parTransId="{3DEF3EBC-F925-4C83-9CCA-0D0CAA16CF80}" sibTransId="{FCCA4687-8438-4CF1-9437-C69BE4073D13}"/>
    <dgm:cxn modelId="{19A054DE-50E7-46F5-BB6A-C112DDE4B08E}" type="presOf" srcId="{8FBC5282-6CDD-47DB-8229-6E9596486DDF}" destId="{2789E1D6-3F23-43C3-87FF-6F8FE2EE6591}" srcOrd="0" destOrd="0" presId="urn:microsoft.com/office/officeart/2005/8/layout/radial5"/>
    <dgm:cxn modelId="{4D46D962-E090-4150-9459-92E556FCE6AF}" type="presOf" srcId="{8A50C4C2-AB71-42CC-AF3C-3C2E929A7EC4}" destId="{C920FA6A-13A9-4FEA-A116-DC414B5AC89D}" srcOrd="0" destOrd="0" presId="urn:microsoft.com/office/officeart/2005/8/layout/radial5"/>
    <dgm:cxn modelId="{81C35C7B-0792-4EFE-888F-BDEACD6EC148}" type="presOf" srcId="{469AA6F6-169D-45BD-9231-4967B3AAB5F3}" destId="{E6A875FF-C715-4710-9B7F-47CC372F443D}" srcOrd="0" destOrd="0" presId="urn:microsoft.com/office/officeart/2005/8/layout/radial5"/>
    <dgm:cxn modelId="{D83ED8D6-33DA-4AD9-A390-7729EBCEEA20}" type="presOf" srcId="{3DEF3EBC-F925-4C83-9CCA-0D0CAA16CF80}" destId="{B48AF2DE-C5D7-4F23-AEB3-228888B75855}" srcOrd="1" destOrd="0" presId="urn:microsoft.com/office/officeart/2005/8/layout/radial5"/>
    <dgm:cxn modelId="{FF5ECFD6-84F7-4FC0-BD46-3229A7AE00F3}" srcId="{8FBC5282-6CDD-47DB-8229-6E9596486DDF}" destId="{EFF5053D-DA9C-432B-9525-1222532AB80A}" srcOrd="0" destOrd="0" parTransId="{8A50C4C2-AB71-42CC-AF3C-3C2E929A7EC4}" sibTransId="{5B7ECD74-C3F0-49C6-BD2D-B05D6A3A45F4}"/>
    <dgm:cxn modelId="{3B8AD657-245E-4675-A702-D1C4B2D8F391}" type="presOf" srcId="{6FCD9C03-1229-4AD5-BFF6-B85826A97877}" destId="{E1BD044B-7BB8-461C-9694-981F531EAD90}" srcOrd="0" destOrd="0" presId="urn:microsoft.com/office/officeart/2005/8/layout/radial5"/>
    <dgm:cxn modelId="{15196ACC-51B1-4E72-B40C-E3081C473996}" type="presOf" srcId="{8A50C4C2-AB71-42CC-AF3C-3C2E929A7EC4}" destId="{8EF081CD-59AA-44BB-8C3E-DA8DA4BFD678}" srcOrd="1" destOrd="0" presId="urn:microsoft.com/office/officeart/2005/8/layout/radial5"/>
    <dgm:cxn modelId="{859AC5D8-EB55-4D04-A503-28174A3AAF83}" srcId="{6FCD9C03-1229-4AD5-BFF6-B85826A97877}" destId="{8FBC5282-6CDD-47DB-8229-6E9596486DDF}" srcOrd="0" destOrd="0" parTransId="{8EE7CB6D-D7AA-4026-B2F6-8F8350B99257}" sibTransId="{6458930D-83B0-4839-A899-F280C98FFFA6}"/>
    <dgm:cxn modelId="{D2DCD549-9A1C-4274-8185-C43378DD1DD3}" type="presParOf" srcId="{E1BD044B-7BB8-461C-9694-981F531EAD90}" destId="{2789E1D6-3F23-43C3-87FF-6F8FE2EE6591}" srcOrd="0" destOrd="0" presId="urn:microsoft.com/office/officeart/2005/8/layout/radial5"/>
    <dgm:cxn modelId="{72E253FE-1F4F-44B4-8155-11816DB9038F}" type="presParOf" srcId="{E1BD044B-7BB8-461C-9694-981F531EAD90}" destId="{C920FA6A-13A9-4FEA-A116-DC414B5AC89D}" srcOrd="1" destOrd="0" presId="urn:microsoft.com/office/officeart/2005/8/layout/radial5"/>
    <dgm:cxn modelId="{5CF39B0E-883C-4987-9D12-54F332C83254}" type="presParOf" srcId="{C920FA6A-13A9-4FEA-A116-DC414B5AC89D}" destId="{8EF081CD-59AA-44BB-8C3E-DA8DA4BFD678}" srcOrd="0" destOrd="0" presId="urn:microsoft.com/office/officeart/2005/8/layout/radial5"/>
    <dgm:cxn modelId="{745B3FA4-B74E-489C-8EEA-8D2779B9A8EC}" type="presParOf" srcId="{E1BD044B-7BB8-461C-9694-981F531EAD90}" destId="{326C1610-3BE1-459A-BBA0-B93757B87EB8}" srcOrd="2" destOrd="0" presId="urn:microsoft.com/office/officeart/2005/8/layout/radial5"/>
    <dgm:cxn modelId="{F20A8CD9-E789-4AEA-96A3-AB2F4D11C13B}" type="presParOf" srcId="{E1BD044B-7BB8-461C-9694-981F531EAD90}" destId="{46F9E4F6-6145-4CBA-A942-1D1795BB63E0}" srcOrd="3" destOrd="0" presId="urn:microsoft.com/office/officeart/2005/8/layout/radial5"/>
    <dgm:cxn modelId="{D55AA42B-0669-4258-91A2-8D014983BF58}" type="presParOf" srcId="{46F9E4F6-6145-4CBA-A942-1D1795BB63E0}" destId="{B48AF2DE-C5D7-4F23-AEB3-228888B75855}" srcOrd="0" destOrd="0" presId="urn:microsoft.com/office/officeart/2005/8/layout/radial5"/>
    <dgm:cxn modelId="{336BE01C-EEC8-4D0C-B176-260D65B60020}" type="presParOf" srcId="{E1BD044B-7BB8-461C-9694-981F531EAD90}" destId="{E6A875FF-C715-4710-9B7F-47CC372F443D}" srcOrd="4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9E1D6-3F23-43C3-87FF-6F8FE2EE6591}">
      <dsp:nvSpPr>
        <dsp:cNvPr id="0" name=""/>
        <dsp:cNvSpPr/>
      </dsp:nvSpPr>
      <dsp:spPr>
        <a:xfrm>
          <a:off x="3902073" y="890737"/>
          <a:ext cx="2254252" cy="22542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100" kern="1200" dirty="0" smtClean="0"/>
            <a:t>Rôle des prédateurs supérieurs dans la conservation</a:t>
          </a:r>
          <a:endParaRPr lang="fr-FR" sz="2100" kern="1200" dirty="0"/>
        </a:p>
      </dsp:txBody>
      <dsp:txXfrm>
        <a:off x="4232201" y="1220865"/>
        <a:ext cx="1593996" cy="1593996"/>
      </dsp:txXfrm>
    </dsp:sp>
    <dsp:sp modelId="{C920FA6A-13A9-4FEA-A116-DC414B5AC89D}">
      <dsp:nvSpPr>
        <dsp:cNvPr id="0" name=""/>
        <dsp:cNvSpPr/>
      </dsp:nvSpPr>
      <dsp:spPr>
        <a:xfrm rot="10756314">
          <a:off x="2943553" y="1860346"/>
          <a:ext cx="677453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 rot="10800000">
        <a:off x="3051379" y="1931548"/>
        <a:ext cx="569623" cy="215661"/>
      </dsp:txXfrm>
    </dsp:sp>
    <dsp:sp modelId="{326C1610-3BE1-459A-BBA0-B93757B87EB8}">
      <dsp:nvSpPr>
        <dsp:cNvPr id="0" name=""/>
        <dsp:cNvSpPr/>
      </dsp:nvSpPr>
      <dsp:spPr>
        <a:xfrm>
          <a:off x="500065" y="999893"/>
          <a:ext cx="2124073" cy="21240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u="none" kern="1200" dirty="0" smtClean="0"/>
            <a:t>Limitation de l’expansion des </a:t>
          </a:r>
          <a:r>
            <a:rPr lang="fr-FR" sz="1600" b="0" i="0" u="none" kern="1200" dirty="0" err="1" smtClean="0"/>
            <a:t>mésoprédateurs</a:t>
          </a:r>
          <a:r>
            <a:rPr lang="fr-FR" sz="1600" b="0" i="0" u="none" kern="1200" dirty="0" smtClean="0"/>
            <a:t> de l’écosystème</a:t>
          </a:r>
          <a:endParaRPr lang="fr-FR" sz="1600" kern="1200" dirty="0"/>
        </a:p>
      </dsp:txBody>
      <dsp:txXfrm>
        <a:off x="811128" y="1310955"/>
        <a:ext cx="1501947" cy="1501939"/>
      </dsp:txXfrm>
    </dsp:sp>
    <dsp:sp modelId="{46F9E4F6-6145-4CBA-A942-1D1795BB63E0}">
      <dsp:nvSpPr>
        <dsp:cNvPr id="0" name=""/>
        <dsp:cNvSpPr/>
      </dsp:nvSpPr>
      <dsp:spPr>
        <a:xfrm rot="21579210">
          <a:off x="6356563" y="1828659"/>
          <a:ext cx="482459" cy="3594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500" kern="1200"/>
        </a:p>
      </dsp:txBody>
      <dsp:txXfrm>
        <a:off x="6356564" y="1900872"/>
        <a:ext cx="374629" cy="215661"/>
      </dsp:txXfrm>
    </dsp:sp>
    <dsp:sp modelId="{E6A875FF-C715-4710-9B7F-47CC372F443D}">
      <dsp:nvSpPr>
        <dsp:cNvPr id="0" name=""/>
        <dsp:cNvSpPr/>
      </dsp:nvSpPr>
      <dsp:spPr>
        <a:xfrm>
          <a:off x="7066570" y="950170"/>
          <a:ext cx="2098067" cy="209805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600" b="0" i="0" u="none" kern="1200" dirty="0" smtClean="0"/>
            <a:t>Limitation indirecte de la consommation des prédateurs inférieurs par les </a:t>
          </a:r>
          <a:r>
            <a:rPr lang="fr-FR" sz="1600" b="0" i="0" u="none" kern="1200" dirty="0" err="1" smtClean="0"/>
            <a:t>mésoprédateurs</a:t>
          </a:r>
          <a:endParaRPr lang="fr-FR" sz="1600" kern="1200" dirty="0"/>
        </a:p>
      </dsp:txBody>
      <dsp:txXfrm>
        <a:off x="7373825" y="1257423"/>
        <a:ext cx="1483557" cy="1483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A71-C529-42BD-8910-357CB8D23D5F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DB7-446A-41F6-862E-D025F9CC2F2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3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A71-C529-42BD-8910-357CB8D23D5F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DB7-446A-41F6-862E-D025F9CC2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202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A71-C529-42BD-8910-357CB8D23D5F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DB7-446A-41F6-862E-D025F9CC2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864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A71-C529-42BD-8910-357CB8D23D5F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DB7-446A-41F6-862E-D025F9CC2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82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A71-C529-42BD-8910-357CB8D23D5F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DB7-446A-41F6-862E-D025F9CC2F21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0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A71-C529-42BD-8910-357CB8D23D5F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DB7-446A-41F6-862E-D025F9CC2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082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A71-C529-42BD-8910-357CB8D23D5F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DB7-446A-41F6-862E-D025F9CC2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770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A71-C529-42BD-8910-357CB8D23D5F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DB7-446A-41F6-862E-D025F9CC2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551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A71-C529-42BD-8910-357CB8D23D5F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DB7-446A-41F6-862E-D025F9CC2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71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EDFA71-C529-42BD-8910-357CB8D23D5F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91ADB7-446A-41F6-862E-D025F9CC2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93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DFA71-C529-42BD-8910-357CB8D23D5F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1ADB7-446A-41F6-862E-D025F9CC2F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10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EDFA71-C529-42BD-8910-357CB8D23D5F}" type="datetimeFigureOut">
              <a:rPr lang="fr-FR" smtClean="0"/>
              <a:t>24/11/2020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91ADB7-446A-41F6-862E-D025F9CC2F21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09980" y="238252"/>
            <a:ext cx="10058400" cy="3566160"/>
          </a:xfrm>
        </p:spPr>
        <p:txBody>
          <a:bodyPr>
            <a:normAutofit/>
          </a:bodyPr>
          <a:lstStyle/>
          <a:p>
            <a:r>
              <a:rPr lang="fr-FR" sz="5400" dirty="0" smtClean="0"/>
              <a:t>Conservation d’espèces menacées par le biais de top-down</a:t>
            </a:r>
            <a:endParaRPr lang="fr-FR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12751" y="3896821"/>
            <a:ext cx="10058400" cy="1143000"/>
          </a:xfrm>
        </p:spPr>
        <p:txBody>
          <a:bodyPr/>
          <a:lstStyle/>
          <a:p>
            <a:r>
              <a:rPr lang="fr-FR" dirty="0" smtClean="0"/>
              <a:t>Projet Bibliographique – UE l’homme et la biosphère</a:t>
            </a:r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33455"/>
              </p:ext>
            </p:extLst>
          </p:nvPr>
        </p:nvGraphicFramePr>
        <p:xfrm>
          <a:off x="2075180" y="4468321"/>
          <a:ext cx="8127999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Camille Aubry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Emmanuelle</a:t>
                      </a:r>
                      <a:r>
                        <a:rPr lang="fr-FR" baseline="0" dirty="0" smtClean="0"/>
                        <a:t> Jousse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Laura </a:t>
                      </a:r>
                      <a:r>
                        <a:rPr lang="fr-FR" dirty="0" err="1" smtClean="0"/>
                        <a:t>Sallier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51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Introduction</a:t>
            </a:r>
            <a:br>
              <a:rPr lang="fr-FR" dirty="0" smtClean="0"/>
            </a:br>
            <a:r>
              <a:rPr lang="fr-FR" sz="3600" dirty="0" smtClean="0"/>
              <a:t>Les espèces invasives sont un danger pour la biodiversité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2" y="2039420"/>
            <a:ext cx="3810000" cy="3048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097280" y="5087420"/>
            <a:ext cx="381000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Wallach, A. D., Johnson, C. N., Ritchie, E. G., &amp; O’Neill, A. J. (2010). </a:t>
            </a:r>
            <a:r>
              <a:rPr lang="fr-FR" sz="1100" i="1" dirty="0" err="1"/>
              <a:t>Predator</a:t>
            </a:r>
            <a:r>
              <a:rPr lang="fr-FR" sz="1100" i="1" dirty="0"/>
              <a:t> control </a:t>
            </a:r>
            <a:r>
              <a:rPr lang="fr-FR" sz="1100" i="1" dirty="0" err="1"/>
              <a:t>promotes</a:t>
            </a:r>
            <a:r>
              <a:rPr lang="fr-FR" sz="1100" i="1" dirty="0"/>
              <a:t> invasive </a:t>
            </a:r>
            <a:r>
              <a:rPr lang="fr-FR" sz="1100" i="1" dirty="0" err="1"/>
              <a:t>dominated</a:t>
            </a:r>
            <a:r>
              <a:rPr lang="fr-FR" sz="1100" i="1" dirty="0"/>
              <a:t> </a:t>
            </a:r>
            <a:r>
              <a:rPr lang="fr-FR" sz="1100" i="1" dirty="0" err="1"/>
              <a:t>ecological</a:t>
            </a:r>
            <a:r>
              <a:rPr lang="fr-FR" sz="1100" i="1" dirty="0"/>
              <a:t> states. </a:t>
            </a:r>
            <a:r>
              <a:rPr lang="fr-FR" sz="1100" i="1" dirty="0" err="1"/>
              <a:t>Ecology</a:t>
            </a:r>
            <a:r>
              <a:rPr lang="fr-FR" sz="1100" i="1" dirty="0"/>
              <a:t> </a:t>
            </a:r>
            <a:r>
              <a:rPr lang="fr-FR" sz="1100" i="1" dirty="0" err="1"/>
              <a:t>Letters</a:t>
            </a:r>
            <a:endParaRPr lang="fr-FR" sz="11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/>
          <a:srcRect b="5011"/>
          <a:stretch/>
        </p:blipFill>
        <p:spPr>
          <a:xfrm>
            <a:off x="5983604" y="2039420"/>
            <a:ext cx="5172075" cy="3266222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983605" y="5305642"/>
            <a:ext cx="5172075" cy="612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Doherty, Tim &amp; Glen, Al &amp; </a:t>
            </a:r>
            <a:r>
              <a:rPr lang="en-US" sz="1100" dirty="0" err="1" smtClean="0"/>
              <a:t>Nimmo</a:t>
            </a:r>
            <a:r>
              <a:rPr lang="en-US" sz="1100" dirty="0" smtClean="0"/>
              <a:t>, Dale &amp; Ritchie, Euan &amp; </a:t>
            </a:r>
            <a:r>
              <a:rPr lang="en-US" sz="1100" dirty="0" err="1" smtClean="0"/>
              <a:t>Dickman</a:t>
            </a:r>
            <a:r>
              <a:rPr lang="en-US" sz="1100" dirty="0" smtClean="0"/>
              <a:t>, Christopher. (2016). </a:t>
            </a:r>
            <a:r>
              <a:rPr lang="en-US" sz="1100" i="1" dirty="0" smtClean="0"/>
              <a:t>Invasive predators and global biodiversity loss. Proceedings of the National Academy of Sciences of the United States of America. </a:t>
            </a:r>
            <a:endParaRPr lang="fr-FR" sz="1100" i="1" dirty="0"/>
          </a:p>
        </p:txBody>
      </p:sp>
    </p:spTree>
    <p:extLst>
      <p:ext uri="{BB962C8B-B14F-4D97-AF65-F5344CB8AC3E}">
        <p14:creationId xmlns:p14="http://schemas.microsoft.com/office/powerpoint/2010/main" val="49171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1. L’étude des rôles des prédateurs supérieurs au sein des écosystèmes en termes de conservation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96476" y="2480734"/>
            <a:ext cx="5113020" cy="124036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fr-FR" b="1" dirty="0" smtClean="0"/>
              <a:t>Prédateur supérieur </a:t>
            </a:r>
            <a:r>
              <a:rPr lang="fr-FR" dirty="0" smtClean="0"/>
              <a:t>: espèce </a:t>
            </a:r>
            <a:r>
              <a:rPr lang="fr-FR" dirty="0"/>
              <a:t>au sommet des relations trophiques interspécifiques qui n’a pas réellement de prédateurs au sein de l’espace en question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886" y="1845734"/>
            <a:ext cx="3382814" cy="4469294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652986" y="5257800"/>
            <a:ext cx="364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smtClean="0"/>
              <a:t>Prédateurs supérieurs de l’Amérique du Nord et du Sud et leurs relations de compétition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73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1. L’étude des rôles des prédateurs supérieurs au sein des écosystèmes en termes de conservation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529299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87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1. L’étude des rôles des prédateurs supérieurs au sein des écosystèmes en termes de conservation</a:t>
            </a:r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1551305" y="2731116"/>
            <a:ext cx="616449" cy="920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V="1">
            <a:off x="1551305" y="2975983"/>
            <a:ext cx="616449" cy="92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/>
          <p:nvPr/>
        </p:nvCxnSpPr>
        <p:spPr>
          <a:xfrm flipV="1">
            <a:off x="1551304" y="3220850"/>
            <a:ext cx="616449" cy="92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2167753" y="2545467"/>
            <a:ext cx="1542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accent6">
                    <a:lumMod val="50000"/>
                  </a:schemeClr>
                </a:solidFill>
              </a:rPr>
              <a:t>Relations positives</a:t>
            </a:r>
            <a:endParaRPr lang="fr-FR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2167752" y="2822094"/>
            <a:ext cx="15917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rgbClr val="C00000"/>
                </a:solidFill>
              </a:rPr>
              <a:t>Relations négatives</a:t>
            </a:r>
            <a:endParaRPr lang="fr-FR" sz="1400" dirty="0">
              <a:solidFill>
                <a:srgbClr val="C0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192502" y="3066961"/>
            <a:ext cx="2073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>
                <a:solidFill>
                  <a:schemeClr val="bg1">
                    <a:lumMod val="50000"/>
                  </a:schemeClr>
                </a:solidFill>
              </a:rPr>
              <a:t>Influence de la végétation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879" y="2273300"/>
            <a:ext cx="4772025" cy="3981450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704" y="2295932"/>
            <a:ext cx="2719052" cy="902286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7927908" y="2552587"/>
            <a:ext cx="3479800" cy="9233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Diable de Tanzanie en déclin ⇒ effet sur la limitation des populations de chats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5816996" y="5399506"/>
            <a:ext cx="3525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Cunningham, C. X., Johnson, C. N., &amp; Jones, M. E. (2020). </a:t>
            </a:r>
            <a:r>
              <a:rPr lang="fr-FR" sz="1100" i="1" dirty="0"/>
              <a:t>A native apex </a:t>
            </a:r>
            <a:r>
              <a:rPr lang="fr-FR" sz="1100" i="1" dirty="0" err="1"/>
              <a:t>predator</a:t>
            </a:r>
            <a:r>
              <a:rPr lang="fr-FR" sz="1100" i="1" dirty="0"/>
              <a:t> </a:t>
            </a:r>
            <a:r>
              <a:rPr lang="fr-FR" sz="1100" i="1" dirty="0" err="1"/>
              <a:t>limits</a:t>
            </a:r>
            <a:r>
              <a:rPr lang="fr-FR" sz="1100" i="1" dirty="0"/>
              <a:t> an invasive </a:t>
            </a:r>
            <a:r>
              <a:rPr lang="fr-FR" sz="1100" i="1" dirty="0" err="1"/>
              <a:t>mesopredator</a:t>
            </a:r>
            <a:r>
              <a:rPr lang="fr-FR" sz="1100" i="1" dirty="0"/>
              <a:t> and </a:t>
            </a:r>
            <a:r>
              <a:rPr lang="fr-FR" sz="1100" i="1" dirty="0" err="1"/>
              <a:t>protects</a:t>
            </a:r>
            <a:r>
              <a:rPr lang="fr-FR" sz="1100" i="1" dirty="0"/>
              <a:t> native </a:t>
            </a:r>
            <a:r>
              <a:rPr lang="fr-FR" sz="1100" i="1" dirty="0" err="1"/>
              <a:t>prey</a:t>
            </a:r>
            <a:r>
              <a:rPr lang="fr-FR" sz="1100" i="1" dirty="0"/>
              <a:t>: </a:t>
            </a:r>
            <a:r>
              <a:rPr lang="fr-FR" sz="1100" i="1" dirty="0" err="1"/>
              <a:t>Tasmanian</a:t>
            </a:r>
            <a:r>
              <a:rPr lang="fr-FR" sz="1100" i="1" dirty="0"/>
              <a:t> </a:t>
            </a:r>
            <a:r>
              <a:rPr lang="fr-FR" sz="1100" i="1" dirty="0" err="1"/>
              <a:t>devils</a:t>
            </a:r>
            <a:r>
              <a:rPr lang="fr-FR" sz="1100" i="1" dirty="0"/>
              <a:t> </a:t>
            </a:r>
            <a:r>
              <a:rPr lang="fr-FR" sz="1100" i="1" dirty="0" err="1"/>
              <a:t>protecting</a:t>
            </a:r>
            <a:r>
              <a:rPr lang="fr-FR" sz="1100" i="1" dirty="0"/>
              <a:t> bandicoots </a:t>
            </a:r>
            <a:r>
              <a:rPr lang="fr-FR" sz="1100" i="1" dirty="0" err="1"/>
              <a:t>from</a:t>
            </a:r>
            <a:r>
              <a:rPr lang="fr-FR" sz="1100" i="1" dirty="0"/>
              <a:t> cats</a:t>
            </a:r>
            <a:endParaRPr lang="fr-FR" sz="1100" dirty="0"/>
          </a:p>
        </p:txBody>
      </p:sp>
      <p:sp>
        <p:nvSpPr>
          <p:cNvPr id="4" name="Rectangle 3"/>
          <p:cNvSpPr/>
          <p:nvPr/>
        </p:nvSpPr>
        <p:spPr>
          <a:xfrm>
            <a:off x="7927908" y="3906016"/>
            <a:ext cx="34798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fr-FR" dirty="0" smtClean="0">
                <a:solidFill>
                  <a:schemeClr val="lt1"/>
                </a:solidFill>
              </a:rPr>
              <a:t>La régulation </a:t>
            </a:r>
            <a:r>
              <a:rPr lang="fr-FR" dirty="0">
                <a:solidFill>
                  <a:schemeClr val="lt1"/>
                </a:solidFill>
              </a:rPr>
              <a:t>des populations de chats par les diables permet indirectement la préservation des bandicoots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98879" y="1737360"/>
            <a:ext cx="8910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smtClean="0"/>
              <a:t>Limitation de l’expansion des </a:t>
            </a:r>
            <a:r>
              <a:rPr lang="fr-FR" i="1" dirty="0" err="1" smtClean="0"/>
              <a:t>mésoprédateurs</a:t>
            </a:r>
            <a:r>
              <a:rPr lang="fr-FR" i="1" dirty="0" smtClean="0"/>
              <a:t> et conservation des prédateurs inférieurs 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133837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/>
              <a:t>2. L’étude de perturbations des équilibres écosystémiques et leurs conséquences en fonction de la présence  de prédateurs </a:t>
            </a:r>
            <a:r>
              <a:rPr lang="fr-FR" sz="3600" dirty="0" smtClean="0"/>
              <a:t>supérieurs</a:t>
            </a:r>
            <a:endParaRPr lang="fr-FR" sz="3600" dirty="0"/>
          </a:p>
        </p:txBody>
      </p:sp>
      <p:grpSp>
        <p:nvGrpSpPr>
          <p:cNvPr id="7" name="Groupe 6"/>
          <p:cNvGrpSpPr/>
          <p:nvPr/>
        </p:nvGrpSpPr>
        <p:grpSpPr>
          <a:xfrm>
            <a:off x="3205789" y="1864360"/>
            <a:ext cx="5841381" cy="4435745"/>
            <a:chOff x="3366120" y="1737360"/>
            <a:chExt cx="5841381" cy="4435745"/>
          </a:xfrm>
        </p:grpSpPr>
        <p:sp>
          <p:nvSpPr>
            <p:cNvPr id="8" name="Forme libre 7"/>
            <p:cNvSpPr/>
            <p:nvPr/>
          </p:nvSpPr>
          <p:spPr>
            <a:xfrm>
              <a:off x="5539993" y="3883318"/>
              <a:ext cx="1383792" cy="1383792"/>
            </a:xfrm>
            <a:custGeom>
              <a:avLst/>
              <a:gdLst>
                <a:gd name="connsiteX0" fmla="*/ 0 w 1383792"/>
                <a:gd name="connsiteY0" fmla="*/ 230637 h 1383792"/>
                <a:gd name="connsiteX1" fmla="*/ 230637 w 1383792"/>
                <a:gd name="connsiteY1" fmla="*/ 0 h 1383792"/>
                <a:gd name="connsiteX2" fmla="*/ 1153155 w 1383792"/>
                <a:gd name="connsiteY2" fmla="*/ 0 h 1383792"/>
                <a:gd name="connsiteX3" fmla="*/ 1383792 w 1383792"/>
                <a:gd name="connsiteY3" fmla="*/ 230637 h 1383792"/>
                <a:gd name="connsiteX4" fmla="*/ 1383792 w 1383792"/>
                <a:gd name="connsiteY4" fmla="*/ 1153155 h 1383792"/>
                <a:gd name="connsiteX5" fmla="*/ 1153155 w 1383792"/>
                <a:gd name="connsiteY5" fmla="*/ 1383792 h 1383792"/>
                <a:gd name="connsiteX6" fmla="*/ 230637 w 1383792"/>
                <a:gd name="connsiteY6" fmla="*/ 1383792 h 1383792"/>
                <a:gd name="connsiteX7" fmla="*/ 0 w 1383792"/>
                <a:gd name="connsiteY7" fmla="*/ 1153155 h 1383792"/>
                <a:gd name="connsiteX8" fmla="*/ 0 w 1383792"/>
                <a:gd name="connsiteY8" fmla="*/ 230637 h 138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83792" h="1383792">
                  <a:moveTo>
                    <a:pt x="0" y="230637"/>
                  </a:moveTo>
                  <a:cubicBezTo>
                    <a:pt x="0" y="103260"/>
                    <a:pt x="103260" y="0"/>
                    <a:pt x="230637" y="0"/>
                  </a:cubicBezTo>
                  <a:lnTo>
                    <a:pt x="1153155" y="0"/>
                  </a:lnTo>
                  <a:cubicBezTo>
                    <a:pt x="1280532" y="0"/>
                    <a:pt x="1383792" y="103260"/>
                    <a:pt x="1383792" y="230637"/>
                  </a:cubicBezTo>
                  <a:lnTo>
                    <a:pt x="1383792" y="1153155"/>
                  </a:lnTo>
                  <a:cubicBezTo>
                    <a:pt x="1383792" y="1280532"/>
                    <a:pt x="1280532" y="1383792"/>
                    <a:pt x="1153155" y="1383792"/>
                  </a:cubicBezTo>
                  <a:lnTo>
                    <a:pt x="230637" y="1383792"/>
                  </a:lnTo>
                  <a:cubicBezTo>
                    <a:pt x="103260" y="1383792"/>
                    <a:pt x="0" y="1280532"/>
                    <a:pt x="0" y="1153155"/>
                  </a:cubicBezTo>
                  <a:lnTo>
                    <a:pt x="0" y="23063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0731" tIns="110731" rIns="110731" bIns="110731" numCol="1" spcCol="1270" anchor="ctr" anchorCtr="0">
              <a:noAutofit/>
            </a:bodyPr>
            <a:lstStyle/>
            <a:p>
              <a:pPr lvl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700" kern="1200" dirty="0" smtClean="0"/>
                <a:t>Impact sur les écosystèmes observés</a:t>
              </a:r>
              <a:endParaRPr lang="fr-FR" sz="1700" kern="1200" dirty="0"/>
            </a:p>
          </p:txBody>
        </p:sp>
        <p:sp>
          <p:nvSpPr>
            <p:cNvPr id="9" name="Forme libre 8"/>
            <p:cNvSpPr/>
            <p:nvPr/>
          </p:nvSpPr>
          <p:spPr>
            <a:xfrm rot="16200000">
              <a:off x="5746553" y="3397982"/>
              <a:ext cx="970672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970672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orme libre 9"/>
            <p:cNvSpPr/>
            <p:nvPr/>
          </p:nvSpPr>
          <p:spPr>
            <a:xfrm>
              <a:off x="5432943" y="1737360"/>
              <a:ext cx="1597891" cy="1597891"/>
            </a:xfrm>
            <a:custGeom>
              <a:avLst/>
              <a:gdLst>
                <a:gd name="connsiteX0" fmla="*/ 0 w 927140"/>
                <a:gd name="connsiteY0" fmla="*/ 154526 h 927140"/>
                <a:gd name="connsiteX1" fmla="*/ 154526 w 927140"/>
                <a:gd name="connsiteY1" fmla="*/ 0 h 927140"/>
                <a:gd name="connsiteX2" fmla="*/ 772614 w 927140"/>
                <a:gd name="connsiteY2" fmla="*/ 0 h 927140"/>
                <a:gd name="connsiteX3" fmla="*/ 927140 w 927140"/>
                <a:gd name="connsiteY3" fmla="*/ 154526 h 927140"/>
                <a:gd name="connsiteX4" fmla="*/ 927140 w 927140"/>
                <a:gd name="connsiteY4" fmla="*/ 772614 h 927140"/>
                <a:gd name="connsiteX5" fmla="*/ 772614 w 927140"/>
                <a:gd name="connsiteY5" fmla="*/ 927140 h 927140"/>
                <a:gd name="connsiteX6" fmla="*/ 154526 w 927140"/>
                <a:gd name="connsiteY6" fmla="*/ 927140 h 927140"/>
                <a:gd name="connsiteX7" fmla="*/ 0 w 927140"/>
                <a:gd name="connsiteY7" fmla="*/ 772614 h 927140"/>
                <a:gd name="connsiteX8" fmla="*/ 0 w 927140"/>
                <a:gd name="connsiteY8" fmla="*/ 154526 h 92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7140" h="927140">
                  <a:moveTo>
                    <a:pt x="0" y="154526"/>
                  </a:moveTo>
                  <a:cubicBezTo>
                    <a:pt x="0" y="69184"/>
                    <a:pt x="69184" y="0"/>
                    <a:pt x="154526" y="0"/>
                  </a:cubicBezTo>
                  <a:lnTo>
                    <a:pt x="772614" y="0"/>
                  </a:lnTo>
                  <a:cubicBezTo>
                    <a:pt x="857956" y="0"/>
                    <a:pt x="927140" y="69184"/>
                    <a:pt x="927140" y="154526"/>
                  </a:cubicBezTo>
                  <a:lnTo>
                    <a:pt x="927140" y="772614"/>
                  </a:lnTo>
                  <a:cubicBezTo>
                    <a:pt x="927140" y="857956"/>
                    <a:pt x="857956" y="927140"/>
                    <a:pt x="772614" y="927140"/>
                  </a:cubicBezTo>
                  <a:lnTo>
                    <a:pt x="154526" y="927140"/>
                  </a:lnTo>
                  <a:cubicBezTo>
                    <a:pt x="69184" y="927140"/>
                    <a:pt x="0" y="857956"/>
                    <a:pt x="0" y="772614"/>
                  </a:cubicBezTo>
                  <a:lnTo>
                    <a:pt x="0" y="154526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70659" tIns="70659" rIns="70659" bIns="70659" numCol="1" spcCol="1270" anchor="ctr" anchorCtr="0">
              <a:noAutofit/>
            </a:bodyPr>
            <a:lstStyle/>
            <a:p>
              <a:pPr lvl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600" b="0" i="0" u="none" kern="1200" dirty="0" smtClean="0"/>
                <a:t>Déclin de population en lien indirect avec ces prédateurs</a:t>
              </a:r>
              <a:endParaRPr lang="fr-FR" sz="1600" kern="1200" dirty="0"/>
            </a:p>
          </p:txBody>
        </p:sp>
        <p:sp>
          <p:nvSpPr>
            <p:cNvPr id="11" name="Forme libre 10"/>
            <p:cNvSpPr/>
            <p:nvPr/>
          </p:nvSpPr>
          <p:spPr>
            <a:xfrm rot="1800000">
              <a:off x="6870737" y="5172661"/>
              <a:ext cx="791921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192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orme libre 11"/>
            <p:cNvSpPr/>
            <p:nvPr/>
          </p:nvSpPr>
          <p:spPr>
            <a:xfrm>
              <a:off x="7609610" y="4575214"/>
              <a:ext cx="1597891" cy="1597891"/>
            </a:xfrm>
            <a:custGeom>
              <a:avLst/>
              <a:gdLst>
                <a:gd name="connsiteX0" fmla="*/ 0 w 927140"/>
                <a:gd name="connsiteY0" fmla="*/ 154526 h 927140"/>
                <a:gd name="connsiteX1" fmla="*/ 154526 w 927140"/>
                <a:gd name="connsiteY1" fmla="*/ 0 h 927140"/>
                <a:gd name="connsiteX2" fmla="*/ 772614 w 927140"/>
                <a:gd name="connsiteY2" fmla="*/ 0 h 927140"/>
                <a:gd name="connsiteX3" fmla="*/ 927140 w 927140"/>
                <a:gd name="connsiteY3" fmla="*/ 154526 h 927140"/>
                <a:gd name="connsiteX4" fmla="*/ 927140 w 927140"/>
                <a:gd name="connsiteY4" fmla="*/ 772614 h 927140"/>
                <a:gd name="connsiteX5" fmla="*/ 772614 w 927140"/>
                <a:gd name="connsiteY5" fmla="*/ 927140 h 927140"/>
                <a:gd name="connsiteX6" fmla="*/ 154526 w 927140"/>
                <a:gd name="connsiteY6" fmla="*/ 927140 h 927140"/>
                <a:gd name="connsiteX7" fmla="*/ 0 w 927140"/>
                <a:gd name="connsiteY7" fmla="*/ 772614 h 927140"/>
                <a:gd name="connsiteX8" fmla="*/ 0 w 927140"/>
                <a:gd name="connsiteY8" fmla="*/ 154526 h 92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7140" h="927140">
                  <a:moveTo>
                    <a:pt x="0" y="154526"/>
                  </a:moveTo>
                  <a:cubicBezTo>
                    <a:pt x="0" y="69184"/>
                    <a:pt x="69184" y="0"/>
                    <a:pt x="154526" y="0"/>
                  </a:cubicBezTo>
                  <a:lnTo>
                    <a:pt x="772614" y="0"/>
                  </a:lnTo>
                  <a:cubicBezTo>
                    <a:pt x="857956" y="0"/>
                    <a:pt x="927140" y="69184"/>
                    <a:pt x="927140" y="154526"/>
                  </a:cubicBezTo>
                  <a:lnTo>
                    <a:pt x="927140" y="772614"/>
                  </a:lnTo>
                  <a:cubicBezTo>
                    <a:pt x="927140" y="857956"/>
                    <a:pt x="857956" y="927140"/>
                    <a:pt x="772614" y="927140"/>
                  </a:cubicBezTo>
                  <a:lnTo>
                    <a:pt x="154526" y="927140"/>
                  </a:lnTo>
                  <a:cubicBezTo>
                    <a:pt x="69184" y="927140"/>
                    <a:pt x="0" y="857956"/>
                    <a:pt x="0" y="772614"/>
                  </a:cubicBezTo>
                  <a:lnTo>
                    <a:pt x="0" y="154526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spcFirstLastPara="0" vert="horz" wrap="square" lIns="75739" tIns="75739" rIns="75739" bIns="75739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dirty="0" smtClean="0"/>
                <a:t>Adaptations des rythmes circadiens</a:t>
              </a:r>
              <a:endParaRPr lang="fr-FR" kern="1200" dirty="0"/>
            </a:p>
          </p:txBody>
        </p:sp>
        <p:sp>
          <p:nvSpPr>
            <p:cNvPr id="13" name="Forme libre 12"/>
            <p:cNvSpPr/>
            <p:nvPr/>
          </p:nvSpPr>
          <p:spPr>
            <a:xfrm rot="9000000">
              <a:off x="4801121" y="5172661"/>
              <a:ext cx="791921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79192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orme libre 13"/>
            <p:cNvSpPr/>
            <p:nvPr/>
          </p:nvSpPr>
          <p:spPr>
            <a:xfrm>
              <a:off x="3366120" y="4575214"/>
              <a:ext cx="1597891" cy="1597891"/>
            </a:xfrm>
            <a:custGeom>
              <a:avLst/>
              <a:gdLst>
                <a:gd name="connsiteX0" fmla="*/ 0 w 927140"/>
                <a:gd name="connsiteY0" fmla="*/ 154526 h 927140"/>
                <a:gd name="connsiteX1" fmla="*/ 154526 w 927140"/>
                <a:gd name="connsiteY1" fmla="*/ 0 h 927140"/>
                <a:gd name="connsiteX2" fmla="*/ 772614 w 927140"/>
                <a:gd name="connsiteY2" fmla="*/ 0 h 927140"/>
                <a:gd name="connsiteX3" fmla="*/ 927140 w 927140"/>
                <a:gd name="connsiteY3" fmla="*/ 154526 h 927140"/>
                <a:gd name="connsiteX4" fmla="*/ 927140 w 927140"/>
                <a:gd name="connsiteY4" fmla="*/ 772614 h 927140"/>
                <a:gd name="connsiteX5" fmla="*/ 772614 w 927140"/>
                <a:gd name="connsiteY5" fmla="*/ 927140 h 927140"/>
                <a:gd name="connsiteX6" fmla="*/ 154526 w 927140"/>
                <a:gd name="connsiteY6" fmla="*/ 927140 h 927140"/>
                <a:gd name="connsiteX7" fmla="*/ 0 w 927140"/>
                <a:gd name="connsiteY7" fmla="*/ 772614 h 927140"/>
                <a:gd name="connsiteX8" fmla="*/ 0 w 927140"/>
                <a:gd name="connsiteY8" fmla="*/ 154526 h 927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7140" h="927140">
                  <a:moveTo>
                    <a:pt x="0" y="154526"/>
                  </a:moveTo>
                  <a:cubicBezTo>
                    <a:pt x="0" y="69184"/>
                    <a:pt x="69184" y="0"/>
                    <a:pt x="154526" y="0"/>
                  </a:cubicBezTo>
                  <a:lnTo>
                    <a:pt x="772614" y="0"/>
                  </a:lnTo>
                  <a:cubicBezTo>
                    <a:pt x="857956" y="0"/>
                    <a:pt x="927140" y="69184"/>
                    <a:pt x="927140" y="154526"/>
                  </a:cubicBezTo>
                  <a:lnTo>
                    <a:pt x="927140" y="772614"/>
                  </a:lnTo>
                  <a:cubicBezTo>
                    <a:pt x="927140" y="857956"/>
                    <a:pt x="857956" y="927140"/>
                    <a:pt x="772614" y="927140"/>
                  </a:cubicBezTo>
                  <a:lnTo>
                    <a:pt x="154526" y="927140"/>
                  </a:lnTo>
                  <a:cubicBezTo>
                    <a:pt x="69184" y="927140"/>
                    <a:pt x="0" y="857956"/>
                    <a:pt x="0" y="772614"/>
                  </a:cubicBezTo>
                  <a:lnTo>
                    <a:pt x="0" y="154526"/>
                  </a:lnTo>
                  <a:close/>
                </a:path>
              </a:pathLst>
            </a:cu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63039" tIns="63039" rIns="63039" bIns="63039" numCol="1" spcCol="1270" anchor="ctr" anchorCtr="0">
              <a:noAutofit/>
            </a:bodyPr>
            <a:lstStyle/>
            <a:p>
              <a:pPr lvl="0" algn="ctr" defTabSz="311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1200" b="0" i="0" u="none" kern="1200" dirty="0" smtClean="0"/>
                <a:t>Sensibilité aux risques dans leur comportement alimentaire en fonction de la présence de prédateurs supérieurs</a:t>
              </a:r>
              <a:endParaRPr lang="fr-FR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866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3. L’impact du top-down sur les populations invasives et sur les populations menacées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97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323</TotalTime>
  <Words>336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Rétrospective</vt:lpstr>
      <vt:lpstr>Conservation d’espèces menacées par le biais de top-down</vt:lpstr>
      <vt:lpstr>Introduction Les espèces invasives sont un danger pour la biodiversité</vt:lpstr>
      <vt:lpstr>1. L’étude des rôles des prédateurs supérieurs au sein des écosystèmes en termes de conservation</vt:lpstr>
      <vt:lpstr>1. L’étude des rôles des prédateurs supérieurs au sein des écosystèmes en termes de conservation</vt:lpstr>
      <vt:lpstr>1. L’étude des rôles des prédateurs supérieurs au sein des écosystèmes en termes de conservation</vt:lpstr>
      <vt:lpstr>2. L’étude de perturbations des équilibres écosystémiques et leurs conséquences en fonction de la présence  de prédateurs supérieurs</vt:lpstr>
      <vt:lpstr>3. L’impact du top-down sur les populations invasives et sur les populations menacées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Conservation d’espèces menacées par le biais de top-down</dc:title>
  <dc:creator>Compte Microsoft</dc:creator>
  <cp:lastModifiedBy>Compte Microsoft</cp:lastModifiedBy>
  <cp:revision>10</cp:revision>
  <dcterms:created xsi:type="dcterms:W3CDTF">2020-11-24T08:54:15Z</dcterms:created>
  <dcterms:modified xsi:type="dcterms:W3CDTF">2020-11-24T19:44:17Z</dcterms:modified>
</cp:coreProperties>
</file>