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8EB1F-4A35-4D53-B7BB-0270B4326AB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DC886B8-AE25-4844-BAD8-D8AAD2E52B76}">
      <dgm:prSet phldrT="[Texte]"/>
      <dgm:spPr/>
      <dgm:t>
        <a:bodyPr/>
        <a:lstStyle/>
        <a:p>
          <a:r>
            <a:rPr lang="en-US" dirty="0" smtClean="0"/>
            <a:t>10 </a:t>
          </a:r>
          <a:r>
            <a:rPr lang="el-GR" dirty="0" smtClean="0"/>
            <a:t>μ</a:t>
          </a:r>
          <a:r>
            <a:rPr lang="en-US" dirty="0" smtClean="0"/>
            <a:t>L de volume de reaction </a:t>
          </a:r>
          <a:endParaRPr lang="fr-FR" dirty="0"/>
        </a:p>
      </dgm:t>
    </dgm:pt>
    <dgm:pt modelId="{3CC5FFAD-01A5-4EC7-A9D7-B5B082F4EFF8}" type="parTrans" cxnId="{8370D000-BAF1-466A-8D04-D608BAC8D23F}">
      <dgm:prSet/>
      <dgm:spPr/>
      <dgm:t>
        <a:bodyPr/>
        <a:lstStyle/>
        <a:p>
          <a:endParaRPr lang="fr-FR"/>
        </a:p>
      </dgm:t>
    </dgm:pt>
    <dgm:pt modelId="{BCC89607-F9D0-4072-8089-724066C70D04}" type="sibTrans" cxnId="{8370D000-BAF1-466A-8D04-D608BAC8D23F}">
      <dgm:prSet/>
      <dgm:spPr/>
      <dgm:t>
        <a:bodyPr/>
        <a:lstStyle/>
        <a:p>
          <a:endParaRPr lang="fr-FR"/>
        </a:p>
      </dgm:t>
    </dgm:pt>
    <dgm:pt modelId="{71C2530D-C375-4CBF-A05C-73193461348A}">
      <dgm:prSet phldrT="[Texte]"/>
      <dgm:spPr/>
      <dgm:t>
        <a:bodyPr/>
        <a:lstStyle/>
        <a:p>
          <a:r>
            <a:rPr lang="en-US" dirty="0" smtClean="0"/>
            <a:t>2 </a:t>
          </a:r>
          <a:r>
            <a:rPr lang="el-GR" dirty="0" smtClean="0"/>
            <a:t>μ</a:t>
          </a:r>
          <a:r>
            <a:rPr lang="en-US" dirty="0" smtClean="0"/>
            <a:t>L d’H20</a:t>
          </a:r>
          <a:endParaRPr lang="fr-FR" dirty="0"/>
        </a:p>
      </dgm:t>
    </dgm:pt>
    <dgm:pt modelId="{5CB916DB-F7B9-4174-9633-631029533AE7}" type="parTrans" cxnId="{934986FF-2E15-46E3-A572-CC9DDC9B55E0}">
      <dgm:prSet/>
      <dgm:spPr/>
      <dgm:t>
        <a:bodyPr/>
        <a:lstStyle/>
        <a:p>
          <a:endParaRPr lang="fr-FR"/>
        </a:p>
      </dgm:t>
    </dgm:pt>
    <dgm:pt modelId="{916CDC5D-6A27-4C92-B880-9924993B7F3F}" type="sibTrans" cxnId="{934986FF-2E15-46E3-A572-CC9DDC9B55E0}">
      <dgm:prSet/>
      <dgm:spPr/>
      <dgm:t>
        <a:bodyPr/>
        <a:lstStyle/>
        <a:p>
          <a:endParaRPr lang="fr-FR"/>
        </a:p>
      </dgm:t>
    </dgm:pt>
    <dgm:pt modelId="{5AD2D106-8940-4576-8DB3-E2325703E4A9}">
      <dgm:prSet phldrT="[Texte]"/>
      <dgm:spPr/>
      <dgm:t>
        <a:bodyPr/>
        <a:lstStyle/>
        <a:p>
          <a:r>
            <a:rPr lang="en-US" dirty="0" smtClean="0"/>
            <a:t>5 </a:t>
          </a:r>
          <a:r>
            <a:rPr lang="el-GR" dirty="0" smtClean="0"/>
            <a:t>μ</a:t>
          </a:r>
          <a:r>
            <a:rPr lang="en-US" dirty="0" smtClean="0"/>
            <a:t>L de solution Master Mix</a:t>
          </a:r>
          <a:endParaRPr lang="fr-FR" dirty="0"/>
        </a:p>
      </dgm:t>
    </dgm:pt>
    <dgm:pt modelId="{251AC7D8-2B81-4C5D-BDF3-0D19719620A7}" type="parTrans" cxnId="{A2972FE0-6BF1-4479-A0B3-37519202C426}">
      <dgm:prSet/>
      <dgm:spPr/>
      <dgm:t>
        <a:bodyPr/>
        <a:lstStyle/>
        <a:p>
          <a:endParaRPr lang="fr-FR"/>
        </a:p>
      </dgm:t>
    </dgm:pt>
    <dgm:pt modelId="{14E1672E-E7D0-43BD-BD42-CBBD0F83B821}" type="sibTrans" cxnId="{A2972FE0-6BF1-4479-A0B3-37519202C426}">
      <dgm:prSet/>
      <dgm:spPr/>
      <dgm:t>
        <a:bodyPr/>
        <a:lstStyle/>
        <a:p>
          <a:endParaRPr lang="fr-FR"/>
        </a:p>
      </dgm:t>
    </dgm:pt>
    <dgm:pt modelId="{863A547F-5569-4B7F-9C70-98870BDBA19B}">
      <dgm:prSet phldrT="[Texte]"/>
      <dgm:spPr/>
      <dgm:t>
        <a:bodyPr/>
        <a:lstStyle/>
        <a:p>
          <a:r>
            <a:rPr lang="en-US" dirty="0" smtClean="0"/>
            <a:t>1 </a:t>
          </a:r>
          <a:r>
            <a:rPr lang="el-GR" dirty="0" smtClean="0"/>
            <a:t>μ</a:t>
          </a:r>
          <a:r>
            <a:rPr lang="en-US" dirty="0" smtClean="0"/>
            <a:t>L de </a:t>
          </a:r>
          <a:r>
            <a:rPr lang="en-US" dirty="0" err="1" smtClean="0"/>
            <a:t>l’ADN</a:t>
          </a:r>
          <a:endParaRPr lang="fr-FR" dirty="0"/>
        </a:p>
      </dgm:t>
    </dgm:pt>
    <dgm:pt modelId="{9204A32B-4A96-430F-AC7B-823CC8037C7F}" type="parTrans" cxnId="{ACB94F19-CF9C-43BC-AB3D-62A0897A691D}">
      <dgm:prSet/>
      <dgm:spPr/>
      <dgm:t>
        <a:bodyPr/>
        <a:lstStyle/>
        <a:p>
          <a:endParaRPr lang="fr-FR"/>
        </a:p>
      </dgm:t>
    </dgm:pt>
    <dgm:pt modelId="{690E0526-6BAD-4DD5-BF8D-2B25670DA6F1}" type="sibTrans" cxnId="{ACB94F19-CF9C-43BC-AB3D-62A0897A691D}">
      <dgm:prSet/>
      <dgm:spPr/>
      <dgm:t>
        <a:bodyPr/>
        <a:lstStyle/>
        <a:p>
          <a:endParaRPr lang="fr-FR"/>
        </a:p>
      </dgm:t>
    </dgm:pt>
    <dgm:pt modelId="{9DBC76E9-BFC8-4AD8-99A7-E757645B4B36}">
      <dgm:prSet phldrT="[Texte]"/>
      <dgm:spPr/>
      <dgm:t>
        <a:bodyPr/>
        <a:lstStyle/>
        <a:p>
          <a:r>
            <a:rPr lang="en-US" dirty="0" smtClean="0"/>
            <a:t>1 </a:t>
          </a:r>
          <a:r>
            <a:rPr lang="el-GR" dirty="0" smtClean="0"/>
            <a:t>μ</a:t>
          </a:r>
          <a:r>
            <a:rPr lang="en-US" dirty="0" smtClean="0"/>
            <a:t>L de </a:t>
          </a:r>
          <a:r>
            <a:rPr lang="en-US" dirty="0" err="1" smtClean="0"/>
            <a:t>chaque</a:t>
          </a:r>
          <a:r>
            <a:rPr lang="en-US" dirty="0" smtClean="0"/>
            <a:t> </a:t>
          </a:r>
          <a:r>
            <a:rPr lang="en-US" dirty="0" err="1" smtClean="0"/>
            <a:t>amorce</a:t>
          </a:r>
          <a:r>
            <a:rPr lang="en-US" dirty="0" smtClean="0"/>
            <a:t> </a:t>
          </a:r>
          <a:r>
            <a:rPr lang="en-US" dirty="0" err="1" smtClean="0"/>
            <a:t>multiplexée</a:t>
          </a:r>
          <a:r>
            <a:rPr lang="en-US" dirty="0" smtClean="0"/>
            <a:t> à 2</a:t>
          </a:r>
          <a:r>
            <a:rPr lang="el-GR" dirty="0" smtClean="0"/>
            <a:t>μ</a:t>
          </a:r>
          <a:r>
            <a:rPr lang="en-US" dirty="0" smtClean="0"/>
            <a:t>M</a:t>
          </a:r>
          <a:endParaRPr lang="fr-FR" dirty="0"/>
        </a:p>
      </dgm:t>
    </dgm:pt>
    <dgm:pt modelId="{FEF834FF-C265-4F47-939C-A2F1D04B18BB}" type="parTrans" cxnId="{598AAB51-D9DE-4DDF-8421-8F69186746D8}">
      <dgm:prSet/>
      <dgm:spPr/>
      <dgm:t>
        <a:bodyPr/>
        <a:lstStyle/>
        <a:p>
          <a:endParaRPr lang="fr-FR"/>
        </a:p>
      </dgm:t>
    </dgm:pt>
    <dgm:pt modelId="{B7CE1D29-BC90-443A-AE06-0D4F66214BBD}" type="sibTrans" cxnId="{598AAB51-D9DE-4DDF-8421-8F69186746D8}">
      <dgm:prSet/>
      <dgm:spPr/>
      <dgm:t>
        <a:bodyPr/>
        <a:lstStyle/>
        <a:p>
          <a:endParaRPr lang="fr-FR"/>
        </a:p>
      </dgm:t>
    </dgm:pt>
    <dgm:pt modelId="{1D42D576-BF42-44FE-98EE-FFECC64F4E2F}">
      <dgm:prSet/>
      <dgm:spPr/>
      <dgm:t>
        <a:bodyPr/>
        <a:lstStyle/>
        <a:p>
          <a:r>
            <a:rPr lang="en-US" dirty="0" smtClean="0"/>
            <a:t>Loci microsatellites</a:t>
          </a:r>
          <a:endParaRPr lang="fr-FR" dirty="0"/>
        </a:p>
      </dgm:t>
    </dgm:pt>
    <dgm:pt modelId="{3BD0A354-71E1-4D49-82F2-8F5BA9B35F4D}" type="parTrans" cxnId="{51FB637B-CCB3-459C-B7E6-4CED4441C9BF}">
      <dgm:prSet/>
      <dgm:spPr/>
      <dgm:t>
        <a:bodyPr/>
        <a:lstStyle/>
        <a:p>
          <a:endParaRPr lang="fr-FR"/>
        </a:p>
      </dgm:t>
    </dgm:pt>
    <dgm:pt modelId="{8EDFB2A9-8E74-4509-98A0-4AB092EA9DFF}" type="sibTrans" cxnId="{51FB637B-CCB3-459C-B7E6-4CED4441C9BF}">
      <dgm:prSet/>
      <dgm:spPr/>
      <dgm:t>
        <a:bodyPr/>
        <a:lstStyle/>
        <a:p>
          <a:endParaRPr lang="fr-FR"/>
        </a:p>
      </dgm:t>
    </dgm:pt>
    <dgm:pt modelId="{A79776B0-B1C5-4C43-A40E-0B64C007A365}" type="pres">
      <dgm:prSet presAssocID="{AA58EB1F-4A35-4D53-B7BB-0270B4326AB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FA78984-4FC9-45AE-8887-39370E3F44A5}" type="pres">
      <dgm:prSet presAssocID="{CDC886B8-AE25-4844-BAD8-D8AAD2E52B76}" presName="centerShape" presStyleLbl="node0" presStyleIdx="0" presStyleCnt="1"/>
      <dgm:spPr/>
      <dgm:t>
        <a:bodyPr/>
        <a:lstStyle/>
        <a:p>
          <a:endParaRPr lang="fr-FR"/>
        </a:p>
      </dgm:t>
    </dgm:pt>
    <dgm:pt modelId="{42197ED6-FBA2-4932-B727-7002C4767DD6}" type="pres">
      <dgm:prSet presAssocID="{5CB916DB-F7B9-4174-9633-631029533AE7}" presName="parTrans" presStyleLbl="sibTrans2D1" presStyleIdx="0" presStyleCnt="5"/>
      <dgm:spPr/>
    </dgm:pt>
    <dgm:pt modelId="{CF51CCB8-35A8-4DDE-883A-5D2F91606034}" type="pres">
      <dgm:prSet presAssocID="{5CB916DB-F7B9-4174-9633-631029533AE7}" presName="connectorText" presStyleLbl="sibTrans2D1" presStyleIdx="0" presStyleCnt="5"/>
      <dgm:spPr/>
    </dgm:pt>
    <dgm:pt modelId="{3024977C-F719-4F61-9C33-11DA9A3895BC}" type="pres">
      <dgm:prSet presAssocID="{71C2530D-C375-4CBF-A05C-73193461348A}" presName="node" presStyleLbl="node1" presStyleIdx="0" presStyleCnt="5" custRadScaleRad="96513" custRadScaleInc="-3847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7B6A51-6716-4819-A108-342D13835D43}" type="pres">
      <dgm:prSet presAssocID="{251AC7D8-2B81-4C5D-BDF3-0D19719620A7}" presName="parTrans" presStyleLbl="sibTrans2D1" presStyleIdx="1" presStyleCnt="5"/>
      <dgm:spPr/>
    </dgm:pt>
    <dgm:pt modelId="{E33A7C01-5515-4537-A873-E0D30BB8D3BC}" type="pres">
      <dgm:prSet presAssocID="{251AC7D8-2B81-4C5D-BDF3-0D19719620A7}" presName="connectorText" presStyleLbl="sibTrans2D1" presStyleIdx="1" presStyleCnt="5"/>
      <dgm:spPr/>
    </dgm:pt>
    <dgm:pt modelId="{36B4071F-468C-4E25-B6C0-212BCFD76AA7}" type="pres">
      <dgm:prSet presAssocID="{5AD2D106-8940-4576-8DB3-E2325703E4A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11DB96-2F99-49FD-8F31-8AAD88456A96}" type="pres">
      <dgm:prSet presAssocID="{9204A32B-4A96-430F-AC7B-823CC8037C7F}" presName="parTrans" presStyleLbl="sibTrans2D1" presStyleIdx="2" presStyleCnt="5"/>
      <dgm:spPr/>
    </dgm:pt>
    <dgm:pt modelId="{0E1B15CB-FCCE-4CCD-B06F-22723DBE602B}" type="pres">
      <dgm:prSet presAssocID="{9204A32B-4A96-430F-AC7B-823CC8037C7F}" presName="connectorText" presStyleLbl="sibTrans2D1" presStyleIdx="2" presStyleCnt="5"/>
      <dgm:spPr/>
    </dgm:pt>
    <dgm:pt modelId="{0963DD3A-452D-4E63-8052-723521E7EBA1}" type="pres">
      <dgm:prSet presAssocID="{863A547F-5569-4B7F-9C70-98870BDBA19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C3839F-53E6-4EDD-9466-F7C2D908ADC3}" type="pres">
      <dgm:prSet presAssocID="{3BD0A354-71E1-4D49-82F2-8F5BA9B35F4D}" presName="parTrans" presStyleLbl="sibTrans2D1" presStyleIdx="3" presStyleCnt="5" custAng="10729670" custScaleX="171394" custLinFactNeighborX="-10043"/>
      <dgm:spPr/>
    </dgm:pt>
    <dgm:pt modelId="{B17E780C-24CA-48C0-890B-EE735AE3EEC9}" type="pres">
      <dgm:prSet presAssocID="{3BD0A354-71E1-4D49-82F2-8F5BA9B35F4D}" presName="connectorText" presStyleLbl="sibTrans2D1" presStyleIdx="3" presStyleCnt="5"/>
      <dgm:spPr/>
    </dgm:pt>
    <dgm:pt modelId="{A39A7320-824A-4A1E-807D-2F03C5234BEF}" type="pres">
      <dgm:prSet presAssocID="{1D42D576-BF42-44FE-98EE-FFECC64F4E2F}" presName="node" presStyleLbl="node1" presStyleIdx="3" presStyleCnt="5" custRadScaleRad="92273" custRadScaleInc="4032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46385C-034D-4CD2-854B-A11A69D63024}" type="pres">
      <dgm:prSet presAssocID="{FEF834FF-C265-4F47-939C-A2F1D04B18BB}" presName="parTrans" presStyleLbl="sibTrans2D1" presStyleIdx="4" presStyleCnt="5"/>
      <dgm:spPr/>
    </dgm:pt>
    <dgm:pt modelId="{D0986AC2-4E9F-46C9-8AD2-A92F3AA8C256}" type="pres">
      <dgm:prSet presAssocID="{FEF834FF-C265-4F47-939C-A2F1D04B18BB}" presName="connectorText" presStyleLbl="sibTrans2D1" presStyleIdx="4" presStyleCnt="5"/>
      <dgm:spPr/>
    </dgm:pt>
    <dgm:pt modelId="{8B4A1A5D-DF90-496B-8ABD-A5977DE35540}" type="pres">
      <dgm:prSet presAssocID="{9DBC76E9-BFC8-4AD8-99A7-E757645B4B3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25354EF-938D-4A1A-B03E-0A555D936F1D}" type="presOf" srcId="{5AD2D106-8940-4576-8DB3-E2325703E4A9}" destId="{36B4071F-468C-4E25-B6C0-212BCFD76AA7}" srcOrd="0" destOrd="0" presId="urn:microsoft.com/office/officeart/2005/8/layout/radial5"/>
    <dgm:cxn modelId="{ACB94F19-CF9C-43BC-AB3D-62A0897A691D}" srcId="{CDC886B8-AE25-4844-BAD8-D8AAD2E52B76}" destId="{863A547F-5569-4B7F-9C70-98870BDBA19B}" srcOrd="2" destOrd="0" parTransId="{9204A32B-4A96-430F-AC7B-823CC8037C7F}" sibTransId="{690E0526-6BAD-4DD5-BF8D-2B25670DA6F1}"/>
    <dgm:cxn modelId="{934986FF-2E15-46E3-A572-CC9DDC9B55E0}" srcId="{CDC886B8-AE25-4844-BAD8-D8AAD2E52B76}" destId="{71C2530D-C375-4CBF-A05C-73193461348A}" srcOrd="0" destOrd="0" parTransId="{5CB916DB-F7B9-4174-9633-631029533AE7}" sibTransId="{916CDC5D-6A27-4C92-B880-9924993B7F3F}"/>
    <dgm:cxn modelId="{3C3D0BDD-2E61-460C-B9D4-14247EB32F88}" type="presOf" srcId="{5CB916DB-F7B9-4174-9633-631029533AE7}" destId="{CF51CCB8-35A8-4DDE-883A-5D2F91606034}" srcOrd="1" destOrd="0" presId="urn:microsoft.com/office/officeart/2005/8/layout/radial5"/>
    <dgm:cxn modelId="{3E3EAA50-1365-4E7C-825E-F7C5A2C8F39A}" type="presOf" srcId="{9DBC76E9-BFC8-4AD8-99A7-E757645B4B36}" destId="{8B4A1A5D-DF90-496B-8ABD-A5977DE35540}" srcOrd="0" destOrd="0" presId="urn:microsoft.com/office/officeart/2005/8/layout/radial5"/>
    <dgm:cxn modelId="{598AAB51-D9DE-4DDF-8421-8F69186746D8}" srcId="{CDC886B8-AE25-4844-BAD8-D8AAD2E52B76}" destId="{9DBC76E9-BFC8-4AD8-99A7-E757645B4B36}" srcOrd="4" destOrd="0" parTransId="{FEF834FF-C265-4F47-939C-A2F1D04B18BB}" sibTransId="{B7CE1D29-BC90-443A-AE06-0D4F66214BBD}"/>
    <dgm:cxn modelId="{B8255AB7-B5BD-4BA8-B165-EEB37BD9F16F}" type="presOf" srcId="{9204A32B-4A96-430F-AC7B-823CC8037C7F}" destId="{B511DB96-2F99-49FD-8F31-8AAD88456A96}" srcOrd="0" destOrd="0" presId="urn:microsoft.com/office/officeart/2005/8/layout/radial5"/>
    <dgm:cxn modelId="{EC4DE3C6-AE4B-4288-85FD-2759DE7E263F}" type="presOf" srcId="{251AC7D8-2B81-4C5D-BDF3-0D19719620A7}" destId="{E33A7C01-5515-4537-A873-E0D30BB8D3BC}" srcOrd="1" destOrd="0" presId="urn:microsoft.com/office/officeart/2005/8/layout/radial5"/>
    <dgm:cxn modelId="{8370D000-BAF1-466A-8D04-D608BAC8D23F}" srcId="{AA58EB1F-4A35-4D53-B7BB-0270B4326AB3}" destId="{CDC886B8-AE25-4844-BAD8-D8AAD2E52B76}" srcOrd="0" destOrd="0" parTransId="{3CC5FFAD-01A5-4EC7-A9D7-B5B082F4EFF8}" sibTransId="{BCC89607-F9D0-4072-8089-724066C70D04}"/>
    <dgm:cxn modelId="{93BE9BE4-E7E0-4CA7-A745-1BD2B899B1AA}" type="presOf" srcId="{3BD0A354-71E1-4D49-82F2-8F5BA9B35F4D}" destId="{B17E780C-24CA-48C0-890B-EE735AE3EEC9}" srcOrd="1" destOrd="0" presId="urn:microsoft.com/office/officeart/2005/8/layout/radial5"/>
    <dgm:cxn modelId="{F07CAAEB-DF9C-4B0B-91F5-7F5F9897F637}" type="presOf" srcId="{71C2530D-C375-4CBF-A05C-73193461348A}" destId="{3024977C-F719-4F61-9C33-11DA9A3895BC}" srcOrd="0" destOrd="0" presId="urn:microsoft.com/office/officeart/2005/8/layout/radial5"/>
    <dgm:cxn modelId="{51FB637B-CCB3-459C-B7E6-4CED4441C9BF}" srcId="{CDC886B8-AE25-4844-BAD8-D8AAD2E52B76}" destId="{1D42D576-BF42-44FE-98EE-FFECC64F4E2F}" srcOrd="3" destOrd="0" parTransId="{3BD0A354-71E1-4D49-82F2-8F5BA9B35F4D}" sibTransId="{8EDFB2A9-8E74-4509-98A0-4AB092EA9DFF}"/>
    <dgm:cxn modelId="{767F139D-7754-4E28-9505-E66CA238A1AB}" type="presOf" srcId="{CDC886B8-AE25-4844-BAD8-D8AAD2E52B76}" destId="{9FA78984-4FC9-45AE-8887-39370E3F44A5}" srcOrd="0" destOrd="0" presId="urn:microsoft.com/office/officeart/2005/8/layout/radial5"/>
    <dgm:cxn modelId="{C75BBC55-F00B-47B5-821A-916B2D915AEC}" type="presOf" srcId="{5CB916DB-F7B9-4174-9633-631029533AE7}" destId="{42197ED6-FBA2-4932-B727-7002C4767DD6}" srcOrd="0" destOrd="0" presId="urn:microsoft.com/office/officeart/2005/8/layout/radial5"/>
    <dgm:cxn modelId="{BE02DB2D-7274-4A4C-A6D1-5754D230BA98}" type="presOf" srcId="{9204A32B-4A96-430F-AC7B-823CC8037C7F}" destId="{0E1B15CB-FCCE-4CCD-B06F-22723DBE602B}" srcOrd="1" destOrd="0" presId="urn:microsoft.com/office/officeart/2005/8/layout/radial5"/>
    <dgm:cxn modelId="{C42FF766-832C-4A0B-971D-7779E28C12D5}" type="presOf" srcId="{1D42D576-BF42-44FE-98EE-FFECC64F4E2F}" destId="{A39A7320-824A-4A1E-807D-2F03C5234BEF}" srcOrd="0" destOrd="0" presId="urn:microsoft.com/office/officeart/2005/8/layout/radial5"/>
    <dgm:cxn modelId="{21505616-D85E-411B-8E9B-3BD9A2E60619}" type="presOf" srcId="{251AC7D8-2B81-4C5D-BDF3-0D19719620A7}" destId="{0A7B6A51-6716-4819-A108-342D13835D43}" srcOrd="0" destOrd="0" presId="urn:microsoft.com/office/officeart/2005/8/layout/radial5"/>
    <dgm:cxn modelId="{23D1595A-5D1E-4BE5-A9D4-D882E6644060}" type="presOf" srcId="{AA58EB1F-4A35-4D53-B7BB-0270B4326AB3}" destId="{A79776B0-B1C5-4C43-A40E-0B64C007A365}" srcOrd="0" destOrd="0" presId="urn:microsoft.com/office/officeart/2005/8/layout/radial5"/>
    <dgm:cxn modelId="{5C4AA726-8244-4D8C-908D-E7C0771FA7B7}" type="presOf" srcId="{3BD0A354-71E1-4D49-82F2-8F5BA9B35F4D}" destId="{E3C3839F-53E6-4EDD-9466-F7C2D908ADC3}" srcOrd="0" destOrd="0" presId="urn:microsoft.com/office/officeart/2005/8/layout/radial5"/>
    <dgm:cxn modelId="{88F6C596-6DDF-47B9-B1A4-A1620B82AAD2}" type="presOf" srcId="{FEF834FF-C265-4F47-939C-A2F1D04B18BB}" destId="{3246385C-034D-4CD2-854B-A11A69D63024}" srcOrd="0" destOrd="0" presId="urn:microsoft.com/office/officeart/2005/8/layout/radial5"/>
    <dgm:cxn modelId="{A2972FE0-6BF1-4479-A0B3-37519202C426}" srcId="{CDC886B8-AE25-4844-BAD8-D8AAD2E52B76}" destId="{5AD2D106-8940-4576-8DB3-E2325703E4A9}" srcOrd="1" destOrd="0" parTransId="{251AC7D8-2B81-4C5D-BDF3-0D19719620A7}" sibTransId="{14E1672E-E7D0-43BD-BD42-CBBD0F83B821}"/>
    <dgm:cxn modelId="{81BE6B0B-2BAC-4EE0-ACAD-CA35905F11BA}" type="presOf" srcId="{863A547F-5569-4B7F-9C70-98870BDBA19B}" destId="{0963DD3A-452D-4E63-8052-723521E7EBA1}" srcOrd="0" destOrd="0" presId="urn:microsoft.com/office/officeart/2005/8/layout/radial5"/>
    <dgm:cxn modelId="{DA9E302E-4E41-4498-AEB3-20197E9CBA1D}" type="presOf" srcId="{FEF834FF-C265-4F47-939C-A2F1D04B18BB}" destId="{D0986AC2-4E9F-46C9-8AD2-A92F3AA8C256}" srcOrd="1" destOrd="0" presId="urn:microsoft.com/office/officeart/2005/8/layout/radial5"/>
    <dgm:cxn modelId="{22BCF8E9-30F9-4B6B-ACD1-609822F78667}" type="presParOf" srcId="{A79776B0-B1C5-4C43-A40E-0B64C007A365}" destId="{9FA78984-4FC9-45AE-8887-39370E3F44A5}" srcOrd="0" destOrd="0" presId="urn:microsoft.com/office/officeart/2005/8/layout/radial5"/>
    <dgm:cxn modelId="{F200D460-3417-484E-9812-EE537592EC77}" type="presParOf" srcId="{A79776B0-B1C5-4C43-A40E-0B64C007A365}" destId="{42197ED6-FBA2-4932-B727-7002C4767DD6}" srcOrd="1" destOrd="0" presId="urn:microsoft.com/office/officeart/2005/8/layout/radial5"/>
    <dgm:cxn modelId="{C0B8FC9C-3264-4A5B-B4C7-E2ACD938CF91}" type="presParOf" srcId="{42197ED6-FBA2-4932-B727-7002C4767DD6}" destId="{CF51CCB8-35A8-4DDE-883A-5D2F91606034}" srcOrd="0" destOrd="0" presId="urn:microsoft.com/office/officeart/2005/8/layout/radial5"/>
    <dgm:cxn modelId="{62A20DA0-44E9-4EA1-B0E1-FD96BBD2AA3B}" type="presParOf" srcId="{A79776B0-B1C5-4C43-A40E-0B64C007A365}" destId="{3024977C-F719-4F61-9C33-11DA9A3895BC}" srcOrd="2" destOrd="0" presId="urn:microsoft.com/office/officeart/2005/8/layout/radial5"/>
    <dgm:cxn modelId="{44D12813-45BF-40D4-AE9B-C6CB5767B915}" type="presParOf" srcId="{A79776B0-B1C5-4C43-A40E-0B64C007A365}" destId="{0A7B6A51-6716-4819-A108-342D13835D43}" srcOrd="3" destOrd="0" presId="urn:microsoft.com/office/officeart/2005/8/layout/radial5"/>
    <dgm:cxn modelId="{AC4A3601-72EB-4EA4-8CA1-88E5F93EFD7C}" type="presParOf" srcId="{0A7B6A51-6716-4819-A108-342D13835D43}" destId="{E33A7C01-5515-4537-A873-E0D30BB8D3BC}" srcOrd="0" destOrd="0" presId="urn:microsoft.com/office/officeart/2005/8/layout/radial5"/>
    <dgm:cxn modelId="{C15905FF-AF6F-40B3-A36A-483996466FBD}" type="presParOf" srcId="{A79776B0-B1C5-4C43-A40E-0B64C007A365}" destId="{36B4071F-468C-4E25-B6C0-212BCFD76AA7}" srcOrd="4" destOrd="0" presId="urn:microsoft.com/office/officeart/2005/8/layout/radial5"/>
    <dgm:cxn modelId="{2C1CE011-CF87-4A15-827C-64719276C093}" type="presParOf" srcId="{A79776B0-B1C5-4C43-A40E-0B64C007A365}" destId="{B511DB96-2F99-49FD-8F31-8AAD88456A96}" srcOrd="5" destOrd="0" presId="urn:microsoft.com/office/officeart/2005/8/layout/radial5"/>
    <dgm:cxn modelId="{6D967369-6D4B-4CC7-A23A-8A493A93D948}" type="presParOf" srcId="{B511DB96-2F99-49FD-8F31-8AAD88456A96}" destId="{0E1B15CB-FCCE-4CCD-B06F-22723DBE602B}" srcOrd="0" destOrd="0" presId="urn:microsoft.com/office/officeart/2005/8/layout/radial5"/>
    <dgm:cxn modelId="{C2F38DEF-4763-4368-847A-2E436F4F9C6E}" type="presParOf" srcId="{A79776B0-B1C5-4C43-A40E-0B64C007A365}" destId="{0963DD3A-452D-4E63-8052-723521E7EBA1}" srcOrd="6" destOrd="0" presId="urn:microsoft.com/office/officeart/2005/8/layout/radial5"/>
    <dgm:cxn modelId="{11B98AB7-ED2D-43FD-91E0-116993A20877}" type="presParOf" srcId="{A79776B0-B1C5-4C43-A40E-0B64C007A365}" destId="{E3C3839F-53E6-4EDD-9466-F7C2D908ADC3}" srcOrd="7" destOrd="0" presId="urn:microsoft.com/office/officeart/2005/8/layout/radial5"/>
    <dgm:cxn modelId="{F91E92A4-AAC4-47EE-8E5F-D23F9B1B250E}" type="presParOf" srcId="{E3C3839F-53E6-4EDD-9466-F7C2D908ADC3}" destId="{B17E780C-24CA-48C0-890B-EE735AE3EEC9}" srcOrd="0" destOrd="0" presId="urn:microsoft.com/office/officeart/2005/8/layout/radial5"/>
    <dgm:cxn modelId="{48CF7CBD-2826-490C-9AEF-CB883274057F}" type="presParOf" srcId="{A79776B0-B1C5-4C43-A40E-0B64C007A365}" destId="{A39A7320-824A-4A1E-807D-2F03C5234BEF}" srcOrd="8" destOrd="0" presId="urn:microsoft.com/office/officeart/2005/8/layout/radial5"/>
    <dgm:cxn modelId="{D9E4A5A1-635C-46B6-ABA3-1CC85BCEA759}" type="presParOf" srcId="{A79776B0-B1C5-4C43-A40E-0B64C007A365}" destId="{3246385C-034D-4CD2-854B-A11A69D63024}" srcOrd="9" destOrd="0" presId="urn:microsoft.com/office/officeart/2005/8/layout/radial5"/>
    <dgm:cxn modelId="{DE1BEC9E-EDEB-4809-9147-A6F9DA802E05}" type="presParOf" srcId="{3246385C-034D-4CD2-854B-A11A69D63024}" destId="{D0986AC2-4E9F-46C9-8AD2-A92F3AA8C256}" srcOrd="0" destOrd="0" presId="urn:microsoft.com/office/officeart/2005/8/layout/radial5"/>
    <dgm:cxn modelId="{E443F04C-F1EC-4261-A08B-2A1E521D86E8}" type="presParOf" srcId="{A79776B0-B1C5-4C43-A40E-0B64C007A365}" destId="{8B4A1A5D-DF90-496B-8ABD-A5977DE35540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78984-4FC9-45AE-8887-39370E3F44A5}">
      <dsp:nvSpPr>
        <dsp:cNvPr id="0" name=""/>
        <dsp:cNvSpPr/>
      </dsp:nvSpPr>
      <dsp:spPr>
        <a:xfrm>
          <a:off x="3298031" y="2148196"/>
          <a:ext cx="1531937" cy="1531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10 </a:t>
          </a:r>
          <a:r>
            <a:rPr lang="el-GR" sz="1900" kern="1200" dirty="0" smtClean="0"/>
            <a:t>μ</a:t>
          </a:r>
          <a:r>
            <a:rPr lang="en-US" sz="1900" kern="1200" dirty="0" smtClean="0"/>
            <a:t>L de volume de reaction </a:t>
          </a:r>
          <a:endParaRPr lang="fr-FR" sz="1900" kern="1200" dirty="0"/>
        </a:p>
      </dsp:txBody>
      <dsp:txXfrm>
        <a:off x="3522378" y="2372543"/>
        <a:ext cx="1083243" cy="1083243"/>
      </dsp:txXfrm>
    </dsp:sp>
    <dsp:sp modelId="{42197ED6-FBA2-4932-B727-7002C4767DD6}">
      <dsp:nvSpPr>
        <dsp:cNvPr id="0" name=""/>
        <dsp:cNvSpPr/>
      </dsp:nvSpPr>
      <dsp:spPr>
        <a:xfrm rot="7889616">
          <a:off x="3240900" y="3423020"/>
          <a:ext cx="285295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10800000">
        <a:off x="3312047" y="3495138"/>
        <a:ext cx="199707" cy="312514"/>
      </dsp:txXfrm>
    </dsp:sp>
    <dsp:sp modelId="{3024977C-F719-4F61-9C33-11DA9A3895BC}">
      <dsp:nvSpPr>
        <dsp:cNvPr id="0" name=""/>
        <dsp:cNvSpPr/>
      </dsp:nvSpPr>
      <dsp:spPr>
        <a:xfrm>
          <a:off x="1926428" y="3698860"/>
          <a:ext cx="1531937" cy="1531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 </a:t>
          </a:r>
          <a:r>
            <a:rPr lang="el-GR" sz="1300" kern="1200" dirty="0" smtClean="0"/>
            <a:t>μ</a:t>
          </a:r>
          <a:r>
            <a:rPr lang="en-US" sz="1300" kern="1200" dirty="0" smtClean="0"/>
            <a:t>L d’H20</a:t>
          </a:r>
          <a:endParaRPr lang="fr-FR" sz="1300" kern="1200" dirty="0"/>
        </a:p>
      </dsp:txBody>
      <dsp:txXfrm>
        <a:off x="2150775" y="3923207"/>
        <a:ext cx="1083243" cy="1083243"/>
      </dsp:txXfrm>
    </dsp:sp>
    <dsp:sp modelId="{0A7B6A51-6716-4819-A108-342D13835D43}">
      <dsp:nvSpPr>
        <dsp:cNvPr id="0" name=""/>
        <dsp:cNvSpPr/>
      </dsp:nvSpPr>
      <dsp:spPr>
        <a:xfrm rot="20520000">
          <a:off x="4912806" y="2325152"/>
          <a:ext cx="324937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4915192" y="2444386"/>
        <a:ext cx="227456" cy="312514"/>
      </dsp:txXfrm>
    </dsp:sp>
    <dsp:sp modelId="{36B4071F-468C-4E25-B6C0-212BCFD76AA7}">
      <dsp:nvSpPr>
        <dsp:cNvPr id="0" name=""/>
        <dsp:cNvSpPr/>
      </dsp:nvSpPr>
      <dsp:spPr>
        <a:xfrm>
          <a:off x="5338073" y="1485346"/>
          <a:ext cx="1531937" cy="1531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5 </a:t>
          </a:r>
          <a:r>
            <a:rPr lang="el-GR" sz="1300" kern="1200" dirty="0" smtClean="0"/>
            <a:t>μ</a:t>
          </a:r>
          <a:r>
            <a:rPr lang="en-US" sz="1300" kern="1200" dirty="0" smtClean="0"/>
            <a:t>L de solution Master Mix</a:t>
          </a:r>
          <a:endParaRPr lang="fr-FR" sz="1300" kern="1200" dirty="0"/>
        </a:p>
      </dsp:txBody>
      <dsp:txXfrm>
        <a:off x="5562420" y="1709693"/>
        <a:ext cx="1083243" cy="1083243"/>
      </dsp:txXfrm>
    </dsp:sp>
    <dsp:sp modelId="{B511DB96-2F99-49FD-8F31-8AAD88456A96}">
      <dsp:nvSpPr>
        <dsp:cNvPr id="0" name=""/>
        <dsp:cNvSpPr/>
      </dsp:nvSpPr>
      <dsp:spPr>
        <a:xfrm rot="3240000">
          <a:off x="4526533" y="3513977"/>
          <a:ext cx="324937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4546625" y="3578717"/>
        <a:ext cx="227456" cy="312514"/>
      </dsp:txXfrm>
    </dsp:sp>
    <dsp:sp modelId="{0963DD3A-452D-4E63-8052-723521E7EBA1}">
      <dsp:nvSpPr>
        <dsp:cNvPr id="0" name=""/>
        <dsp:cNvSpPr/>
      </dsp:nvSpPr>
      <dsp:spPr>
        <a:xfrm>
          <a:off x="4558846" y="3883560"/>
          <a:ext cx="1531937" cy="1531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 </a:t>
          </a:r>
          <a:r>
            <a:rPr lang="el-GR" sz="1300" kern="1200" dirty="0" smtClean="0"/>
            <a:t>μ</a:t>
          </a:r>
          <a:r>
            <a:rPr lang="en-US" sz="1300" kern="1200" dirty="0" smtClean="0"/>
            <a:t>L de </a:t>
          </a:r>
          <a:r>
            <a:rPr lang="en-US" sz="1300" kern="1200" dirty="0" err="1" smtClean="0"/>
            <a:t>l’ADN</a:t>
          </a:r>
          <a:endParaRPr lang="fr-FR" sz="1300" kern="1200" dirty="0"/>
        </a:p>
      </dsp:txBody>
      <dsp:txXfrm>
        <a:off x="4783193" y="4107907"/>
        <a:ext cx="1083243" cy="1083243"/>
      </dsp:txXfrm>
    </dsp:sp>
    <dsp:sp modelId="{E3C3839F-53E6-4EDD-9466-F7C2D908ADC3}">
      <dsp:nvSpPr>
        <dsp:cNvPr id="0" name=""/>
        <dsp:cNvSpPr/>
      </dsp:nvSpPr>
      <dsp:spPr>
        <a:xfrm rot="5400000">
          <a:off x="3857115" y="1671011"/>
          <a:ext cx="406361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3918069" y="1714229"/>
        <a:ext cx="284453" cy="312514"/>
      </dsp:txXfrm>
    </dsp:sp>
    <dsp:sp modelId="{A39A7320-824A-4A1E-807D-2F03C5234BEF}">
      <dsp:nvSpPr>
        <dsp:cNvPr id="0" name=""/>
        <dsp:cNvSpPr/>
      </dsp:nvSpPr>
      <dsp:spPr>
        <a:xfrm>
          <a:off x="3338520" y="169329"/>
          <a:ext cx="1531937" cy="1531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Loci microsatellites</a:t>
          </a:r>
          <a:endParaRPr lang="fr-FR" sz="1300" kern="1200" dirty="0"/>
        </a:p>
      </dsp:txBody>
      <dsp:txXfrm>
        <a:off x="3562867" y="393676"/>
        <a:ext cx="1083243" cy="1083243"/>
      </dsp:txXfrm>
    </dsp:sp>
    <dsp:sp modelId="{3246385C-034D-4CD2-854B-A11A69D63024}">
      <dsp:nvSpPr>
        <dsp:cNvPr id="0" name=""/>
        <dsp:cNvSpPr/>
      </dsp:nvSpPr>
      <dsp:spPr>
        <a:xfrm rot="11880000">
          <a:off x="2890256" y="2325152"/>
          <a:ext cx="324937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10800000">
        <a:off x="2985351" y="2444386"/>
        <a:ext cx="227456" cy="312514"/>
      </dsp:txXfrm>
    </dsp:sp>
    <dsp:sp modelId="{8B4A1A5D-DF90-496B-8ABD-A5977DE35540}">
      <dsp:nvSpPr>
        <dsp:cNvPr id="0" name=""/>
        <dsp:cNvSpPr/>
      </dsp:nvSpPr>
      <dsp:spPr>
        <a:xfrm>
          <a:off x="1257988" y="1485346"/>
          <a:ext cx="1531937" cy="1531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 </a:t>
          </a:r>
          <a:r>
            <a:rPr lang="el-GR" sz="1300" kern="1200" dirty="0" smtClean="0"/>
            <a:t>μ</a:t>
          </a:r>
          <a:r>
            <a:rPr lang="en-US" sz="1300" kern="1200" dirty="0" smtClean="0"/>
            <a:t>L de </a:t>
          </a:r>
          <a:r>
            <a:rPr lang="en-US" sz="1300" kern="1200" dirty="0" err="1" smtClean="0"/>
            <a:t>chaque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amorce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multiplexée</a:t>
          </a:r>
          <a:r>
            <a:rPr lang="en-US" sz="1300" kern="1200" dirty="0" smtClean="0"/>
            <a:t> à 2</a:t>
          </a:r>
          <a:r>
            <a:rPr lang="el-GR" sz="1300" kern="1200" dirty="0" smtClean="0"/>
            <a:t>μ</a:t>
          </a:r>
          <a:r>
            <a:rPr lang="en-US" sz="1300" kern="1200" dirty="0" smtClean="0"/>
            <a:t>M</a:t>
          </a:r>
          <a:endParaRPr lang="fr-FR" sz="1300" kern="1200" dirty="0"/>
        </a:p>
      </dsp:txBody>
      <dsp:txXfrm>
        <a:off x="1482335" y="1709693"/>
        <a:ext cx="1083243" cy="108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39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4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8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1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9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24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84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27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5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3C13-3ACC-412B-9232-1289E8CBC3D9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1B89-F574-47E3-9939-F849F0D59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15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ach, ocean, sea, tortoise, turtle, water icon - Download on Iconfind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0" b="19874"/>
          <a:stretch/>
        </p:blipFill>
        <p:spPr bwMode="auto">
          <a:xfrm>
            <a:off x="7941514" y="406400"/>
            <a:ext cx="1635125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9677400" y="177800"/>
            <a:ext cx="189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Échantillonnage</a:t>
            </a:r>
            <a:r>
              <a:rPr lang="en-US" dirty="0" smtClean="0"/>
              <a:t> de la sous-</a:t>
            </a:r>
            <a:r>
              <a:rPr lang="en-US" dirty="0" err="1" smtClean="0"/>
              <a:t>espèce</a:t>
            </a:r>
            <a:r>
              <a:rPr lang="en-US" dirty="0" smtClean="0"/>
              <a:t> </a:t>
            </a:r>
            <a:r>
              <a:rPr lang="en-US" dirty="0" err="1" smtClean="0"/>
              <a:t>T.h</a:t>
            </a:r>
            <a:r>
              <a:rPr lang="en-US" dirty="0" smtClean="0"/>
              <a:t>. </a:t>
            </a:r>
            <a:r>
              <a:rPr lang="en-US" dirty="0" err="1" smtClean="0"/>
              <a:t>hermanni</a:t>
            </a:r>
            <a:endParaRPr lang="en-US" dirty="0" smtClean="0"/>
          </a:p>
          <a:p>
            <a:r>
              <a:rPr lang="en-US" b="1" dirty="0" smtClean="0"/>
              <a:t>357 </a:t>
            </a:r>
            <a:r>
              <a:rPr lang="en-US" b="1" dirty="0" err="1" smtClean="0"/>
              <a:t>individus</a:t>
            </a:r>
            <a:endParaRPr lang="fr-FR" b="1" dirty="0"/>
          </a:p>
        </p:txBody>
      </p:sp>
      <p:pic>
        <p:nvPicPr>
          <p:cNvPr id="16" name="Picture 2" descr="Beach, ocean, sea, tortoise, turtle, water icon - Download on Iconfind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9" y="1801429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each, ocean, sea, tortoise, turtle, water icon - Download on Iconfind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1" y="1788729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ach, ocean, sea, tortoise, turtle, water icon - Download on Iconfind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8" y="1801429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each, ocean, sea, tortoise, turtle, water icon - Download on Iconfind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82" y="1814129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each, ocean, sea, tortoise, turtle, water icon - Download on Iconfind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788731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each, ocean, sea, tortoise, turtle, water icon - Download on Iconfind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6" y="1788729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each, ocean, sea, tortoise, turtle, water icon - Download on Iconfind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89" y="1814129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wt__f7uY4hMlrKoLDguWLtPMZ-MKmGTI2Y7PFVAm4mczKbn9Pmwg1rExYuaaOexXlcqHVUpQ-REI3WUgOL8sUF4Npid_-Le266RO_XEBlOMl_arjDl2e28_pwg2m2TnlvWNRMejO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675" y="1814129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090988" y="2026837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032574" y="2026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922566" y="2026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884591" y="2026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7851576" y="2026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73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857655" y="2026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9819680" y="2007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0781705" y="2026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946403" y="2449611"/>
            <a:ext cx="7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Albera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848102" y="2449611"/>
            <a:ext cx="61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Ebre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5611790" y="2459135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Minorque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803905" y="24202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7741805" y="2444846"/>
            <a:ext cx="71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Corse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580462" y="2444846"/>
            <a:ext cx="11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Sardaigne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9679275" y="242426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Sicile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0670668" y="2463878"/>
            <a:ext cx="136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Italie</a:t>
            </a:r>
            <a:r>
              <a:rPr lang="en-US" dirty="0" smtClean="0"/>
              <a:t> </a:t>
            </a:r>
            <a:r>
              <a:rPr lang="en-US" dirty="0" err="1" smtClean="0"/>
              <a:t>continentale</a:t>
            </a:r>
            <a:endParaRPr lang="fr-FR" dirty="0"/>
          </a:p>
        </p:txBody>
      </p:sp>
      <p:pic>
        <p:nvPicPr>
          <p:cNvPr id="42" name="Picture 2" descr="Beach, ocean, sea, tortoise, turtle, water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74145"/>
            <a:ext cx="1635125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/>
          <p:cNvSpPr txBox="1"/>
          <p:nvPr/>
        </p:nvSpPr>
        <p:spPr>
          <a:xfrm>
            <a:off x="1884363" y="217397"/>
            <a:ext cx="189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Échantillonnage</a:t>
            </a:r>
            <a:r>
              <a:rPr lang="en-US" dirty="0" smtClean="0"/>
              <a:t> de la sous-</a:t>
            </a:r>
            <a:r>
              <a:rPr lang="en-US" dirty="0" err="1" smtClean="0"/>
              <a:t>espèce</a:t>
            </a:r>
            <a:r>
              <a:rPr lang="en-US" dirty="0" smtClean="0"/>
              <a:t> </a:t>
            </a:r>
            <a:r>
              <a:rPr lang="en-US" dirty="0" err="1" smtClean="0"/>
              <a:t>T.h</a:t>
            </a:r>
            <a:r>
              <a:rPr lang="en-US" dirty="0" smtClean="0"/>
              <a:t>. </a:t>
            </a:r>
            <a:r>
              <a:rPr lang="en-US" dirty="0" err="1" smtClean="0"/>
              <a:t>boettgeri</a:t>
            </a:r>
            <a:endParaRPr lang="en-US" dirty="0" smtClean="0"/>
          </a:p>
          <a:p>
            <a:r>
              <a:rPr lang="en-US" b="1" dirty="0" smtClean="0"/>
              <a:t>15 </a:t>
            </a:r>
            <a:r>
              <a:rPr lang="en-US" b="1" dirty="0" err="1" smtClean="0"/>
              <a:t>individus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6136420" y="353099"/>
            <a:ext cx="1031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Hybrides</a:t>
            </a:r>
            <a:r>
              <a:rPr lang="en-US" sz="1600" dirty="0" smtClean="0"/>
              <a:t> </a:t>
            </a:r>
            <a:r>
              <a:rPr lang="en-US" sz="1600" dirty="0" err="1" smtClean="0"/>
              <a:t>potentiels</a:t>
            </a:r>
            <a:r>
              <a:rPr lang="en-US" sz="1600" dirty="0"/>
              <a:t> </a:t>
            </a:r>
            <a:r>
              <a:rPr lang="en-US" sz="1600" dirty="0" smtClean="0"/>
              <a:t>entre les 2 </a:t>
            </a:r>
            <a:r>
              <a:rPr lang="en-US" sz="1600" dirty="0" err="1" smtClean="0"/>
              <a:t>espèces</a:t>
            </a:r>
            <a:endParaRPr lang="fr-FR" sz="1600" dirty="0"/>
          </a:p>
        </p:txBody>
      </p:sp>
      <p:cxnSp>
        <p:nvCxnSpPr>
          <p:cNvPr id="44" name="Connecteur droit avec flèche 43"/>
          <p:cNvCxnSpPr>
            <a:stCxn id="26" idx="1"/>
            <a:endCxn id="42" idx="3"/>
          </p:cNvCxnSpPr>
          <p:nvPr/>
        </p:nvCxnSpPr>
        <p:spPr>
          <a:xfrm flipH="1">
            <a:off x="5318857" y="891708"/>
            <a:ext cx="81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6" idx="3"/>
            <a:endCxn id="1026" idx="1"/>
          </p:cNvCxnSpPr>
          <p:nvPr/>
        </p:nvCxnSpPr>
        <p:spPr>
          <a:xfrm>
            <a:off x="7167509" y="891708"/>
            <a:ext cx="774005" cy="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026" idx="2"/>
            <a:endCxn id="17" idx="0"/>
          </p:cNvCxnSpPr>
          <p:nvPr/>
        </p:nvCxnSpPr>
        <p:spPr>
          <a:xfrm flipH="1">
            <a:off x="4405314" y="1384300"/>
            <a:ext cx="4353763" cy="40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26" idx="2"/>
            <a:endCxn id="16" idx="0"/>
          </p:cNvCxnSpPr>
          <p:nvPr/>
        </p:nvCxnSpPr>
        <p:spPr>
          <a:xfrm flipH="1">
            <a:off x="5302252" y="1384300"/>
            <a:ext cx="3456825" cy="4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026" idx="2"/>
            <a:endCxn id="18" idx="0"/>
          </p:cNvCxnSpPr>
          <p:nvPr/>
        </p:nvCxnSpPr>
        <p:spPr>
          <a:xfrm flipH="1">
            <a:off x="6203951" y="1384300"/>
            <a:ext cx="2555126" cy="4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1026" idx="2"/>
            <a:endCxn id="20" idx="0"/>
          </p:cNvCxnSpPr>
          <p:nvPr/>
        </p:nvCxnSpPr>
        <p:spPr>
          <a:xfrm flipH="1">
            <a:off x="7165976" y="1384300"/>
            <a:ext cx="1593101" cy="40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1026" idx="2"/>
            <a:endCxn id="21" idx="0"/>
          </p:cNvCxnSpPr>
          <p:nvPr/>
        </p:nvCxnSpPr>
        <p:spPr>
          <a:xfrm flipH="1">
            <a:off x="8148639" y="1384300"/>
            <a:ext cx="610438" cy="40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026" idx="2"/>
            <a:endCxn id="22" idx="0"/>
          </p:cNvCxnSpPr>
          <p:nvPr/>
        </p:nvCxnSpPr>
        <p:spPr>
          <a:xfrm>
            <a:off x="8759077" y="1384300"/>
            <a:ext cx="372225" cy="4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eur droit avec flèche 1023"/>
          <p:cNvCxnSpPr>
            <a:stCxn id="1026" idx="2"/>
            <a:endCxn id="19" idx="0"/>
          </p:cNvCxnSpPr>
          <p:nvPr/>
        </p:nvCxnSpPr>
        <p:spPr>
          <a:xfrm>
            <a:off x="8759077" y="1384300"/>
            <a:ext cx="1350918" cy="4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Connecteur droit avec flèche 1026"/>
          <p:cNvCxnSpPr>
            <a:stCxn id="1026" idx="2"/>
            <a:endCxn id="1028" idx="0"/>
          </p:cNvCxnSpPr>
          <p:nvPr/>
        </p:nvCxnSpPr>
        <p:spPr>
          <a:xfrm>
            <a:off x="8759077" y="1384300"/>
            <a:ext cx="2329611" cy="4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Accolade fermante 1028"/>
          <p:cNvSpPr/>
          <p:nvPr/>
        </p:nvSpPr>
        <p:spPr>
          <a:xfrm rot="5400000">
            <a:off x="6638046" y="-1558702"/>
            <a:ext cx="1008036" cy="9782373"/>
          </a:xfrm>
          <a:prstGeom prst="rightBrace">
            <a:avLst>
              <a:gd name="adj1" fmla="val 4321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ZoneTexte 1029"/>
          <p:cNvSpPr txBox="1"/>
          <p:nvPr/>
        </p:nvSpPr>
        <p:spPr>
          <a:xfrm>
            <a:off x="4886326" y="3836503"/>
            <a:ext cx="439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Prélèvement</a:t>
            </a:r>
            <a:r>
              <a:rPr lang="en-US" dirty="0" smtClean="0"/>
              <a:t> de </a:t>
            </a:r>
            <a:r>
              <a:rPr lang="el-GR" dirty="0" smtClean="0"/>
              <a:t>200 μ</a:t>
            </a:r>
            <a:r>
              <a:rPr lang="en-US" dirty="0" smtClean="0"/>
              <a:t>L de sang (</a:t>
            </a:r>
            <a:r>
              <a:rPr lang="en-US" dirty="0" err="1" smtClean="0"/>
              <a:t>nuque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veine</a:t>
            </a:r>
            <a:r>
              <a:rPr lang="en-US" dirty="0" smtClean="0"/>
              <a:t> </a:t>
            </a:r>
            <a:r>
              <a:rPr lang="en-US" dirty="0" err="1" smtClean="0"/>
              <a:t>coccygienne</a:t>
            </a:r>
            <a:r>
              <a:rPr lang="en-US" dirty="0" smtClean="0"/>
              <a:t>)</a:t>
            </a:r>
            <a:endParaRPr lang="fr-FR" dirty="0"/>
          </a:p>
        </p:txBody>
      </p:sp>
      <p:sp>
        <p:nvSpPr>
          <p:cNvPr id="1031" name="ZoneTexte 1030"/>
          <p:cNvSpPr txBox="1"/>
          <p:nvPr/>
        </p:nvSpPr>
        <p:spPr>
          <a:xfrm>
            <a:off x="4915608" y="5012657"/>
            <a:ext cx="43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Conservation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solution saline</a:t>
            </a:r>
            <a:endParaRPr lang="fr-FR" dirty="0"/>
          </a:p>
        </p:txBody>
      </p:sp>
      <p:sp>
        <p:nvSpPr>
          <p:cNvPr id="1032" name="ZoneTexte 1031"/>
          <p:cNvSpPr txBox="1"/>
          <p:nvPr/>
        </p:nvSpPr>
        <p:spPr>
          <a:xfrm>
            <a:off x="4841321" y="5911812"/>
            <a:ext cx="451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</a:t>
            </a:r>
            <a:r>
              <a:rPr lang="en-US" dirty="0" err="1" smtClean="0"/>
              <a:t>extrait</a:t>
            </a:r>
            <a:r>
              <a:rPr lang="en-US" dirty="0" smtClean="0"/>
              <a:t> à </a:t>
            </a:r>
            <a:r>
              <a:rPr lang="en-US" dirty="0" err="1" smtClean="0"/>
              <a:t>l’aide</a:t>
            </a:r>
            <a:r>
              <a:rPr lang="en-US" dirty="0" smtClean="0"/>
              <a:t> du kit de sang et de </a:t>
            </a:r>
            <a:r>
              <a:rPr lang="en-US" dirty="0" err="1" smtClean="0"/>
              <a:t>tissus</a:t>
            </a:r>
            <a:r>
              <a:rPr lang="en-US" dirty="0" smtClean="0"/>
              <a:t> </a:t>
            </a:r>
            <a:r>
              <a:rPr lang="en-US" dirty="0" err="1" smtClean="0"/>
              <a:t>DNeasy</a:t>
            </a:r>
            <a:endParaRPr lang="fr-FR" dirty="0"/>
          </a:p>
        </p:txBody>
      </p:sp>
      <p:cxnSp>
        <p:nvCxnSpPr>
          <p:cNvPr id="1034" name="Connecteur droit avec flèche 1033"/>
          <p:cNvCxnSpPr>
            <a:stCxn id="1030" idx="2"/>
            <a:endCxn id="1031" idx="0"/>
          </p:cNvCxnSpPr>
          <p:nvPr/>
        </p:nvCxnSpPr>
        <p:spPr>
          <a:xfrm>
            <a:off x="7081343" y="4482834"/>
            <a:ext cx="7544" cy="52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eur droit avec flèche 1035"/>
          <p:cNvCxnSpPr>
            <a:stCxn id="1031" idx="2"/>
            <a:endCxn id="1032" idx="0"/>
          </p:cNvCxnSpPr>
          <p:nvPr/>
        </p:nvCxnSpPr>
        <p:spPr>
          <a:xfrm>
            <a:off x="7088887" y="5381989"/>
            <a:ext cx="8570" cy="52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800" y="0"/>
            <a:ext cx="6096000" cy="39600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 réactions en chaîne de la polymérase multiplexée (PCR) ont été menées dans un 10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μl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volume de réaction contenant 2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μl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H2O, 5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μl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la solution Master Mix de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Qiagen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1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μl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chaque amorce multiplexée à 2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μM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 1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μl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L'ADN. Tous les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loci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microsatellites ont été analysés, avec les cycles suivants par une étape de dénaturation de 15 min à 95 °C suivie de 30 cycles de dénaturation (30 s à 94 °C), recuit (1 min 30 s), allongement (1 min à 72 °C), et se terminant par une étape finale d'allongement de 30 min à 60 °C.</a:t>
            </a:r>
            <a:endParaRPr lang="fr-FR" sz="1400" b="0" dirty="0" smtClean="0">
              <a:effectLst/>
            </a:endParaRPr>
          </a:p>
          <a:p>
            <a:pPr>
              <a:spcAft>
                <a:spcPts val="800"/>
              </a:spcAft>
            </a:pP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 produits PCR ont été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génotypés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sur un séquenceur capillaire 16 (3130xl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Genetic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Analyzer,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Applied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Biosystems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en utilisant le "Génotypage-Séquençage" au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LabEx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du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CeMEB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(Montpellier, France). Les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électrophérogrammes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ont été visualisés à l'aide de la version 4.5 de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GeneMapper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Applied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Biosystems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). Deux lectures indépendantes ont été effectuées par deux personnes différentes afin de minimiser les erreurs de génotypage.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MicroChecker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v.2.2.3 (Van </a:t>
            </a:r>
            <a:r>
              <a:rPr lang="fr-FR" sz="14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Oosterhout</a:t>
            </a:r>
            <a:r>
              <a:rPr lang="fr-FR" sz="1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 al., 2004) a été utilisé pour vérifier pour la présence d'allèles nuls pour chaque localité de l'échantillon.</a:t>
            </a:r>
            <a:endParaRPr lang="fr-FR" sz="1400" b="0" dirty="0" smtClean="0">
              <a:effectLst/>
            </a:endParaRPr>
          </a:p>
          <a:p>
            <a:r>
              <a:rPr lang="fr-FR" sz="1400" dirty="0" smtClean="0"/>
              <a:t/>
            </a:r>
            <a:br>
              <a:rPr lang="fr-FR" sz="1400" dirty="0" smtClean="0"/>
            </a:b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7137400" y="1905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Loci microsatellites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327900" y="8890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PCR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0440537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6581775" y="2447925"/>
            <a:ext cx="7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PCR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73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328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6</cp:revision>
  <dcterms:created xsi:type="dcterms:W3CDTF">2020-11-12T13:06:50Z</dcterms:created>
  <dcterms:modified xsi:type="dcterms:W3CDTF">2020-11-12T16:47:39Z</dcterms:modified>
</cp:coreProperties>
</file>