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6EE"/>
    <a:srgbClr val="E57C9A"/>
    <a:srgbClr val="AF3139"/>
    <a:srgbClr val="01B12F"/>
    <a:srgbClr val="ED0000"/>
    <a:srgbClr val="418AC3"/>
    <a:srgbClr val="F1D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1380" y="-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2372650098425198"/>
          <c:y val="9.8437493944543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Composition de la chromatine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</c:dPt>
          <c:dLbls>
            <c:dLbl>
              <c:idx val="0"/>
              <c:layout>
                <c:manualLayout>
                  <c:x val="-0.10651654773622048"/>
                  <c:y val="7.704976150038372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7.6473732775590553E-2"/>
                  <c:y val="-1.116178573069723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Feuil1!$A$2:$A$5</c:f>
              <c:strCache>
                <c:ptCount val="4"/>
                <c:pt idx="0">
                  <c:v>ADN</c:v>
                </c:pt>
                <c:pt idx="1">
                  <c:v>Histones</c:v>
                </c:pt>
                <c:pt idx="2">
                  <c:v>ARN</c:v>
                </c:pt>
                <c:pt idx="3">
                  <c:v>non-histones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35</c:v>
                </c:pt>
                <c:pt idx="1">
                  <c:v>35</c:v>
                </c:pt>
                <c:pt idx="2">
                  <c:v>5</c:v>
                </c:pt>
                <c:pt idx="3">
                  <c:v>25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67D518-4301-4F7F-9291-020037D98B27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DB77D449-664A-49B5-BFFC-4EA4F889DAC0}">
      <dgm:prSet phldrT="[Texte]"/>
      <dgm:spPr/>
      <dgm:t>
        <a:bodyPr/>
        <a:lstStyle/>
        <a:p>
          <a:r>
            <a:rPr lang="en-US" dirty="0" smtClean="0"/>
            <a:t>Condensation des chromosomes</a:t>
          </a:r>
          <a:endParaRPr lang="fr-FR" dirty="0"/>
        </a:p>
      </dgm:t>
    </dgm:pt>
    <dgm:pt modelId="{07FA2495-3772-49D9-B778-B767F0161413}" type="parTrans" cxnId="{E4299EB0-F318-44B8-ADBB-D4547E31DFD8}">
      <dgm:prSet/>
      <dgm:spPr/>
      <dgm:t>
        <a:bodyPr/>
        <a:lstStyle/>
        <a:p>
          <a:endParaRPr lang="fr-FR"/>
        </a:p>
      </dgm:t>
    </dgm:pt>
    <dgm:pt modelId="{99134195-1FC6-41C3-A3A0-68BBFA46036D}" type="sibTrans" cxnId="{E4299EB0-F318-44B8-ADBB-D4547E31DFD8}">
      <dgm:prSet/>
      <dgm:spPr/>
      <dgm:t>
        <a:bodyPr/>
        <a:lstStyle/>
        <a:p>
          <a:endParaRPr lang="fr-FR"/>
        </a:p>
      </dgm:t>
    </dgm:pt>
    <dgm:pt modelId="{0C55D5CC-028F-4B78-8B6C-7E8A8155ABD6}">
      <dgm:prSet phldrT="[Texte]"/>
      <dgm:spPr/>
      <dgm:t>
        <a:bodyPr/>
        <a:lstStyle/>
        <a:p>
          <a:r>
            <a:rPr lang="en-US" dirty="0" smtClean="0"/>
            <a:t>Rupture de </a:t>
          </a:r>
          <a:r>
            <a:rPr lang="en-US" dirty="0" err="1" smtClean="0"/>
            <a:t>l’enveloppe</a:t>
          </a:r>
          <a:r>
            <a:rPr lang="en-US" dirty="0" smtClean="0"/>
            <a:t> </a:t>
          </a:r>
          <a:r>
            <a:rPr lang="en-US" dirty="0" err="1" smtClean="0"/>
            <a:t>nucléaire</a:t>
          </a:r>
          <a:endParaRPr lang="fr-FR" dirty="0"/>
        </a:p>
      </dgm:t>
    </dgm:pt>
    <dgm:pt modelId="{69FD11A1-CC91-4721-B969-1091ACBA648F}" type="parTrans" cxnId="{5383CEC6-071C-4ABC-B5DB-45A0B2A10B66}">
      <dgm:prSet/>
      <dgm:spPr/>
      <dgm:t>
        <a:bodyPr/>
        <a:lstStyle/>
        <a:p>
          <a:endParaRPr lang="fr-FR"/>
        </a:p>
      </dgm:t>
    </dgm:pt>
    <dgm:pt modelId="{9AB694F1-670C-4AEA-8ADB-C8E960C385C9}" type="sibTrans" cxnId="{5383CEC6-071C-4ABC-B5DB-45A0B2A10B66}">
      <dgm:prSet/>
      <dgm:spPr/>
      <dgm:t>
        <a:bodyPr/>
        <a:lstStyle/>
        <a:p>
          <a:endParaRPr lang="fr-FR"/>
        </a:p>
      </dgm:t>
    </dgm:pt>
    <dgm:pt modelId="{67C18467-A559-4FD8-B6B8-737E5001F38D}">
      <dgm:prSet phldrT="[Texte]"/>
      <dgm:spPr/>
      <dgm:t>
        <a:bodyPr/>
        <a:lstStyle/>
        <a:p>
          <a:r>
            <a:rPr lang="en-US" dirty="0" smtClean="0"/>
            <a:t>Formation de </a:t>
          </a:r>
          <a:r>
            <a:rPr lang="en-US" dirty="0" err="1" smtClean="0"/>
            <a:t>fuseaux</a:t>
          </a:r>
          <a:r>
            <a:rPr lang="en-US" dirty="0" smtClean="0"/>
            <a:t> </a:t>
          </a:r>
          <a:r>
            <a:rPr lang="en-US" dirty="0" err="1" smtClean="0"/>
            <a:t>mitotiques</a:t>
          </a:r>
          <a:endParaRPr lang="fr-FR" dirty="0"/>
        </a:p>
      </dgm:t>
    </dgm:pt>
    <dgm:pt modelId="{EB06B9BB-8739-4EDD-8A58-D92931C42C61}" type="parTrans" cxnId="{33539644-011E-4F4E-B561-41D203B0AB02}">
      <dgm:prSet/>
      <dgm:spPr/>
      <dgm:t>
        <a:bodyPr/>
        <a:lstStyle/>
        <a:p>
          <a:endParaRPr lang="fr-FR"/>
        </a:p>
      </dgm:t>
    </dgm:pt>
    <dgm:pt modelId="{D9CC91A9-E9EB-4EB5-AC5E-0C3E3B038483}" type="sibTrans" cxnId="{33539644-011E-4F4E-B561-41D203B0AB02}">
      <dgm:prSet/>
      <dgm:spPr/>
      <dgm:t>
        <a:bodyPr/>
        <a:lstStyle/>
        <a:p>
          <a:endParaRPr lang="fr-FR"/>
        </a:p>
      </dgm:t>
    </dgm:pt>
    <dgm:pt modelId="{52DB9DF5-196F-419D-991B-C7F97CDAF792}">
      <dgm:prSet/>
      <dgm:spPr/>
      <dgm:t>
        <a:bodyPr/>
        <a:lstStyle/>
        <a:p>
          <a:r>
            <a:rPr lang="fr-FR" noProof="0" dirty="0" smtClean="0"/>
            <a:t>Séparation des chromatides sœurs </a:t>
          </a:r>
          <a:endParaRPr lang="fr-FR" noProof="0" dirty="0"/>
        </a:p>
      </dgm:t>
    </dgm:pt>
    <dgm:pt modelId="{6E8D65B8-C389-44C0-83D8-A41BCA265A10}" type="parTrans" cxnId="{5522BF87-5304-4545-BC7D-5165BBC7C583}">
      <dgm:prSet/>
      <dgm:spPr/>
      <dgm:t>
        <a:bodyPr/>
        <a:lstStyle/>
        <a:p>
          <a:endParaRPr lang="fr-FR"/>
        </a:p>
      </dgm:t>
    </dgm:pt>
    <dgm:pt modelId="{CEDA299C-820F-4AC4-A153-D469CD72C04B}" type="sibTrans" cxnId="{5522BF87-5304-4545-BC7D-5165BBC7C583}">
      <dgm:prSet/>
      <dgm:spPr/>
      <dgm:t>
        <a:bodyPr/>
        <a:lstStyle/>
        <a:p>
          <a:endParaRPr lang="fr-FR"/>
        </a:p>
      </dgm:t>
    </dgm:pt>
    <dgm:pt modelId="{187EA866-7C58-42D3-BD70-21F968FD3A2C}" type="pres">
      <dgm:prSet presAssocID="{F567D518-4301-4F7F-9291-020037D98B27}" presName="Name0" presStyleCnt="0">
        <dgm:presLayoutVars>
          <dgm:dir/>
          <dgm:animLvl val="lvl"/>
          <dgm:resizeHandles val="exact"/>
        </dgm:presLayoutVars>
      </dgm:prSet>
      <dgm:spPr/>
    </dgm:pt>
    <dgm:pt modelId="{5292FEC9-3CD5-40D1-B854-FC558D04A377}" type="pres">
      <dgm:prSet presAssocID="{DB77D449-664A-49B5-BFFC-4EA4F889DAC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04D2B-C7BA-434B-8061-2E96FFF86440}" type="pres">
      <dgm:prSet presAssocID="{99134195-1FC6-41C3-A3A0-68BBFA46036D}" presName="parTxOnlySpace" presStyleCnt="0"/>
      <dgm:spPr/>
    </dgm:pt>
    <dgm:pt modelId="{EFBCA5E6-571F-40FF-BC9F-4C4FFA4AA8BC}" type="pres">
      <dgm:prSet presAssocID="{0C55D5CC-028F-4B78-8B6C-7E8A8155ABD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D3C381-82DD-4D63-9DD1-D18CDBEF5DD0}" type="pres">
      <dgm:prSet presAssocID="{9AB694F1-670C-4AEA-8ADB-C8E960C385C9}" presName="parTxOnlySpace" presStyleCnt="0"/>
      <dgm:spPr/>
    </dgm:pt>
    <dgm:pt modelId="{B8E49178-203C-4425-AE82-B0A91AFF18E7}" type="pres">
      <dgm:prSet presAssocID="{67C18467-A559-4FD8-B6B8-737E5001F38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24DAC9-A75C-41AE-B043-98DB8A425A85}" type="pres">
      <dgm:prSet presAssocID="{D9CC91A9-E9EB-4EB5-AC5E-0C3E3B038483}" presName="parTxOnlySpace" presStyleCnt="0"/>
      <dgm:spPr/>
    </dgm:pt>
    <dgm:pt modelId="{3D891961-5AE5-420C-87C3-348C74818662}" type="pres">
      <dgm:prSet presAssocID="{52DB9DF5-196F-419D-991B-C7F97CDAF79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3D25850-73F4-469D-B835-CF8AD49065DA}" type="presOf" srcId="{67C18467-A559-4FD8-B6B8-737E5001F38D}" destId="{B8E49178-203C-4425-AE82-B0A91AFF18E7}" srcOrd="0" destOrd="0" presId="urn:microsoft.com/office/officeart/2005/8/layout/chevron1"/>
    <dgm:cxn modelId="{33539644-011E-4F4E-B561-41D203B0AB02}" srcId="{F567D518-4301-4F7F-9291-020037D98B27}" destId="{67C18467-A559-4FD8-B6B8-737E5001F38D}" srcOrd="2" destOrd="0" parTransId="{EB06B9BB-8739-4EDD-8A58-D92931C42C61}" sibTransId="{D9CC91A9-E9EB-4EB5-AC5E-0C3E3B038483}"/>
    <dgm:cxn modelId="{8D83618C-FC3B-443D-AD02-120891CE8891}" type="presOf" srcId="{F567D518-4301-4F7F-9291-020037D98B27}" destId="{187EA866-7C58-42D3-BD70-21F968FD3A2C}" srcOrd="0" destOrd="0" presId="urn:microsoft.com/office/officeart/2005/8/layout/chevron1"/>
    <dgm:cxn modelId="{F14756E3-C294-4588-B03C-A6C31A389DDB}" type="presOf" srcId="{52DB9DF5-196F-419D-991B-C7F97CDAF792}" destId="{3D891961-5AE5-420C-87C3-348C74818662}" srcOrd="0" destOrd="0" presId="urn:microsoft.com/office/officeart/2005/8/layout/chevron1"/>
    <dgm:cxn modelId="{E4299EB0-F318-44B8-ADBB-D4547E31DFD8}" srcId="{F567D518-4301-4F7F-9291-020037D98B27}" destId="{DB77D449-664A-49B5-BFFC-4EA4F889DAC0}" srcOrd="0" destOrd="0" parTransId="{07FA2495-3772-49D9-B778-B767F0161413}" sibTransId="{99134195-1FC6-41C3-A3A0-68BBFA46036D}"/>
    <dgm:cxn modelId="{5383CEC6-071C-4ABC-B5DB-45A0B2A10B66}" srcId="{F567D518-4301-4F7F-9291-020037D98B27}" destId="{0C55D5CC-028F-4B78-8B6C-7E8A8155ABD6}" srcOrd="1" destOrd="0" parTransId="{69FD11A1-CC91-4721-B969-1091ACBA648F}" sibTransId="{9AB694F1-670C-4AEA-8ADB-C8E960C385C9}"/>
    <dgm:cxn modelId="{C9385AB6-9704-42BF-8CF6-783DE8E556A6}" type="presOf" srcId="{DB77D449-664A-49B5-BFFC-4EA4F889DAC0}" destId="{5292FEC9-3CD5-40D1-B854-FC558D04A377}" srcOrd="0" destOrd="0" presId="urn:microsoft.com/office/officeart/2005/8/layout/chevron1"/>
    <dgm:cxn modelId="{5522BF87-5304-4545-BC7D-5165BBC7C583}" srcId="{F567D518-4301-4F7F-9291-020037D98B27}" destId="{52DB9DF5-196F-419D-991B-C7F97CDAF792}" srcOrd="3" destOrd="0" parTransId="{6E8D65B8-C389-44C0-83D8-A41BCA265A10}" sibTransId="{CEDA299C-820F-4AC4-A153-D469CD72C04B}"/>
    <dgm:cxn modelId="{37D5721D-1EB5-475F-AA27-AEF3D67198DC}" type="presOf" srcId="{0C55D5CC-028F-4B78-8B6C-7E8A8155ABD6}" destId="{EFBCA5E6-571F-40FF-BC9F-4C4FFA4AA8BC}" srcOrd="0" destOrd="0" presId="urn:microsoft.com/office/officeart/2005/8/layout/chevron1"/>
    <dgm:cxn modelId="{24616892-DEBC-4E6F-8415-55AAF788B56D}" type="presParOf" srcId="{187EA866-7C58-42D3-BD70-21F968FD3A2C}" destId="{5292FEC9-3CD5-40D1-B854-FC558D04A377}" srcOrd="0" destOrd="0" presId="urn:microsoft.com/office/officeart/2005/8/layout/chevron1"/>
    <dgm:cxn modelId="{E2C44997-BA1D-4EFB-A0E9-60673E5EC97B}" type="presParOf" srcId="{187EA866-7C58-42D3-BD70-21F968FD3A2C}" destId="{AA804D2B-C7BA-434B-8061-2E96FFF86440}" srcOrd="1" destOrd="0" presId="urn:microsoft.com/office/officeart/2005/8/layout/chevron1"/>
    <dgm:cxn modelId="{1054A871-F877-41B9-ABC9-6AA71A1C07A7}" type="presParOf" srcId="{187EA866-7C58-42D3-BD70-21F968FD3A2C}" destId="{EFBCA5E6-571F-40FF-BC9F-4C4FFA4AA8BC}" srcOrd="2" destOrd="0" presId="urn:microsoft.com/office/officeart/2005/8/layout/chevron1"/>
    <dgm:cxn modelId="{41F877CA-2A36-4DCC-AF92-B35F7B975E07}" type="presParOf" srcId="{187EA866-7C58-42D3-BD70-21F968FD3A2C}" destId="{37D3C381-82DD-4D63-9DD1-D18CDBEF5DD0}" srcOrd="3" destOrd="0" presId="urn:microsoft.com/office/officeart/2005/8/layout/chevron1"/>
    <dgm:cxn modelId="{CCCC6464-6DCF-431E-A430-A00227D95DCA}" type="presParOf" srcId="{187EA866-7C58-42D3-BD70-21F968FD3A2C}" destId="{B8E49178-203C-4425-AE82-B0A91AFF18E7}" srcOrd="4" destOrd="0" presId="urn:microsoft.com/office/officeart/2005/8/layout/chevron1"/>
    <dgm:cxn modelId="{025A66CA-0291-43CE-B47C-DEC3C7D210E2}" type="presParOf" srcId="{187EA866-7C58-42D3-BD70-21F968FD3A2C}" destId="{EC24DAC9-A75C-41AE-B043-98DB8A425A85}" srcOrd="5" destOrd="0" presId="urn:microsoft.com/office/officeart/2005/8/layout/chevron1"/>
    <dgm:cxn modelId="{AEC77FC8-937F-4787-B372-58B050960519}" type="presParOf" srcId="{187EA866-7C58-42D3-BD70-21F968FD3A2C}" destId="{3D891961-5AE5-420C-87C3-348C7481866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E94937-E990-4686-A216-97146E28E6D1}" type="doc">
      <dgm:prSet loTypeId="urn:microsoft.com/office/officeart/2005/8/layout/radial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ED99FF9-8817-4A50-B571-B3235BA3DDB5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dirty="0" err="1" smtClean="0"/>
            <a:t>Sirtuines</a:t>
          </a:r>
          <a:endParaRPr lang="fr-FR" dirty="0"/>
        </a:p>
      </dgm:t>
    </dgm:pt>
    <dgm:pt modelId="{AFB780D7-5DAC-4AD9-B50E-DDA12854A6F0}" type="parTrans" cxnId="{36FDD142-1B8B-4EF0-A75E-8FD9CF884770}">
      <dgm:prSet/>
      <dgm:spPr/>
      <dgm:t>
        <a:bodyPr/>
        <a:lstStyle/>
        <a:p>
          <a:endParaRPr lang="fr-FR"/>
        </a:p>
      </dgm:t>
    </dgm:pt>
    <dgm:pt modelId="{F4021D91-1452-4B2C-98AF-F2F13B3B7FC7}" type="sibTrans" cxnId="{36FDD142-1B8B-4EF0-A75E-8FD9CF884770}">
      <dgm:prSet/>
      <dgm:spPr/>
      <dgm:t>
        <a:bodyPr/>
        <a:lstStyle/>
        <a:p>
          <a:endParaRPr lang="fr-FR"/>
        </a:p>
      </dgm:t>
    </dgm:pt>
    <dgm:pt modelId="{DC67024C-E22F-4C52-9150-3069299039A3}">
      <dgm:prSet phldrT="[Texte]" custT="1"/>
      <dgm:spPr/>
      <dgm:t>
        <a:bodyPr/>
        <a:lstStyle/>
        <a:p>
          <a:r>
            <a:rPr lang="fr-FR" sz="1600" dirty="0" smtClean="0"/>
            <a:t>Médiateurs des effets de la CR</a:t>
          </a:r>
          <a:endParaRPr lang="fr-FR" sz="1600" dirty="0"/>
        </a:p>
      </dgm:t>
    </dgm:pt>
    <dgm:pt modelId="{E813CAF9-07D6-450D-8AAD-595F4A86CBE5}" type="parTrans" cxnId="{65E40F97-D34A-4538-86EF-CA7FA5549F17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0701791D-7B2A-4706-A414-536F5CCAD672}" type="sibTrans" cxnId="{65E40F97-D34A-4538-86EF-CA7FA5549F17}">
      <dgm:prSet/>
      <dgm:spPr/>
      <dgm:t>
        <a:bodyPr/>
        <a:lstStyle/>
        <a:p>
          <a:endParaRPr lang="fr-FR"/>
        </a:p>
      </dgm:t>
    </dgm:pt>
    <dgm:pt modelId="{47478D52-C36F-4998-848B-147044989410}">
      <dgm:prSet phldrT="[Texte]" custT="1"/>
      <dgm:spPr>
        <a:solidFill>
          <a:srgbClr val="00B050"/>
        </a:solidFill>
      </dgm:spPr>
      <dgm:t>
        <a:bodyPr/>
        <a:lstStyle/>
        <a:p>
          <a:r>
            <a:rPr lang="fr-FR" sz="1600" dirty="0" smtClean="0"/>
            <a:t>Majorité : </a:t>
          </a:r>
          <a:r>
            <a:rPr lang="fr-FR" sz="1600" dirty="0" err="1" smtClean="0"/>
            <a:t>déacétylases</a:t>
          </a:r>
          <a:r>
            <a:rPr lang="fr-FR" sz="1600" dirty="0" smtClean="0"/>
            <a:t> de lysine (NAD+ dépendantes) </a:t>
          </a:r>
          <a:endParaRPr lang="fr-FR" sz="1600" dirty="0"/>
        </a:p>
      </dgm:t>
    </dgm:pt>
    <dgm:pt modelId="{3B0E91C6-7EF8-413B-A723-D958A4BF812F}" type="parTrans" cxnId="{EFB33DDC-42F4-462D-B1C8-26CBD7B22B82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24C4F72D-6F1C-465D-8025-F86B4B575AF6}" type="sibTrans" cxnId="{EFB33DDC-42F4-462D-B1C8-26CBD7B22B82}">
      <dgm:prSet/>
      <dgm:spPr/>
      <dgm:t>
        <a:bodyPr/>
        <a:lstStyle/>
        <a:p>
          <a:endParaRPr lang="fr-FR"/>
        </a:p>
      </dgm:t>
    </dgm:pt>
    <dgm:pt modelId="{3ABD7C17-7B3E-4C6E-9895-0D79A91D6C52}">
      <dgm:prSet phldrT="[Texte]" custT="1"/>
      <dgm:spPr>
        <a:solidFill>
          <a:srgbClr val="C00000"/>
        </a:solidFill>
      </dgm:spPr>
      <dgm:t>
        <a:bodyPr/>
        <a:lstStyle/>
        <a:p>
          <a:r>
            <a:rPr lang="fr-FR" sz="1600" dirty="0" smtClean="0"/>
            <a:t>Stabilité du génome ⇒ hétéro-</a:t>
          </a:r>
          <a:r>
            <a:rPr lang="fr-FR" sz="1600" dirty="0" err="1" smtClean="0"/>
            <a:t>chromatinisation</a:t>
          </a:r>
          <a:r>
            <a:rPr lang="fr-FR" sz="1600" dirty="0" smtClean="0"/>
            <a:t> de certaines parties du génome</a:t>
          </a:r>
          <a:endParaRPr lang="fr-FR" sz="1600" dirty="0"/>
        </a:p>
      </dgm:t>
    </dgm:pt>
    <dgm:pt modelId="{E1D5C78C-02AB-4925-A070-6D7C3B71B432}" type="parTrans" cxnId="{55BEDB94-046B-462E-8400-180A7A79B079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2BE71E1A-3326-4307-8429-A9A4123BC703}" type="sibTrans" cxnId="{55BEDB94-046B-462E-8400-180A7A79B079}">
      <dgm:prSet/>
      <dgm:spPr/>
      <dgm:t>
        <a:bodyPr/>
        <a:lstStyle/>
        <a:p>
          <a:endParaRPr lang="fr-FR"/>
        </a:p>
      </dgm:t>
    </dgm:pt>
    <dgm:pt modelId="{FC279E94-97D8-4542-8356-9B6A79F7B547}">
      <dgm:prSet custT="1"/>
      <dgm:spPr/>
      <dgm:t>
        <a:bodyPr/>
        <a:lstStyle/>
        <a:p>
          <a:r>
            <a:rPr lang="fr-FR" sz="1400" dirty="0" smtClean="0"/>
            <a:t>Augmentent la biogenèse mitochondriale et inhibent la production de ROS (SIRT3)</a:t>
          </a:r>
          <a:endParaRPr lang="fr-FR" sz="1400" dirty="0"/>
        </a:p>
      </dgm:t>
    </dgm:pt>
    <dgm:pt modelId="{E39494D9-CE88-4F50-A5D8-70F6A9DAFC27}" type="parTrans" cxnId="{F7A1ECD9-D575-40E3-942D-51C20E109461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D1B6BA26-DD49-4F19-88BE-86021ACA8656}" type="sibTrans" cxnId="{F7A1ECD9-D575-40E3-942D-51C20E109461}">
      <dgm:prSet/>
      <dgm:spPr/>
      <dgm:t>
        <a:bodyPr/>
        <a:lstStyle/>
        <a:p>
          <a:endParaRPr lang="fr-FR"/>
        </a:p>
      </dgm:t>
    </dgm:pt>
    <dgm:pt modelId="{6597CDD8-FE9E-4F59-B5A9-8BE4B53C06DC}">
      <dgm:prSet custT="1"/>
      <dgm:spPr>
        <a:solidFill>
          <a:srgbClr val="7030A0"/>
        </a:solidFill>
      </dgm:spPr>
      <dgm:t>
        <a:bodyPr/>
        <a:lstStyle/>
        <a:p>
          <a:r>
            <a:rPr lang="fr-FR" sz="1400" dirty="0" smtClean="0"/>
            <a:t>Protège l’horloge circadienne centrale de la dégradation liée à l’âge (SIRT1)</a:t>
          </a:r>
          <a:endParaRPr lang="fr-FR" sz="1400" dirty="0"/>
        </a:p>
      </dgm:t>
    </dgm:pt>
    <dgm:pt modelId="{B98A2B7A-6A38-4568-80AB-71F488646DFF}" type="parTrans" cxnId="{927D5EC4-F8BD-433A-9B9A-94DCA5AD7705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2038D657-6A40-448B-896D-A6B2AA6237B3}" type="sibTrans" cxnId="{927D5EC4-F8BD-433A-9B9A-94DCA5AD7705}">
      <dgm:prSet/>
      <dgm:spPr/>
      <dgm:t>
        <a:bodyPr/>
        <a:lstStyle/>
        <a:p>
          <a:endParaRPr lang="fr-FR"/>
        </a:p>
      </dgm:t>
    </dgm:pt>
    <dgm:pt modelId="{D131B34A-1B04-4479-A7CD-8F04FF63FA27}" type="pres">
      <dgm:prSet presAssocID="{3AE94937-E990-4686-A216-97146E28E6D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8A5E2C7-3BCD-4C35-AA3E-2CF866F6F0BC}" type="pres">
      <dgm:prSet presAssocID="{5ED99FF9-8817-4A50-B571-B3235BA3DDB5}" presName="centerShape" presStyleLbl="node0" presStyleIdx="0" presStyleCnt="1" custScaleX="70509" custScaleY="70508"/>
      <dgm:spPr/>
      <dgm:t>
        <a:bodyPr/>
        <a:lstStyle/>
        <a:p>
          <a:endParaRPr lang="fr-FR"/>
        </a:p>
      </dgm:t>
    </dgm:pt>
    <dgm:pt modelId="{B550B11F-CFCD-490F-B90D-0240855A4A21}" type="pres">
      <dgm:prSet presAssocID="{E813CAF9-07D6-450D-8AAD-595F4A86CBE5}" presName="Name9" presStyleLbl="parChTrans1D2" presStyleIdx="0" presStyleCnt="5"/>
      <dgm:spPr/>
      <dgm:t>
        <a:bodyPr/>
        <a:lstStyle/>
        <a:p>
          <a:endParaRPr lang="fr-FR"/>
        </a:p>
      </dgm:t>
    </dgm:pt>
    <dgm:pt modelId="{547412A9-3147-431B-99A3-748A21BB5719}" type="pres">
      <dgm:prSet presAssocID="{E813CAF9-07D6-450D-8AAD-595F4A86CBE5}" presName="connTx" presStyleLbl="parChTrans1D2" presStyleIdx="0" presStyleCnt="5"/>
      <dgm:spPr/>
      <dgm:t>
        <a:bodyPr/>
        <a:lstStyle/>
        <a:p>
          <a:endParaRPr lang="fr-FR"/>
        </a:p>
      </dgm:t>
    </dgm:pt>
    <dgm:pt modelId="{B3977ED1-C7D8-49AF-B874-9D0CA654D3A6}" type="pres">
      <dgm:prSet presAssocID="{DC67024C-E22F-4C52-9150-3069299039A3}" presName="node" presStyleLbl="node1" presStyleIdx="0" presStyleCnt="5" custScaleX="128798" custScaleY="12879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CB044B7-9134-4F68-8DBF-360DC705844E}" type="pres">
      <dgm:prSet presAssocID="{3B0E91C6-7EF8-413B-A723-D958A4BF812F}" presName="Name9" presStyleLbl="parChTrans1D2" presStyleIdx="1" presStyleCnt="5"/>
      <dgm:spPr/>
      <dgm:t>
        <a:bodyPr/>
        <a:lstStyle/>
        <a:p>
          <a:endParaRPr lang="fr-FR"/>
        </a:p>
      </dgm:t>
    </dgm:pt>
    <dgm:pt modelId="{F15E2A52-4CAA-4033-8609-49321D315984}" type="pres">
      <dgm:prSet presAssocID="{3B0E91C6-7EF8-413B-A723-D958A4BF812F}" presName="connTx" presStyleLbl="parChTrans1D2" presStyleIdx="1" presStyleCnt="5"/>
      <dgm:spPr/>
      <dgm:t>
        <a:bodyPr/>
        <a:lstStyle/>
        <a:p>
          <a:endParaRPr lang="fr-FR"/>
        </a:p>
      </dgm:t>
    </dgm:pt>
    <dgm:pt modelId="{DE60F3E7-3B07-4485-9B0B-6D0612314740}" type="pres">
      <dgm:prSet presAssocID="{47478D52-C36F-4998-848B-147044989410}" presName="node" presStyleLbl="node1" presStyleIdx="1" presStyleCnt="5" custScaleX="128798" custScaleY="12879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3570EB-C98B-4D84-91A9-0A96D6204744}" type="pres">
      <dgm:prSet presAssocID="{E1D5C78C-02AB-4925-A070-6D7C3B71B432}" presName="Name9" presStyleLbl="parChTrans1D2" presStyleIdx="2" presStyleCnt="5"/>
      <dgm:spPr/>
      <dgm:t>
        <a:bodyPr/>
        <a:lstStyle/>
        <a:p>
          <a:endParaRPr lang="fr-FR"/>
        </a:p>
      </dgm:t>
    </dgm:pt>
    <dgm:pt modelId="{8C03DCDB-08C7-4E05-9A03-5165C249B08B}" type="pres">
      <dgm:prSet presAssocID="{E1D5C78C-02AB-4925-A070-6D7C3B71B432}" presName="connTx" presStyleLbl="parChTrans1D2" presStyleIdx="2" presStyleCnt="5"/>
      <dgm:spPr/>
      <dgm:t>
        <a:bodyPr/>
        <a:lstStyle/>
        <a:p>
          <a:endParaRPr lang="fr-FR"/>
        </a:p>
      </dgm:t>
    </dgm:pt>
    <dgm:pt modelId="{5A7AFECA-7A16-4903-9D1B-6DEB9F35E4A7}" type="pres">
      <dgm:prSet presAssocID="{3ABD7C17-7B3E-4C6E-9895-0D79A91D6C52}" presName="node" presStyleLbl="node1" presStyleIdx="2" presStyleCnt="5" custScaleX="128798" custScaleY="12879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0F38610-8AAE-48AE-AD8A-7EF4A2AB9824}" type="pres">
      <dgm:prSet presAssocID="{E39494D9-CE88-4F50-A5D8-70F6A9DAFC27}" presName="Name9" presStyleLbl="parChTrans1D2" presStyleIdx="3" presStyleCnt="5"/>
      <dgm:spPr/>
      <dgm:t>
        <a:bodyPr/>
        <a:lstStyle/>
        <a:p>
          <a:endParaRPr lang="fr-FR"/>
        </a:p>
      </dgm:t>
    </dgm:pt>
    <dgm:pt modelId="{0E822A84-B737-4FD5-A533-027615A64DE9}" type="pres">
      <dgm:prSet presAssocID="{E39494D9-CE88-4F50-A5D8-70F6A9DAFC27}" presName="connTx" presStyleLbl="parChTrans1D2" presStyleIdx="3" presStyleCnt="5"/>
      <dgm:spPr/>
      <dgm:t>
        <a:bodyPr/>
        <a:lstStyle/>
        <a:p>
          <a:endParaRPr lang="fr-FR"/>
        </a:p>
      </dgm:t>
    </dgm:pt>
    <dgm:pt modelId="{B4D8AA78-C2EE-4C86-B6BE-FB04D847D13B}" type="pres">
      <dgm:prSet presAssocID="{FC279E94-97D8-4542-8356-9B6A79F7B547}" presName="node" presStyleLbl="node1" presStyleIdx="3" presStyleCnt="5" custScaleX="128798" custScaleY="12879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07AC69-245A-456D-B4C4-0754072E0090}" type="pres">
      <dgm:prSet presAssocID="{B98A2B7A-6A38-4568-80AB-71F488646DFF}" presName="Name9" presStyleLbl="parChTrans1D2" presStyleIdx="4" presStyleCnt="5"/>
      <dgm:spPr/>
      <dgm:t>
        <a:bodyPr/>
        <a:lstStyle/>
        <a:p>
          <a:endParaRPr lang="fr-FR"/>
        </a:p>
      </dgm:t>
    </dgm:pt>
    <dgm:pt modelId="{4D2F1B71-396B-4A14-A106-1F64B2879E54}" type="pres">
      <dgm:prSet presAssocID="{B98A2B7A-6A38-4568-80AB-71F488646DFF}" presName="connTx" presStyleLbl="parChTrans1D2" presStyleIdx="4" presStyleCnt="5"/>
      <dgm:spPr/>
      <dgm:t>
        <a:bodyPr/>
        <a:lstStyle/>
        <a:p>
          <a:endParaRPr lang="fr-FR"/>
        </a:p>
      </dgm:t>
    </dgm:pt>
    <dgm:pt modelId="{857D88CE-3A14-45B7-B6C2-A8E9DCA4AC4D}" type="pres">
      <dgm:prSet presAssocID="{6597CDD8-FE9E-4F59-B5A9-8BE4B53C06DC}" presName="node" presStyleLbl="node1" presStyleIdx="4" presStyleCnt="5" custScaleX="128798" custScaleY="12879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AD5353B-5076-4533-98A4-A3EC47BE2CCA}" type="presOf" srcId="{E813CAF9-07D6-450D-8AAD-595F4A86CBE5}" destId="{B550B11F-CFCD-490F-B90D-0240855A4A21}" srcOrd="0" destOrd="0" presId="urn:microsoft.com/office/officeart/2005/8/layout/radial1"/>
    <dgm:cxn modelId="{DC461B4B-8986-469E-B525-7004826B5FAE}" type="presOf" srcId="{E1D5C78C-02AB-4925-A070-6D7C3B71B432}" destId="{4C3570EB-C98B-4D84-91A9-0A96D6204744}" srcOrd="0" destOrd="0" presId="urn:microsoft.com/office/officeart/2005/8/layout/radial1"/>
    <dgm:cxn modelId="{F7A1ECD9-D575-40E3-942D-51C20E109461}" srcId="{5ED99FF9-8817-4A50-B571-B3235BA3DDB5}" destId="{FC279E94-97D8-4542-8356-9B6A79F7B547}" srcOrd="3" destOrd="0" parTransId="{E39494D9-CE88-4F50-A5D8-70F6A9DAFC27}" sibTransId="{D1B6BA26-DD49-4F19-88BE-86021ACA8656}"/>
    <dgm:cxn modelId="{FF14D8CB-97D7-42AB-B24D-E15F3BC88F2D}" type="presOf" srcId="{47478D52-C36F-4998-848B-147044989410}" destId="{DE60F3E7-3B07-4485-9B0B-6D0612314740}" srcOrd="0" destOrd="0" presId="urn:microsoft.com/office/officeart/2005/8/layout/radial1"/>
    <dgm:cxn modelId="{55BEDB94-046B-462E-8400-180A7A79B079}" srcId="{5ED99FF9-8817-4A50-B571-B3235BA3DDB5}" destId="{3ABD7C17-7B3E-4C6E-9895-0D79A91D6C52}" srcOrd="2" destOrd="0" parTransId="{E1D5C78C-02AB-4925-A070-6D7C3B71B432}" sibTransId="{2BE71E1A-3326-4307-8429-A9A4123BC703}"/>
    <dgm:cxn modelId="{65E40F97-D34A-4538-86EF-CA7FA5549F17}" srcId="{5ED99FF9-8817-4A50-B571-B3235BA3DDB5}" destId="{DC67024C-E22F-4C52-9150-3069299039A3}" srcOrd="0" destOrd="0" parTransId="{E813CAF9-07D6-450D-8AAD-595F4A86CBE5}" sibTransId="{0701791D-7B2A-4706-A414-536F5CCAD672}"/>
    <dgm:cxn modelId="{36FDD142-1B8B-4EF0-A75E-8FD9CF884770}" srcId="{3AE94937-E990-4686-A216-97146E28E6D1}" destId="{5ED99FF9-8817-4A50-B571-B3235BA3DDB5}" srcOrd="0" destOrd="0" parTransId="{AFB780D7-5DAC-4AD9-B50E-DDA12854A6F0}" sibTransId="{F4021D91-1452-4B2C-98AF-F2F13B3B7FC7}"/>
    <dgm:cxn modelId="{9A7B77B2-8BC1-4820-A3E6-CF2210CE457F}" type="presOf" srcId="{E1D5C78C-02AB-4925-A070-6D7C3B71B432}" destId="{8C03DCDB-08C7-4E05-9A03-5165C249B08B}" srcOrd="1" destOrd="0" presId="urn:microsoft.com/office/officeart/2005/8/layout/radial1"/>
    <dgm:cxn modelId="{5D37E8E8-0465-45B3-9473-723EC07DAB73}" type="presOf" srcId="{5ED99FF9-8817-4A50-B571-B3235BA3DDB5}" destId="{78A5E2C7-3BCD-4C35-AA3E-2CF866F6F0BC}" srcOrd="0" destOrd="0" presId="urn:microsoft.com/office/officeart/2005/8/layout/radial1"/>
    <dgm:cxn modelId="{F6A89847-B5A9-4153-85D6-3A1B986F6933}" type="presOf" srcId="{6597CDD8-FE9E-4F59-B5A9-8BE4B53C06DC}" destId="{857D88CE-3A14-45B7-B6C2-A8E9DCA4AC4D}" srcOrd="0" destOrd="0" presId="urn:microsoft.com/office/officeart/2005/8/layout/radial1"/>
    <dgm:cxn modelId="{EFB33DDC-42F4-462D-B1C8-26CBD7B22B82}" srcId="{5ED99FF9-8817-4A50-B571-B3235BA3DDB5}" destId="{47478D52-C36F-4998-848B-147044989410}" srcOrd="1" destOrd="0" parTransId="{3B0E91C6-7EF8-413B-A723-D958A4BF812F}" sibTransId="{24C4F72D-6F1C-465D-8025-F86B4B575AF6}"/>
    <dgm:cxn modelId="{0B29C1F5-213D-4017-B6C4-4A8B6061373B}" type="presOf" srcId="{FC279E94-97D8-4542-8356-9B6A79F7B547}" destId="{B4D8AA78-C2EE-4C86-B6BE-FB04D847D13B}" srcOrd="0" destOrd="0" presId="urn:microsoft.com/office/officeart/2005/8/layout/radial1"/>
    <dgm:cxn modelId="{491A3ABB-9CE3-4D84-A63F-7E6D0C7034CB}" type="presOf" srcId="{3B0E91C6-7EF8-413B-A723-D958A4BF812F}" destId="{F15E2A52-4CAA-4033-8609-49321D315984}" srcOrd="1" destOrd="0" presId="urn:microsoft.com/office/officeart/2005/8/layout/radial1"/>
    <dgm:cxn modelId="{2A000B7B-208B-47F0-8A92-1A8AA3279F08}" type="presOf" srcId="{E39494D9-CE88-4F50-A5D8-70F6A9DAFC27}" destId="{40F38610-8AAE-48AE-AD8A-7EF4A2AB9824}" srcOrd="0" destOrd="0" presId="urn:microsoft.com/office/officeart/2005/8/layout/radial1"/>
    <dgm:cxn modelId="{95E1F5F6-D5E7-427A-801A-DEF09C0D853A}" type="presOf" srcId="{B98A2B7A-6A38-4568-80AB-71F488646DFF}" destId="{8607AC69-245A-456D-B4C4-0754072E0090}" srcOrd="0" destOrd="0" presId="urn:microsoft.com/office/officeart/2005/8/layout/radial1"/>
    <dgm:cxn modelId="{927D5EC4-F8BD-433A-9B9A-94DCA5AD7705}" srcId="{5ED99FF9-8817-4A50-B571-B3235BA3DDB5}" destId="{6597CDD8-FE9E-4F59-B5A9-8BE4B53C06DC}" srcOrd="4" destOrd="0" parTransId="{B98A2B7A-6A38-4568-80AB-71F488646DFF}" sibTransId="{2038D657-6A40-448B-896D-A6B2AA6237B3}"/>
    <dgm:cxn modelId="{7EB107D8-53FC-412E-90B2-F2CAB3A0EEC4}" type="presOf" srcId="{3AE94937-E990-4686-A216-97146E28E6D1}" destId="{D131B34A-1B04-4479-A7CD-8F04FF63FA27}" srcOrd="0" destOrd="0" presId="urn:microsoft.com/office/officeart/2005/8/layout/radial1"/>
    <dgm:cxn modelId="{4195603F-5A73-4542-B054-412FF4B513D3}" type="presOf" srcId="{E39494D9-CE88-4F50-A5D8-70F6A9DAFC27}" destId="{0E822A84-B737-4FD5-A533-027615A64DE9}" srcOrd="1" destOrd="0" presId="urn:microsoft.com/office/officeart/2005/8/layout/radial1"/>
    <dgm:cxn modelId="{181D5313-BF7B-4580-A1A0-F6AA82AC5894}" type="presOf" srcId="{E813CAF9-07D6-450D-8AAD-595F4A86CBE5}" destId="{547412A9-3147-431B-99A3-748A21BB5719}" srcOrd="1" destOrd="0" presId="urn:microsoft.com/office/officeart/2005/8/layout/radial1"/>
    <dgm:cxn modelId="{23CF58DF-FF27-48E7-BD28-D2895B1BEC07}" type="presOf" srcId="{B98A2B7A-6A38-4568-80AB-71F488646DFF}" destId="{4D2F1B71-396B-4A14-A106-1F64B2879E54}" srcOrd="1" destOrd="0" presId="urn:microsoft.com/office/officeart/2005/8/layout/radial1"/>
    <dgm:cxn modelId="{2EC1E17E-E3B6-4ACB-9C06-FF0EE46014EE}" type="presOf" srcId="{3B0E91C6-7EF8-413B-A723-D958A4BF812F}" destId="{DCB044B7-9134-4F68-8DBF-360DC705844E}" srcOrd="0" destOrd="0" presId="urn:microsoft.com/office/officeart/2005/8/layout/radial1"/>
    <dgm:cxn modelId="{7763325C-7FA3-439A-B5EA-B03FAB82CB59}" type="presOf" srcId="{DC67024C-E22F-4C52-9150-3069299039A3}" destId="{B3977ED1-C7D8-49AF-B874-9D0CA654D3A6}" srcOrd="0" destOrd="0" presId="urn:microsoft.com/office/officeart/2005/8/layout/radial1"/>
    <dgm:cxn modelId="{65ECBC6C-9725-47B7-AA10-B3D9C8D9B850}" type="presOf" srcId="{3ABD7C17-7B3E-4C6E-9895-0D79A91D6C52}" destId="{5A7AFECA-7A16-4903-9D1B-6DEB9F35E4A7}" srcOrd="0" destOrd="0" presId="urn:microsoft.com/office/officeart/2005/8/layout/radial1"/>
    <dgm:cxn modelId="{D179A4B3-7E27-4C81-B528-F640D1975C5D}" type="presParOf" srcId="{D131B34A-1B04-4479-A7CD-8F04FF63FA27}" destId="{78A5E2C7-3BCD-4C35-AA3E-2CF866F6F0BC}" srcOrd="0" destOrd="0" presId="urn:microsoft.com/office/officeart/2005/8/layout/radial1"/>
    <dgm:cxn modelId="{19339309-6D63-40B2-9F8D-BAFBCE9361D1}" type="presParOf" srcId="{D131B34A-1B04-4479-A7CD-8F04FF63FA27}" destId="{B550B11F-CFCD-490F-B90D-0240855A4A21}" srcOrd="1" destOrd="0" presId="urn:microsoft.com/office/officeart/2005/8/layout/radial1"/>
    <dgm:cxn modelId="{F50B537B-211E-42BE-80DA-4FA2100C4666}" type="presParOf" srcId="{B550B11F-CFCD-490F-B90D-0240855A4A21}" destId="{547412A9-3147-431B-99A3-748A21BB5719}" srcOrd="0" destOrd="0" presId="urn:microsoft.com/office/officeart/2005/8/layout/radial1"/>
    <dgm:cxn modelId="{26958CB8-658C-4FC2-8681-7AEF0067FFF5}" type="presParOf" srcId="{D131B34A-1B04-4479-A7CD-8F04FF63FA27}" destId="{B3977ED1-C7D8-49AF-B874-9D0CA654D3A6}" srcOrd="2" destOrd="0" presId="urn:microsoft.com/office/officeart/2005/8/layout/radial1"/>
    <dgm:cxn modelId="{8FF4901F-C175-409A-98C0-53CD5F91908D}" type="presParOf" srcId="{D131B34A-1B04-4479-A7CD-8F04FF63FA27}" destId="{DCB044B7-9134-4F68-8DBF-360DC705844E}" srcOrd="3" destOrd="0" presId="urn:microsoft.com/office/officeart/2005/8/layout/radial1"/>
    <dgm:cxn modelId="{B0CEC004-9F60-4ECB-8397-D9A6798D4596}" type="presParOf" srcId="{DCB044B7-9134-4F68-8DBF-360DC705844E}" destId="{F15E2A52-4CAA-4033-8609-49321D315984}" srcOrd="0" destOrd="0" presId="urn:microsoft.com/office/officeart/2005/8/layout/radial1"/>
    <dgm:cxn modelId="{71A9197B-E455-49A6-B184-D8E906F894B8}" type="presParOf" srcId="{D131B34A-1B04-4479-A7CD-8F04FF63FA27}" destId="{DE60F3E7-3B07-4485-9B0B-6D0612314740}" srcOrd="4" destOrd="0" presId="urn:microsoft.com/office/officeart/2005/8/layout/radial1"/>
    <dgm:cxn modelId="{13064ED8-8E02-4F98-A1BF-BDAF1649233E}" type="presParOf" srcId="{D131B34A-1B04-4479-A7CD-8F04FF63FA27}" destId="{4C3570EB-C98B-4D84-91A9-0A96D6204744}" srcOrd="5" destOrd="0" presId="urn:microsoft.com/office/officeart/2005/8/layout/radial1"/>
    <dgm:cxn modelId="{3D1BE889-70D3-42A3-99EF-B4D357DB5832}" type="presParOf" srcId="{4C3570EB-C98B-4D84-91A9-0A96D6204744}" destId="{8C03DCDB-08C7-4E05-9A03-5165C249B08B}" srcOrd="0" destOrd="0" presId="urn:microsoft.com/office/officeart/2005/8/layout/radial1"/>
    <dgm:cxn modelId="{2BFD003F-B3A1-4213-8F41-5164009C2DB3}" type="presParOf" srcId="{D131B34A-1B04-4479-A7CD-8F04FF63FA27}" destId="{5A7AFECA-7A16-4903-9D1B-6DEB9F35E4A7}" srcOrd="6" destOrd="0" presId="urn:microsoft.com/office/officeart/2005/8/layout/radial1"/>
    <dgm:cxn modelId="{ED98389C-92B2-4B85-B289-A77E2EF3415A}" type="presParOf" srcId="{D131B34A-1B04-4479-A7CD-8F04FF63FA27}" destId="{40F38610-8AAE-48AE-AD8A-7EF4A2AB9824}" srcOrd="7" destOrd="0" presId="urn:microsoft.com/office/officeart/2005/8/layout/radial1"/>
    <dgm:cxn modelId="{100BCAAD-6DAD-4DB0-9507-E559114948B5}" type="presParOf" srcId="{40F38610-8AAE-48AE-AD8A-7EF4A2AB9824}" destId="{0E822A84-B737-4FD5-A533-027615A64DE9}" srcOrd="0" destOrd="0" presId="urn:microsoft.com/office/officeart/2005/8/layout/radial1"/>
    <dgm:cxn modelId="{84F2DA04-9DA4-4969-84ED-94B742FDEEE8}" type="presParOf" srcId="{D131B34A-1B04-4479-A7CD-8F04FF63FA27}" destId="{B4D8AA78-C2EE-4C86-B6BE-FB04D847D13B}" srcOrd="8" destOrd="0" presId="urn:microsoft.com/office/officeart/2005/8/layout/radial1"/>
    <dgm:cxn modelId="{A16832D6-AA88-48E1-B5BC-1A19A5E5BC0F}" type="presParOf" srcId="{D131B34A-1B04-4479-A7CD-8F04FF63FA27}" destId="{8607AC69-245A-456D-B4C4-0754072E0090}" srcOrd="9" destOrd="0" presId="urn:microsoft.com/office/officeart/2005/8/layout/radial1"/>
    <dgm:cxn modelId="{739AC40F-8E8F-45E8-9CD8-3445BF99A749}" type="presParOf" srcId="{8607AC69-245A-456D-B4C4-0754072E0090}" destId="{4D2F1B71-396B-4A14-A106-1F64B2879E54}" srcOrd="0" destOrd="0" presId="urn:microsoft.com/office/officeart/2005/8/layout/radial1"/>
    <dgm:cxn modelId="{C770D3AD-AD2A-42F9-AE41-6FEBBE5A3F45}" type="presParOf" srcId="{D131B34A-1B04-4479-A7CD-8F04FF63FA27}" destId="{857D88CE-3A14-45B7-B6C2-A8E9DCA4AC4D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99020B-5A50-482E-BF46-8F706F59C2FA}" type="doc">
      <dgm:prSet loTypeId="urn:microsoft.com/office/officeart/2008/layout/RadialCluster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B3086111-C9A3-4033-A127-2690D91BF70A}">
      <dgm:prSet phldrT="[Texte]"/>
      <dgm:spPr/>
      <dgm:t>
        <a:bodyPr/>
        <a:lstStyle/>
        <a:p>
          <a:r>
            <a:rPr lang="en-US" dirty="0" smtClean="0"/>
            <a:t>Cytosine </a:t>
          </a:r>
          <a:r>
            <a:rPr lang="en-US" dirty="0" err="1" smtClean="0"/>
            <a:t>hydroxyméthyl</a:t>
          </a:r>
          <a:endParaRPr lang="fr-FR" dirty="0"/>
        </a:p>
      </dgm:t>
    </dgm:pt>
    <dgm:pt modelId="{0C4F3755-2091-4BE9-8A51-100DD27D7202}" type="parTrans" cxnId="{E65FF610-AD9E-406B-B853-D9AA233811B7}">
      <dgm:prSet/>
      <dgm:spPr/>
      <dgm:t>
        <a:bodyPr/>
        <a:lstStyle/>
        <a:p>
          <a:endParaRPr lang="fr-FR"/>
        </a:p>
      </dgm:t>
    </dgm:pt>
    <dgm:pt modelId="{7A2551A7-68D8-45F7-8A8E-F14013EFD350}" type="sibTrans" cxnId="{E65FF610-AD9E-406B-B853-D9AA233811B7}">
      <dgm:prSet/>
      <dgm:spPr/>
      <dgm:t>
        <a:bodyPr/>
        <a:lstStyle/>
        <a:p>
          <a:endParaRPr lang="fr-FR"/>
        </a:p>
      </dgm:t>
    </dgm:pt>
    <dgm:pt modelId="{057ACFE8-5681-477B-A396-0316361A62B1}">
      <dgm:prSet phldrT="[Texte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Corps des genes </a:t>
          </a:r>
          <a:r>
            <a:rPr lang="en-US" dirty="0" err="1" smtClean="0"/>
            <a:t>actifs</a:t>
          </a:r>
          <a:r>
            <a:rPr lang="en-US" dirty="0" smtClean="0"/>
            <a:t> =&gt; pas </a:t>
          </a:r>
          <a:r>
            <a:rPr lang="en-US" dirty="0" err="1" smtClean="0"/>
            <a:t>d’impact</a:t>
          </a:r>
          <a:r>
            <a:rPr lang="en-US" dirty="0" smtClean="0"/>
            <a:t> sur la transcription</a:t>
          </a:r>
          <a:endParaRPr lang="fr-FR" dirty="0"/>
        </a:p>
      </dgm:t>
    </dgm:pt>
    <dgm:pt modelId="{CB16FCAA-C7A8-4143-94B9-6D5A32B4CF9A}" type="parTrans" cxnId="{94788FB3-4CC3-4D75-AF29-4A18DF4ED7DF}">
      <dgm:prSet/>
      <dgm:spPr/>
      <dgm:t>
        <a:bodyPr/>
        <a:lstStyle/>
        <a:p>
          <a:endParaRPr lang="fr-FR"/>
        </a:p>
      </dgm:t>
    </dgm:pt>
    <dgm:pt modelId="{C53D931A-B3DA-4F4D-BFB5-B2907838A08E}" type="sibTrans" cxnId="{94788FB3-4CC3-4D75-AF29-4A18DF4ED7DF}">
      <dgm:prSet/>
      <dgm:spPr/>
      <dgm:t>
        <a:bodyPr/>
        <a:lstStyle/>
        <a:p>
          <a:endParaRPr lang="fr-FR"/>
        </a:p>
      </dgm:t>
    </dgm:pt>
    <dgm:pt modelId="{1F404082-FE90-499C-AC7B-E9545971993C}">
      <dgm:prSet phldrT="[Texte]"/>
      <dgm:spPr/>
      <dgm:t>
        <a:bodyPr/>
        <a:lstStyle/>
        <a:p>
          <a:r>
            <a:rPr lang="en-US" dirty="0" err="1" smtClean="0"/>
            <a:t>Promoteurs</a:t>
          </a:r>
          <a:r>
            <a:rPr lang="en-US" dirty="0" smtClean="0"/>
            <a:t> bivalents </a:t>
          </a:r>
          <a:r>
            <a:rPr lang="en-US" dirty="0" err="1" smtClean="0"/>
            <a:t>ou</a:t>
          </a:r>
          <a:r>
            <a:rPr lang="en-US" dirty="0" smtClean="0"/>
            <a:t> </a:t>
          </a:r>
          <a:r>
            <a:rPr lang="en-US" dirty="0" err="1" smtClean="0"/>
            <a:t>silencieux</a:t>
          </a:r>
          <a:r>
            <a:rPr lang="en-US" dirty="0" smtClean="0"/>
            <a:t> =&gt; </a:t>
          </a:r>
          <a:r>
            <a:rPr lang="en-US" dirty="0" err="1" smtClean="0"/>
            <a:t>activité</a:t>
          </a:r>
          <a:r>
            <a:rPr lang="en-US" dirty="0" smtClean="0"/>
            <a:t> </a:t>
          </a:r>
          <a:r>
            <a:rPr lang="en-US" dirty="0" err="1" smtClean="0"/>
            <a:t>transcriptionnelle</a:t>
          </a:r>
          <a:r>
            <a:rPr lang="en-US" dirty="0" smtClean="0"/>
            <a:t> </a:t>
          </a:r>
          <a:r>
            <a:rPr lang="en-US" dirty="0" err="1" smtClean="0"/>
            <a:t>empêchée</a:t>
          </a:r>
          <a:r>
            <a:rPr lang="en-US" dirty="0" smtClean="0"/>
            <a:t> par 5mc</a:t>
          </a:r>
          <a:endParaRPr lang="fr-FR" dirty="0"/>
        </a:p>
      </dgm:t>
    </dgm:pt>
    <dgm:pt modelId="{5D77CC72-1007-423E-8D9F-51E0B7B08D5B}" type="parTrans" cxnId="{23BC9961-96BF-4F3A-8D1A-0614C554C30F}">
      <dgm:prSet/>
      <dgm:spPr/>
      <dgm:t>
        <a:bodyPr/>
        <a:lstStyle/>
        <a:p>
          <a:endParaRPr lang="fr-FR"/>
        </a:p>
      </dgm:t>
    </dgm:pt>
    <dgm:pt modelId="{5A6B1B24-4D44-48C6-B8FC-3BBBED879886}" type="sibTrans" cxnId="{23BC9961-96BF-4F3A-8D1A-0614C554C30F}">
      <dgm:prSet/>
      <dgm:spPr/>
      <dgm:t>
        <a:bodyPr/>
        <a:lstStyle/>
        <a:p>
          <a:endParaRPr lang="fr-FR"/>
        </a:p>
      </dgm:t>
    </dgm:pt>
    <dgm:pt modelId="{0FE39AA2-3633-4C47-A8FA-48415603C6FB}">
      <dgm:prSet phldrT="[Texte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Enhancers </a:t>
          </a:r>
          <a:r>
            <a:rPr lang="en-US" dirty="0" err="1" smtClean="0"/>
            <a:t>actifs</a:t>
          </a:r>
          <a:r>
            <a:rPr lang="en-US" dirty="0" smtClean="0"/>
            <a:t> =&gt; </a:t>
          </a:r>
          <a:r>
            <a:rPr lang="en-US" dirty="0" err="1" smtClean="0"/>
            <a:t>favorisent</a:t>
          </a:r>
          <a:r>
            <a:rPr lang="en-US" dirty="0" smtClean="0"/>
            <a:t> le </a:t>
          </a:r>
          <a:r>
            <a:rPr lang="en-US" dirty="0" err="1" smtClean="0"/>
            <a:t>recrutement</a:t>
          </a:r>
          <a:r>
            <a:rPr lang="en-US" dirty="0" smtClean="0"/>
            <a:t> de </a:t>
          </a:r>
          <a:r>
            <a:rPr lang="en-US" dirty="0" err="1" smtClean="0"/>
            <a:t>promoteurs</a:t>
          </a:r>
          <a:endParaRPr lang="fr-FR" dirty="0"/>
        </a:p>
      </dgm:t>
    </dgm:pt>
    <dgm:pt modelId="{7A8C11EE-1D24-4709-8215-8FA9963182E6}" type="parTrans" cxnId="{450FAF00-158B-411D-8125-CE75F1584241}">
      <dgm:prSet/>
      <dgm:spPr/>
      <dgm:t>
        <a:bodyPr/>
        <a:lstStyle/>
        <a:p>
          <a:endParaRPr lang="fr-FR"/>
        </a:p>
      </dgm:t>
    </dgm:pt>
    <dgm:pt modelId="{54C33BEF-B3E0-4D4F-B356-2EDDF9B3D133}" type="sibTrans" cxnId="{450FAF00-158B-411D-8125-CE75F1584241}">
      <dgm:prSet/>
      <dgm:spPr/>
      <dgm:t>
        <a:bodyPr/>
        <a:lstStyle/>
        <a:p>
          <a:endParaRPr lang="fr-FR"/>
        </a:p>
      </dgm:t>
    </dgm:pt>
    <dgm:pt modelId="{172556E0-542E-4422-AFF5-53530C19FAD6}">
      <dgm:prSet phldrT="[Texte]"/>
      <dgm:spPr/>
      <dgm:t>
        <a:bodyPr/>
        <a:lstStyle/>
        <a:p>
          <a:r>
            <a:rPr lang="en-US" dirty="0" smtClean="0"/>
            <a:t>Sites de liaison du FT</a:t>
          </a:r>
          <a:endParaRPr lang="fr-FR" dirty="0"/>
        </a:p>
      </dgm:t>
    </dgm:pt>
    <dgm:pt modelId="{E0D8C7B8-4613-47A7-9FF8-045E0521280B}" type="parTrans" cxnId="{36F95614-B2E4-47F3-9DD2-6E6030E5516E}">
      <dgm:prSet/>
      <dgm:spPr/>
      <dgm:t>
        <a:bodyPr/>
        <a:lstStyle/>
        <a:p>
          <a:endParaRPr lang="fr-FR"/>
        </a:p>
      </dgm:t>
    </dgm:pt>
    <dgm:pt modelId="{65C11BE2-5DFB-4CBB-9ABD-E951C291F614}" type="sibTrans" cxnId="{36F95614-B2E4-47F3-9DD2-6E6030E5516E}">
      <dgm:prSet/>
      <dgm:spPr/>
      <dgm:t>
        <a:bodyPr/>
        <a:lstStyle/>
        <a:p>
          <a:endParaRPr lang="fr-FR"/>
        </a:p>
      </dgm:t>
    </dgm:pt>
    <dgm:pt modelId="{15D682B7-2D20-4779-BD0C-E69E5BB0D03E}" type="pres">
      <dgm:prSet presAssocID="{B399020B-5A50-482E-BF46-8F706F59C2F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0D99987B-563E-47F7-8236-0763A4B41824}" type="pres">
      <dgm:prSet presAssocID="{B3086111-C9A3-4033-A127-2690D91BF70A}" presName="singleCycle" presStyleCnt="0"/>
      <dgm:spPr/>
    </dgm:pt>
    <dgm:pt modelId="{461B1843-A204-4310-89E0-F8CFF0DC7419}" type="pres">
      <dgm:prSet presAssocID="{B3086111-C9A3-4033-A127-2690D91BF70A}" presName="singleCenter" presStyleLbl="node1" presStyleIdx="0" presStyleCnt="5">
        <dgm:presLayoutVars>
          <dgm:chMax val="7"/>
          <dgm:chPref val="7"/>
        </dgm:presLayoutVars>
      </dgm:prSet>
      <dgm:spPr/>
    </dgm:pt>
    <dgm:pt modelId="{0A0CAF5D-4254-4A1A-B72C-9D9FE378769C}" type="pres">
      <dgm:prSet presAssocID="{CB16FCAA-C7A8-4143-94B9-6D5A32B4CF9A}" presName="Name56" presStyleLbl="parChTrans1D2" presStyleIdx="0" presStyleCnt="4"/>
      <dgm:spPr/>
    </dgm:pt>
    <dgm:pt modelId="{CF6455E2-A028-4E86-9D6B-B0C974176343}" type="pres">
      <dgm:prSet presAssocID="{057ACFE8-5681-477B-A396-0316361A62B1}" presName="text0" presStyleLbl="node1" presStyleIdx="1" presStyleCnt="5" custScaleX="189233" custScaleY="18923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482C57-10AF-449B-8213-C844A91A7BB9}" type="pres">
      <dgm:prSet presAssocID="{5D77CC72-1007-423E-8D9F-51E0B7B08D5B}" presName="Name56" presStyleLbl="parChTrans1D2" presStyleIdx="1" presStyleCnt="4"/>
      <dgm:spPr/>
    </dgm:pt>
    <dgm:pt modelId="{99071A92-A7A6-4DF3-930C-D5226658A7AB}" type="pres">
      <dgm:prSet presAssocID="{1F404082-FE90-499C-AC7B-E9545971993C}" presName="text0" presStyleLbl="node1" presStyleIdx="2" presStyleCnt="5" custScaleX="189233" custScaleY="189233">
        <dgm:presLayoutVars>
          <dgm:bulletEnabled val="1"/>
        </dgm:presLayoutVars>
      </dgm:prSet>
      <dgm:spPr/>
    </dgm:pt>
    <dgm:pt modelId="{9FC01ED6-46DB-4466-99C7-0209209170BD}" type="pres">
      <dgm:prSet presAssocID="{7A8C11EE-1D24-4709-8215-8FA9963182E6}" presName="Name56" presStyleLbl="parChTrans1D2" presStyleIdx="2" presStyleCnt="4"/>
      <dgm:spPr/>
    </dgm:pt>
    <dgm:pt modelId="{B2FE9E2E-CAFB-4488-A11A-3E8237CC9852}" type="pres">
      <dgm:prSet presAssocID="{0FE39AA2-3633-4C47-A8FA-48415603C6FB}" presName="text0" presStyleLbl="node1" presStyleIdx="3" presStyleCnt="5" custScaleX="189233" custScaleY="189233">
        <dgm:presLayoutVars>
          <dgm:bulletEnabled val="1"/>
        </dgm:presLayoutVars>
      </dgm:prSet>
      <dgm:spPr/>
    </dgm:pt>
    <dgm:pt modelId="{545AF74F-5A56-4074-9BDE-C5E513F1322B}" type="pres">
      <dgm:prSet presAssocID="{E0D8C7B8-4613-47A7-9FF8-045E0521280B}" presName="Name56" presStyleLbl="parChTrans1D2" presStyleIdx="3" presStyleCnt="4"/>
      <dgm:spPr/>
    </dgm:pt>
    <dgm:pt modelId="{B25BCE42-773B-4E71-9D76-6B090F203618}" type="pres">
      <dgm:prSet presAssocID="{172556E0-542E-4422-AFF5-53530C19FAD6}" presName="text0" presStyleLbl="node1" presStyleIdx="4" presStyleCnt="5" custScaleX="189233" custScaleY="18923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4788FB3-4CC3-4D75-AF29-4A18DF4ED7DF}" srcId="{B3086111-C9A3-4033-A127-2690D91BF70A}" destId="{057ACFE8-5681-477B-A396-0316361A62B1}" srcOrd="0" destOrd="0" parTransId="{CB16FCAA-C7A8-4143-94B9-6D5A32B4CF9A}" sibTransId="{C53D931A-B3DA-4F4D-BFB5-B2907838A08E}"/>
    <dgm:cxn modelId="{23BC9961-96BF-4F3A-8D1A-0614C554C30F}" srcId="{B3086111-C9A3-4033-A127-2690D91BF70A}" destId="{1F404082-FE90-499C-AC7B-E9545971993C}" srcOrd="1" destOrd="0" parTransId="{5D77CC72-1007-423E-8D9F-51E0B7B08D5B}" sibTransId="{5A6B1B24-4D44-48C6-B8FC-3BBBED879886}"/>
    <dgm:cxn modelId="{7E6F0E1E-0C5C-4D25-A1BF-93AD2D4DCD40}" type="presOf" srcId="{0FE39AA2-3633-4C47-A8FA-48415603C6FB}" destId="{B2FE9E2E-CAFB-4488-A11A-3E8237CC9852}" srcOrd="0" destOrd="0" presId="urn:microsoft.com/office/officeart/2008/layout/RadialCluster"/>
    <dgm:cxn modelId="{A4E7BE8A-B8DA-4D84-900A-A5119A9BDB81}" type="presOf" srcId="{B3086111-C9A3-4033-A127-2690D91BF70A}" destId="{461B1843-A204-4310-89E0-F8CFF0DC7419}" srcOrd="0" destOrd="0" presId="urn:microsoft.com/office/officeart/2008/layout/RadialCluster"/>
    <dgm:cxn modelId="{9600885E-F70C-4D70-A236-F3EEBB230583}" type="presOf" srcId="{057ACFE8-5681-477B-A396-0316361A62B1}" destId="{CF6455E2-A028-4E86-9D6B-B0C974176343}" srcOrd="0" destOrd="0" presId="urn:microsoft.com/office/officeart/2008/layout/RadialCluster"/>
    <dgm:cxn modelId="{79BD4E45-2B92-4CB7-A93E-69A1A67EA229}" type="presOf" srcId="{B399020B-5A50-482E-BF46-8F706F59C2FA}" destId="{15D682B7-2D20-4779-BD0C-E69E5BB0D03E}" srcOrd="0" destOrd="0" presId="urn:microsoft.com/office/officeart/2008/layout/RadialCluster"/>
    <dgm:cxn modelId="{450FAF00-158B-411D-8125-CE75F1584241}" srcId="{B3086111-C9A3-4033-A127-2690D91BF70A}" destId="{0FE39AA2-3633-4C47-A8FA-48415603C6FB}" srcOrd="2" destOrd="0" parTransId="{7A8C11EE-1D24-4709-8215-8FA9963182E6}" sibTransId="{54C33BEF-B3E0-4D4F-B356-2EDDF9B3D133}"/>
    <dgm:cxn modelId="{EBEABE80-FB29-4E98-94EA-50904BE8B2C4}" type="presOf" srcId="{CB16FCAA-C7A8-4143-94B9-6D5A32B4CF9A}" destId="{0A0CAF5D-4254-4A1A-B72C-9D9FE378769C}" srcOrd="0" destOrd="0" presId="urn:microsoft.com/office/officeart/2008/layout/RadialCluster"/>
    <dgm:cxn modelId="{FC79B032-CC95-40E8-AD18-1989E8EF063E}" type="presOf" srcId="{172556E0-542E-4422-AFF5-53530C19FAD6}" destId="{B25BCE42-773B-4E71-9D76-6B090F203618}" srcOrd="0" destOrd="0" presId="urn:microsoft.com/office/officeart/2008/layout/RadialCluster"/>
    <dgm:cxn modelId="{0262DF5B-22EE-4F1D-A06A-6AD181A395D3}" type="presOf" srcId="{7A8C11EE-1D24-4709-8215-8FA9963182E6}" destId="{9FC01ED6-46DB-4466-99C7-0209209170BD}" srcOrd="0" destOrd="0" presId="urn:microsoft.com/office/officeart/2008/layout/RadialCluster"/>
    <dgm:cxn modelId="{E65FF610-AD9E-406B-B853-D9AA233811B7}" srcId="{B399020B-5A50-482E-BF46-8F706F59C2FA}" destId="{B3086111-C9A3-4033-A127-2690D91BF70A}" srcOrd="0" destOrd="0" parTransId="{0C4F3755-2091-4BE9-8A51-100DD27D7202}" sibTransId="{7A2551A7-68D8-45F7-8A8E-F14013EFD350}"/>
    <dgm:cxn modelId="{36F95614-B2E4-47F3-9DD2-6E6030E5516E}" srcId="{B3086111-C9A3-4033-A127-2690D91BF70A}" destId="{172556E0-542E-4422-AFF5-53530C19FAD6}" srcOrd="3" destOrd="0" parTransId="{E0D8C7B8-4613-47A7-9FF8-045E0521280B}" sibTransId="{65C11BE2-5DFB-4CBB-9ABD-E951C291F614}"/>
    <dgm:cxn modelId="{BC79DEEC-AC63-4437-B154-9548594B0947}" type="presOf" srcId="{1F404082-FE90-499C-AC7B-E9545971993C}" destId="{99071A92-A7A6-4DF3-930C-D5226658A7AB}" srcOrd="0" destOrd="0" presId="urn:microsoft.com/office/officeart/2008/layout/RadialCluster"/>
    <dgm:cxn modelId="{E5A01739-CE54-45F0-8335-C2D0609D3224}" type="presOf" srcId="{E0D8C7B8-4613-47A7-9FF8-045E0521280B}" destId="{545AF74F-5A56-4074-9BDE-C5E513F1322B}" srcOrd="0" destOrd="0" presId="urn:microsoft.com/office/officeart/2008/layout/RadialCluster"/>
    <dgm:cxn modelId="{A4C8AF10-E9D8-48FE-A5DC-2D9EBD9EA929}" type="presOf" srcId="{5D77CC72-1007-423E-8D9F-51E0B7B08D5B}" destId="{CA482C57-10AF-449B-8213-C844A91A7BB9}" srcOrd="0" destOrd="0" presId="urn:microsoft.com/office/officeart/2008/layout/RadialCluster"/>
    <dgm:cxn modelId="{11382CA5-9BCD-45E7-941B-BF581E446025}" type="presParOf" srcId="{15D682B7-2D20-4779-BD0C-E69E5BB0D03E}" destId="{0D99987B-563E-47F7-8236-0763A4B41824}" srcOrd="0" destOrd="0" presId="urn:microsoft.com/office/officeart/2008/layout/RadialCluster"/>
    <dgm:cxn modelId="{2D2B2712-A8BE-43A5-9765-D05E5E104E69}" type="presParOf" srcId="{0D99987B-563E-47F7-8236-0763A4B41824}" destId="{461B1843-A204-4310-89E0-F8CFF0DC7419}" srcOrd="0" destOrd="0" presId="urn:microsoft.com/office/officeart/2008/layout/RadialCluster"/>
    <dgm:cxn modelId="{280166D0-2AC6-4716-A673-E140C6C1E3B4}" type="presParOf" srcId="{0D99987B-563E-47F7-8236-0763A4B41824}" destId="{0A0CAF5D-4254-4A1A-B72C-9D9FE378769C}" srcOrd="1" destOrd="0" presId="urn:microsoft.com/office/officeart/2008/layout/RadialCluster"/>
    <dgm:cxn modelId="{D1C171DA-EF8E-435D-B4F9-44886385444C}" type="presParOf" srcId="{0D99987B-563E-47F7-8236-0763A4B41824}" destId="{CF6455E2-A028-4E86-9D6B-B0C974176343}" srcOrd="2" destOrd="0" presId="urn:microsoft.com/office/officeart/2008/layout/RadialCluster"/>
    <dgm:cxn modelId="{B8CB0DA8-A866-4C3E-9B40-3D9B39D8113F}" type="presParOf" srcId="{0D99987B-563E-47F7-8236-0763A4B41824}" destId="{CA482C57-10AF-449B-8213-C844A91A7BB9}" srcOrd="3" destOrd="0" presId="urn:microsoft.com/office/officeart/2008/layout/RadialCluster"/>
    <dgm:cxn modelId="{3C4F997E-887A-4863-B91E-298B806EBC5C}" type="presParOf" srcId="{0D99987B-563E-47F7-8236-0763A4B41824}" destId="{99071A92-A7A6-4DF3-930C-D5226658A7AB}" srcOrd="4" destOrd="0" presId="urn:microsoft.com/office/officeart/2008/layout/RadialCluster"/>
    <dgm:cxn modelId="{B544A463-F28F-43D6-97DB-0BADC050A697}" type="presParOf" srcId="{0D99987B-563E-47F7-8236-0763A4B41824}" destId="{9FC01ED6-46DB-4466-99C7-0209209170BD}" srcOrd="5" destOrd="0" presId="urn:microsoft.com/office/officeart/2008/layout/RadialCluster"/>
    <dgm:cxn modelId="{DAD37C1D-0E1D-4064-8A06-59514B7FC99E}" type="presParOf" srcId="{0D99987B-563E-47F7-8236-0763A4B41824}" destId="{B2FE9E2E-CAFB-4488-A11A-3E8237CC9852}" srcOrd="6" destOrd="0" presId="urn:microsoft.com/office/officeart/2008/layout/RadialCluster"/>
    <dgm:cxn modelId="{B6C5EB51-B2FD-424A-8547-CF236828DE17}" type="presParOf" srcId="{0D99987B-563E-47F7-8236-0763A4B41824}" destId="{545AF74F-5A56-4074-9BDE-C5E513F1322B}" srcOrd="7" destOrd="0" presId="urn:microsoft.com/office/officeart/2008/layout/RadialCluster"/>
    <dgm:cxn modelId="{CD104F42-47E1-4695-B738-240AC2E337CD}" type="presParOf" srcId="{0D99987B-563E-47F7-8236-0763A4B41824}" destId="{B25BCE42-773B-4E71-9D76-6B090F203618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B1843-A204-4310-89E0-F8CFF0DC7419}">
      <dsp:nvSpPr>
        <dsp:cNvPr id="0" name=""/>
        <dsp:cNvSpPr/>
      </dsp:nvSpPr>
      <dsp:spPr>
        <a:xfrm>
          <a:off x="3251199" y="1896533"/>
          <a:ext cx="1625600" cy="162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Cytosine </a:t>
          </a:r>
          <a:r>
            <a:rPr lang="en-US" sz="1800" kern="1200" dirty="0" err="1" smtClean="0"/>
            <a:t>hydroxyméthyl</a:t>
          </a:r>
          <a:endParaRPr lang="fr-FR" sz="1800" kern="1200" dirty="0"/>
        </a:p>
      </dsp:txBody>
      <dsp:txXfrm>
        <a:off x="3330554" y="1975888"/>
        <a:ext cx="1466890" cy="1466890"/>
      </dsp:txXfrm>
    </dsp:sp>
    <dsp:sp modelId="{0A0CAF5D-4254-4A1A-B72C-9D9FE378769C}">
      <dsp:nvSpPr>
        <dsp:cNvPr id="0" name=""/>
        <dsp:cNvSpPr/>
      </dsp:nvSpPr>
      <dsp:spPr>
        <a:xfrm rot="16200000">
          <a:off x="3903512" y="1736046"/>
          <a:ext cx="3209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0974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455E2-A028-4E86-9D6B-B0C974176343}">
      <dsp:nvSpPr>
        <dsp:cNvPr id="0" name=""/>
        <dsp:cNvSpPr/>
      </dsp:nvSpPr>
      <dsp:spPr>
        <a:xfrm>
          <a:off x="3033482" y="-485475"/>
          <a:ext cx="2061035" cy="2061035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Corps des genes </a:t>
          </a:r>
          <a:r>
            <a:rPr lang="en-US" sz="2200" kern="1200" dirty="0" err="1" smtClean="0"/>
            <a:t>actifs</a:t>
          </a:r>
          <a:r>
            <a:rPr lang="en-US" sz="2200" kern="1200" dirty="0" smtClean="0"/>
            <a:t> =&gt; pas </a:t>
          </a:r>
          <a:r>
            <a:rPr lang="en-US" sz="2200" kern="1200" dirty="0" err="1" smtClean="0"/>
            <a:t>d’impact</a:t>
          </a:r>
          <a:r>
            <a:rPr lang="en-US" sz="2200" kern="1200" dirty="0" smtClean="0"/>
            <a:t> sur la transcription</a:t>
          </a:r>
          <a:endParaRPr lang="fr-FR" sz="2200" kern="1200" dirty="0"/>
        </a:p>
      </dsp:txBody>
      <dsp:txXfrm>
        <a:off x="3134093" y="-384864"/>
        <a:ext cx="1859813" cy="1859813"/>
      </dsp:txXfrm>
    </dsp:sp>
    <dsp:sp modelId="{CA482C57-10AF-449B-8213-C844A91A7BB9}">
      <dsp:nvSpPr>
        <dsp:cNvPr id="0" name=""/>
        <dsp:cNvSpPr/>
      </dsp:nvSpPr>
      <dsp:spPr>
        <a:xfrm>
          <a:off x="4876800" y="2709333"/>
          <a:ext cx="3209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0974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71A92-A7A6-4DF3-930C-D5226658A7AB}">
      <dsp:nvSpPr>
        <dsp:cNvPr id="0" name=""/>
        <dsp:cNvSpPr/>
      </dsp:nvSpPr>
      <dsp:spPr>
        <a:xfrm>
          <a:off x="5197774" y="1678815"/>
          <a:ext cx="2061035" cy="2061035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Promoteurs</a:t>
          </a:r>
          <a:r>
            <a:rPr lang="en-US" sz="1800" kern="1200" dirty="0" smtClean="0"/>
            <a:t> bivalents </a:t>
          </a:r>
          <a:r>
            <a:rPr lang="en-US" sz="1800" kern="1200" dirty="0" err="1" smtClean="0"/>
            <a:t>ou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silencieux</a:t>
          </a:r>
          <a:r>
            <a:rPr lang="en-US" sz="1800" kern="1200" dirty="0" smtClean="0"/>
            <a:t> =&gt; </a:t>
          </a:r>
          <a:r>
            <a:rPr lang="en-US" sz="1800" kern="1200" dirty="0" err="1" smtClean="0"/>
            <a:t>activité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transcriptionnelle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empêchée</a:t>
          </a:r>
          <a:r>
            <a:rPr lang="en-US" sz="1800" kern="1200" dirty="0" smtClean="0"/>
            <a:t> par 5mc</a:t>
          </a:r>
          <a:endParaRPr lang="fr-FR" sz="1800" kern="1200" dirty="0"/>
        </a:p>
      </dsp:txBody>
      <dsp:txXfrm>
        <a:off x="5298385" y="1779426"/>
        <a:ext cx="1859813" cy="1859813"/>
      </dsp:txXfrm>
    </dsp:sp>
    <dsp:sp modelId="{9FC01ED6-46DB-4466-99C7-0209209170BD}">
      <dsp:nvSpPr>
        <dsp:cNvPr id="0" name=""/>
        <dsp:cNvSpPr/>
      </dsp:nvSpPr>
      <dsp:spPr>
        <a:xfrm rot="5400000">
          <a:off x="3903512" y="3682620"/>
          <a:ext cx="3209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0974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FE9E2E-CAFB-4488-A11A-3E8237CC9852}">
      <dsp:nvSpPr>
        <dsp:cNvPr id="0" name=""/>
        <dsp:cNvSpPr/>
      </dsp:nvSpPr>
      <dsp:spPr>
        <a:xfrm>
          <a:off x="3033482" y="3843107"/>
          <a:ext cx="2061035" cy="2061035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Enhancers </a:t>
          </a:r>
          <a:r>
            <a:rPr lang="en-US" sz="2200" kern="1200" dirty="0" err="1" smtClean="0"/>
            <a:t>actifs</a:t>
          </a:r>
          <a:r>
            <a:rPr lang="en-US" sz="2200" kern="1200" dirty="0" smtClean="0"/>
            <a:t> =&gt; </a:t>
          </a:r>
          <a:r>
            <a:rPr lang="en-US" sz="2200" kern="1200" dirty="0" err="1" smtClean="0"/>
            <a:t>favorisent</a:t>
          </a:r>
          <a:r>
            <a:rPr lang="en-US" sz="2200" kern="1200" dirty="0" smtClean="0"/>
            <a:t> le </a:t>
          </a:r>
          <a:r>
            <a:rPr lang="en-US" sz="2200" kern="1200" dirty="0" err="1" smtClean="0"/>
            <a:t>recrutement</a:t>
          </a:r>
          <a:r>
            <a:rPr lang="en-US" sz="2200" kern="1200" dirty="0" smtClean="0"/>
            <a:t> de </a:t>
          </a:r>
          <a:r>
            <a:rPr lang="en-US" sz="2200" kern="1200" dirty="0" err="1" smtClean="0"/>
            <a:t>promoteurs</a:t>
          </a:r>
          <a:endParaRPr lang="fr-FR" sz="2200" kern="1200" dirty="0"/>
        </a:p>
      </dsp:txBody>
      <dsp:txXfrm>
        <a:off x="3134093" y="3943718"/>
        <a:ext cx="1859813" cy="1859813"/>
      </dsp:txXfrm>
    </dsp:sp>
    <dsp:sp modelId="{545AF74F-5A56-4074-9BDE-C5E513F1322B}">
      <dsp:nvSpPr>
        <dsp:cNvPr id="0" name=""/>
        <dsp:cNvSpPr/>
      </dsp:nvSpPr>
      <dsp:spPr>
        <a:xfrm rot="10800000">
          <a:off x="2930225" y="2709333"/>
          <a:ext cx="3209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0974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BCE42-773B-4E71-9D76-6B090F203618}">
      <dsp:nvSpPr>
        <dsp:cNvPr id="0" name=""/>
        <dsp:cNvSpPr/>
      </dsp:nvSpPr>
      <dsp:spPr>
        <a:xfrm>
          <a:off x="869190" y="1678815"/>
          <a:ext cx="2061035" cy="2061035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Sites de liaison du FT</a:t>
          </a:r>
          <a:endParaRPr lang="fr-FR" sz="3500" kern="1200" dirty="0"/>
        </a:p>
      </dsp:txBody>
      <dsp:txXfrm>
        <a:off x="969801" y="1779426"/>
        <a:ext cx="1859813" cy="1859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D0FD-B463-44D4-9AEA-6C82265CACD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11FB-18C2-4113-B9EE-198719D23D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87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D0FD-B463-44D4-9AEA-6C82265CACD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11FB-18C2-4113-B9EE-198719D23D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14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D0FD-B463-44D4-9AEA-6C82265CACD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11FB-18C2-4113-B9EE-198719D23D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83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D0FD-B463-44D4-9AEA-6C82265CACD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11FB-18C2-4113-B9EE-198719D23D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42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D0FD-B463-44D4-9AEA-6C82265CACD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11FB-18C2-4113-B9EE-198719D23D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8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D0FD-B463-44D4-9AEA-6C82265CACD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11FB-18C2-4113-B9EE-198719D23D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97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D0FD-B463-44D4-9AEA-6C82265CACD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11FB-18C2-4113-B9EE-198719D23D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91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D0FD-B463-44D4-9AEA-6C82265CACD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11FB-18C2-4113-B9EE-198719D23D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09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D0FD-B463-44D4-9AEA-6C82265CACD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11FB-18C2-4113-B9EE-198719D23D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59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D0FD-B463-44D4-9AEA-6C82265CACD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11FB-18C2-4113-B9EE-198719D23D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08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D0FD-B463-44D4-9AEA-6C82265CACD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11FB-18C2-4113-B9EE-198719D23D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75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0D0FD-B463-44D4-9AEA-6C82265CACD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D11FB-18C2-4113-B9EE-198719D23D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09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374421" y="2406630"/>
            <a:ext cx="343852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Activation </a:t>
            </a:r>
            <a:r>
              <a:rPr lang="en-US" sz="1200" dirty="0" err="1" smtClean="0"/>
              <a:t>d’une</a:t>
            </a:r>
            <a:r>
              <a:rPr lang="en-US" sz="1200" dirty="0" smtClean="0"/>
              <a:t> cascade de </a:t>
            </a:r>
            <a:r>
              <a:rPr lang="en-US" sz="1200" dirty="0" err="1" smtClean="0"/>
              <a:t>protéines</a:t>
            </a:r>
            <a:r>
              <a:rPr lang="en-US" sz="1200" dirty="0" smtClean="0"/>
              <a:t> kinases de type MAPK (</a:t>
            </a:r>
            <a:r>
              <a:rPr lang="en-US" sz="1200" dirty="0" err="1" smtClean="0"/>
              <a:t>Raf</a:t>
            </a:r>
            <a:r>
              <a:rPr lang="en-US" sz="1200" dirty="0" smtClean="0"/>
              <a:t>/MEK/ERK) </a:t>
            </a:r>
            <a:r>
              <a:rPr lang="en-US" sz="1200" dirty="0" err="1" smtClean="0"/>
              <a:t>ou</a:t>
            </a:r>
            <a:r>
              <a:rPr lang="en-US" sz="1200" dirty="0" smtClean="0"/>
              <a:t> PI3K</a:t>
            </a:r>
            <a:endParaRPr lang="fr-FR" sz="1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8375" t="47890" r="2335"/>
          <a:stretch/>
        </p:blipFill>
        <p:spPr>
          <a:xfrm>
            <a:off x="374421" y="2868295"/>
            <a:ext cx="3438525" cy="15684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ZoneTexte 4"/>
          <p:cNvSpPr txBox="1"/>
          <p:nvPr/>
        </p:nvSpPr>
        <p:spPr>
          <a:xfrm>
            <a:off x="1103085" y="406400"/>
            <a:ext cx="17907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Transition G0/G1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91934" y="853242"/>
            <a:ext cx="2603500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Facteurs</a:t>
            </a:r>
            <a:r>
              <a:rPr lang="en-US" sz="1400" dirty="0" smtClean="0"/>
              <a:t> de </a:t>
            </a:r>
            <a:r>
              <a:rPr lang="en-US" sz="1400" dirty="0" err="1" smtClean="0"/>
              <a:t>croissance</a:t>
            </a:r>
            <a:r>
              <a:rPr lang="en-US" sz="1400" dirty="0" smtClean="0"/>
              <a:t>/stimuli </a:t>
            </a:r>
            <a:r>
              <a:rPr lang="en-US" sz="1400" dirty="0" err="1" smtClean="0"/>
              <a:t>mitogènes</a:t>
            </a:r>
            <a:endParaRPr lang="fr-FR" sz="1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28247" t="11182" r="43090" b="56539"/>
          <a:stretch/>
        </p:blipFill>
        <p:spPr>
          <a:xfrm>
            <a:off x="1287235" y="1396345"/>
            <a:ext cx="1422400" cy="97155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709635" y="1628106"/>
            <a:ext cx="12427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 hormones entrant à </a:t>
            </a:r>
            <a:r>
              <a:rPr lang="en-US" sz="1050" dirty="0" err="1" smtClean="0"/>
              <a:t>l’intérieur</a:t>
            </a:r>
            <a:r>
              <a:rPr lang="en-US" sz="1050" dirty="0" smtClean="0"/>
              <a:t> de la cellule (</a:t>
            </a:r>
            <a:r>
              <a:rPr lang="en-US" sz="1050" dirty="0" err="1" smtClean="0"/>
              <a:t>oestradiol</a:t>
            </a:r>
            <a:r>
              <a:rPr lang="en-US" sz="1050" dirty="0" smtClean="0"/>
              <a:t>)</a:t>
            </a:r>
            <a:endParaRPr lang="fr-FR" sz="105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834" y="1038032"/>
            <a:ext cx="4019550" cy="26574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606971" y="1038032"/>
            <a:ext cx="230413" cy="844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606971" y="3384550"/>
            <a:ext cx="230413" cy="310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570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5899" y="127000"/>
            <a:ext cx="2091871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Apoptose chez les cellules de la lignée hématopoïétique</a:t>
            </a:r>
            <a:endParaRPr lang="fr-F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07770" y="198466"/>
            <a:ext cx="6011635" cy="195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0" lang="fr-FR" alt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⇒ cellules de la lignée hématopoïétique⇒ survie dépend de la présence de cytokines</a:t>
            </a:r>
            <a:endParaRPr kumimoji="0" lang="fr-FR" alt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⇒ cellules avec R interleukine 3</a:t>
            </a:r>
            <a:endParaRPr kumimoji="0" lang="fr-FR" alt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⇒ cascade de signalisation intracellulaire⇒ favorise la survie des cellules</a:t>
            </a:r>
            <a:endParaRPr kumimoji="0" lang="fr-FR" alt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⇒ absence de ligand </a:t>
            </a:r>
            <a:endParaRPr kumimoji="0" lang="fr-FR" alt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⇒ activation de la voie permet de P une kinase (GSK3)⇒ inactivée</a:t>
            </a:r>
            <a:endParaRPr kumimoji="0" lang="fr-FR" alt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absence de Il3</a:t>
            </a:r>
            <a:endParaRPr kumimoji="0" lang="fr-FR" alt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⇒ plus de P de GSK3⇒ activité augmentée</a:t>
            </a:r>
            <a:endParaRPr kumimoji="0" lang="fr-FR" alt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⇒ GSK3 P une protéine de type bcl2 (mcl1)⇒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polyubiquitinée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⇒ dirigée vers la voie de dégradation ubiquitine...</a:t>
            </a:r>
            <a:endParaRPr kumimoji="0" lang="fr-FR" alt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⇒ permet aux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/bak de perméabiliser la mb externe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mitoch</a:t>
            </a:r>
            <a:endParaRPr kumimoji="0" lang="fr-FR" alt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0" name="Picture 2" descr="https://lh6.googleusercontent.com/DK62roG0T7QkitWwSf3HQ5noKVnBe6ZGchC9T5p4dNBgJ3Nx-hf_b1qpxFcL3HpfkjYBxQtcZ7nJJjP9BglQHYHF25IgNfjBUyVplStSDnvsVnA5okDx2iKKPChBkPTo6jRAZQp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06" y="2017486"/>
            <a:ext cx="339090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8708572" y="1829681"/>
            <a:ext cx="2017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Cellules de la lignée hématopoïétique</a:t>
            </a:r>
            <a:endParaRPr lang="fr-FR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7528560" y="2249754"/>
            <a:ext cx="327660" cy="1817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528560" y="3710257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kinase</a:t>
            </a:r>
            <a:endParaRPr lang="fr-FR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276574" y="4230836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>
                <a:solidFill>
                  <a:schemeClr val="accent2">
                    <a:lumMod val="50000"/>
                  </a:schemeClr>
                </a:solidFill>
              </a:rPr>
              <a:t>Prot</a:t>
            </a:r>
            <a:r>
              <a:rPr lang="fr-FR" sz="1100" dirty="0" smtClean="0">
                <a:solidFill>
                  <a:schemeClr val="accent2">
                    <a:lumMod val="50000"/>
                  </a:schemeClr>
                </a:solidFill>
              </a:rPr>
              <a:t> de type bcl2</a:t>
            </a:r>
            <a:endParaRPr lang="fr-FR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28512" y="4492445"/>
            <a:ext cx="591738" cy="27957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9270563" y="4709388"/>
            <a:ext cx="13221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50" dirty="0" smtClean="0">
                <a:solidFill>
                  <a:srgbClr val="7030A0"/>
                </a:solidFill>
              </a:rPr>
              <a:t>Perméabilisation de la mb externe </a:t>
            </a:r>
            <a:r>
              <a:rPr lang="fr-FR" sz="1050" dirty="0" err="1" smtClean="0">
                <a:solidFill>
                  <a:srgbClr val="7030A0"/>
                </a:solidFill>
              </a:rPr>
              <a:t>mitoch</a:t>
            </a:r>
            <a:endParaRPr lang="fr-FR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8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797832"/>
            <a:ext cx="4438650" cy="31432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13657" y="520833"/>
            <a:ext cx="404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Relarguage</a:t>
            </a:r>
            <a:r>
              <a:rPr lang="en-US" sz="1200" b="1" dirty="0" smtClean="0"/>
              <a:t> de </a:t>
            </a:r>
            <a:r>
              <a:rPr lang="en-US" sz="1200" b="1" dirty="0" err="1" smtClean="0"/>
              <a:t>facteurs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apoptogéniques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mitochondriaux</a:t>
            </a:r>
            <a:endParaRPr lang="fr-FR" sz="12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794" y="2090057"/>
            <a:ext cx="6029325" cy="1981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89220" y="2090056"/>
            <a:ext cx="3596640" cy="554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76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2209800"/>
            <a:ext cx="4619625" cy="24384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395914" y="3200400"/>
            <a:ext cx="1185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rgbClr val="C00000"/>
                </a:solidFill>
              </a:rPr>
              <a:t>Empêchent</a:t>
            </a:r>
            <a:r>
              <a:rPr lang="en-US" sz="1000" dirty="0" smtClean="0">
                <a:solidFill>
                  <a:srgbClr val="C00000"/>
                </a:solidFill>
              </a:rPr>
              <a:t> </a:t>
            </a:r>
            <a:r>
              <a:rPr lang="en-US" sz="1000" dirty="0" err="1" smtClean="0">
                <a:solidFill>
                  <a:srgbClr val="C00000"/>
                </a:solidFill>
              </a:rPr>
              <a:t>l’interaction</a:t>
            </a:r>
            <a:r>
              <a:rPr lang="en-US" sz="1000" dirty="0" smtClean="0">
                <a:solidFill>
                  <a:srgbClr val="C00000"/>
                </a:solidFill>
              </a:rPr>
              <a:t> des caspases avec </a:t>
            </a:r>
            <a:r>
              <a:rPr lang="en-US" sz="1000" dirty="0" err="1" smtClean="0">
                <a:solidFill>
                  <a:srgbClr val="C00000"/>
                </a:solidFill>
              </a:rPr>
              <a:t>leurs</a:t>
            </a:r>
            <a:r>
              <a:rPr lang="en-US" sz="1000" dirty="0" smtClean="0">
                <a:solidFill>
                  <a:srgbClr val="C00000"/>
                </a:solidFill>
              </a:rPr>
              <a:t> </a:t>
            </a:r>
            <a:r>
              <a:rPr lang="en-US" sz="1000" dirty="0" err="1" smtClean="0">
                <a:solidFill>
                  <a:srgbClr val="C00000"/>
                </a:solidFill>
              </a:rPr>
              <a:t>inhibiteurs</a:t>
            </a:r>
            <a:endParaRPr lang="fr-FR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99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830" y="0"/>
            <a:ext cx="2588260" cy="199453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pic>
        <p:nvPicPr>
          <p:cNvPr id="4" name="Imag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52" y="3594281"/>
            <a:ext cx="3027680" cy="1597660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6561917" y="4204835"/>
            <a:ext cx="150830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Mitochondrie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034629" y="3114206"/>
            <a:ext cx="55580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AIF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982002" y="4204835"/>
            <a:ext cx="124460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EndoG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326894" y="4204835"/>
            <a:ext cx="1427661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Smac</a:t>
            </a:r>
            <a:r>
              <a:rPr lang="fr-FR" dirty="0" smtClean="0">
                <a:solidFill>
                  <a:schemeClr val="bg1"/>
                </a:solidFill>
              </a:rPr>
              <a:t>/</a:t>
            </a:r>
            <a:r>
              <a:rPr lang="fr-FR" dirty="0" err="1" smtClean="0">
                <a:solidFill>
                  <a:schemeClr val="bg1"/>
                </a:solidFill>
              </a:rPr>
              <a:t>Diablo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563848" y="5433835"/>
            <a:ext cx="150637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Cytochrome C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3" name="Connecteur droit avec flèche 12"/>
          <p:cNvCxnSpPr>
            <a:stCxn id="8" idx="0"/>
            <a:endCxn id="9" idx="2"/>
          </p:cNvCxnSpPr>
          <p:nvPr/>
        </p:nvCxnSpPr>
        <p:spPr>
          <a:xfrm flipH="1" flipV="1">
            <a:off x="7312531" y="3483538"/>
            <a:ext cx="3538" cy="72129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3"/>
            <a:endCxn id="10" idx="1"/>
          </p:cNvCxnSpPr>
          <p:nvPr/>
        </p:nvCxnSpPr>
        <p:spPr>
          <a:xfrm>
            <a:off x="8070220" y="4389501"/>
            <a:ext cx="911782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8" idx="2"/>
            <a:endCxn id="12" idx="0"/>
          </p:cNvCxnSpPr>
          <p:nvPr/>
        </p:nvCxnSpPr>
        <p:spPr>
          <a:xfrm>
            <a:off x="7316069" y="4574167"/>
            <a:ext cx="965" cy="85966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1"/>
            <a:endCxn id="11" idx="3"/>
          </p:cNvCxnSpPr>
          <p:nvPr/>
        </p:nvCxnSpPr>
        <p:spPr>
          <a:xfrm flipH="1">
            <a:off x="5754555" y="4389501"/>
            <a:ext cx="807362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ZoneTexte 4101"/>
          <p:cNvSpPr txBox="1"/>
          <p:nvPr/>
        </p:nvSpPr>
        <p:spPr>
          <a:xfrm>
            <a:off x="8526111" y="4609908"/>
            <a:ext cx="1899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accent6"/>
                </a:solidFill>
              </a:rPr>
              <a:t>Endonucléase</a:t>
            </a:r>
            <a:r>
              <a:rPr lang="en-US" sz="1200" dirty="0" smtClean="0">
                <a:solidFill>
                  <a:schemeClr val="accent6"/>
                </a:solidFill>
              </a:rPr>
              <a:t> </a:t>
            </a:r>
            <a:r>
              <a:rPr lang="en-US" sz="1200" dirty="0" err="1" smtClean="0">
                <a:solidFill>
                  <a:schemeClr val="accent6"/>
                </a:solidFill>
              </a:rPr>
              <a:t>mitoch</a:t>
            </a:r>
            <a:endParaRPr lang="en-US" sz="1200" dirty="0" smtClean="0">
              <a:solidFill>
                <a:schemeClr val="accent6"/>
              </a:solidFill>
            </a:endParaRPr>
          </a:p>
          <a:p>
            <a:r>
              <a:rPr lang="en-US" sz="1200" dirty="0" smtClean="0">
                <a:solidFill>
                  <a:schemeClr val="accent6"/>
                </a:solidFill>
              </a:rPr>
              <a:t>=&gt; Fragmentation </a:t>
            </a:r>
            <a:r>
              <a:rPr lang="en-US" sz="1200" dirty="0" err="1" smtClean="0">
                <a:solidFill>
                  <a:schemeClr val="accent6"/>
                </a:solidFill>
              </a:rPr>
              <a:t>nucléaire</a:t>
            </a:r>
            <a:endParaRPr lang="fr-FR" sz="1200" dirty="0">
              <a:solidFill>
                <a:schemeClr val="accent6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7590432" y="3045733"/>
            <a:ext cx="2340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accent1"/>
                </a:solidFill>
              </a:rPr>
              <a:t>Active </a:t>
            </a:r>
            <a:r>
              <a:rPr lang="en-US" sz="1200" dirty="0" err="1" smtClean="0">
                <a:solidFill>
                  <a:schemeClr val="accent1"/>
                </a:solidFill>
              </a:rPr>
              <a:t>une</a:t>
            </a:r>
            <a:r>
              <a:rPr lang="en-US" sz="1200" dirty="0" smtClean="0">
                <a:solidFill>
                  <a:schemeClr val="accent1"/>
                </a:solidFill>
              </a:rPr>
              <a:t> scramblase =&gt; exposition de la phosphatidylserine</a:t>
            </a:r>
          </a:p>
          <a:p>
            <a:pPr marL="228600" indent="-228600">
              <a:buAutoNum type="arabicPeriod"/>
            </a:pPr>
            <a:r>
              <a:rPr lang="en-US" sz="1200" dirty="0" err="1" smtClean="0">
                <a:solidFill>
                  <a:schemeClr val="accent1"/>
                </a:solidFill>
              </a:rPr>
              <a:t>Partictipe</a:t>
            </a:r>
            <a:r>
              <a:rPr lang="en-US" sz="1200" dirty="0" smtClean="0">
                <a:solidFill>
                  <a:schemeClr val="accent1"/>
                </a:solidFill>
              </a:rPr>
              <a:t> au </a:t>
            </a:r>
            <a:r>
              <a:rPr lang="en-US" sz="1200" dirty="0" err="1" smtClean="0">
                <a:solidFill>
                  <a:schemeClr val="accent1"/>
                </a:solidFill>
              </a:rPr>
              <a:t>dégradosome</a:t>
            </a:r>
            <a:endParaRPr lang="en-US" sz="1200" dirty="0" smtClean="0">
              <a:solidFill>
                <a:schemeClr val="accent1"/>
              </a:solidFill>
            </a:endParaRPr>
          </a:p>
          <a:p>
            <a:r>
              <a:rPr lang="en-US" sz="1200" dirty="0" err="1" smtClean="0">
                <a:solidFill>
                  <a:schemeClr val="accent1"/>
                </a:solidFill>
              </a:rPr>
              <a:t>Fonction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en-US" sz="1200" dirty="0" err="1" smtClean="0">
                <a:solidFill>
                  <a:schemeClr val="accent1"/>
                </a:solidFill>
              </a:rPr>
              <a:t>d’oxdoréductase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4103" name="ZoneTexte 4102"/>
          <p:cNvSpPr txBox="1"/>
          <p:nvPr/>
        </p:nvSpPr>
        <p:spPr>
          <a:xfrm>
            <a:off x="4270146" y="3733853"/>
            <a:ext cx="2235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accent2"/>
                </a:solidFill>
              </a:rPr>
              <a:t>Empêchent</a:t>
            </a:r>
            <a:r>
              <a:rPr lang="en-US" sz="1200" dirty="0" smtClean="0">
                <a:solidFill>
                  <a:schemeClr val="accent2"/>
                </a:solidFill>
              </a:rPr>
              <a:t> </a:t>
            </a:r>
            <a:r>
              <a:rPr lang="en-US" sz="1200" dirty="0" err="1" smtClean="0">
                <a:solidFill>
                  <a:schemeClr val="accent2"/>
                </a:solidFill>
              </a:rPr>
              <a:t>l’interaction</a:t>
            </a:r>
            <a:r>
              <a:rPr lang="en-US" sz="1200" dirty="0" smtClean="0">
                <a:solidFill>
                  <a:schemeClr val="accent2"/>
                </a:solidFill>
              </a:rPr>
              <a:t> des caspases avec </a:t>
            </a:r>
            <a:r>
              <a:rPr lang="en-US" sz="1200" dirty="0" err="1" smtClean="0">
                <a:solidFill>
                  <a:schemeClr val="accent2"/>
                </a:solidFill>
              </a:rPr>
              <a:t>leurs</a:t>
            </a:r>
            <a:r>
              <a:rPr lang="en-US" sz="1200" dirty="0" smtClean="0">
                <a:solidFill>
                  <a:schemeClr val="accent2"/>
                </a:solidFill>
              </a:rPr>
              <a:t> </a:t>
            </a:r>
            <a:r>
              <a:rPr lang="en-US" sz="1200" dirty="0" err="1" smtClean="0">
                <a:solidFill>
                  <a:schemeClr val="accent2"/>
                </a:solidFill>
              </a:rPr>
              <a:t>inhibiteurs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322656" y="5187385"/>
            <a:ext cx="223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7030A0"/>
                </a:solidFill>
              </a:rPr>
              <a:t>Formation de </a:t>
            </a:r>
            <a:r>
              <a:rPr lang="en-US" sz="1200" dirty="0" err="1" smtClean="0">
                <a:solidFill>
                  <a:srgbClr val="7030A0"/>
                </a:solidFill>
              </a:rPr>
              <a:t>l’apoptosome</a:t>
            </a:r>
            <a:r>
              <a:rPr lang="en-US" sz="1200" dirty="0" smtClean="0">
                <a:solidFill>
                  <a:srgbClr val="7030A0"/>
                </a:solidFill>
              </a:rPr>
              <a:t> par interaction avec les domains CARD</a:t>
            </a:r>
            <a:endParaRPr lang="fr-FR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765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150935" y="2771110"/>
            <a:ext cx="72032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daf16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684708" y="2817394"/>
            <a:ext cx="603307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daf2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314875" y="727333"/>
            <a:ext cx="18473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53671" y="2834559"/>
            <a:ext cx="137883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Voie insuline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3671" y="1801394"/>
            <a:ext cx="1399357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Protéostasie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962677" y="4976167"/>
            <a:ext cx="1444563" cy="646331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AGE-1, AAP-1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IST-1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Flèche droite 8"/>
          <p:cNvSpPr/>
          <p:nvPr/>
        </p:nvSpPr>
        <p:spPr>
          <a:xfrm>
            <a:off x="545724" y="301366"/>
            <a:ext cx="288471" cy="83067"/>
          </a:xfrm>
          <a:prstGeom prst="rightArrow">
            <a:avLst>
              <a:gd name="adj1" fmla="val 0"/>
              <a:gd name="adj2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1182463" y="384433"/>
            <a:ext cx="5500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èche droite 11"/>
          <p:cNvSpPr/>
          <p:nvPr/>
        </p:nvSpPr>
        <p:spPr>
          <a:xfrm>
            <a:off x="3591288" y="2959156"/>
            <a:ext cx="288471" cy="83067"/>
          </a:xfrm>
          <a:prstGeom prst="rightArrow">
            <a:avLst>
              <a:gd name="adj1" fmla="val 0"/>
              <a:gd name="adj2" fmla="val 0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5788732" y="2834559"/>
            <a:ext cx="1560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Vieillissement </a:t>
            </a:r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981226" y="3002060"/>
            <a:ext cx="550047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èche droite 18"/>
          <p:cNvSpPr/>
          <p:nvPr/>
        </p:nvSpPr>
        <p:spPr>
          <a:xfrm>
            <a:off x="5148160" y="2955776"/>
            <a:ext cx="288471" cy="83067"/>
          </a:xfrm>
          <a:prstGeom prst="rightArrow">
            <a:avLst>
              <a:gd name="adj1" fmla="val 0"/>
              <a:gd name="adj2" fmla="val 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courbée vers le haut 21"/>
          <p:cNvSpPr/>
          <p:nvPr/>
        </p:nvSpPr>
        <p:spPr>
          <a:xfrm flipH="1">
            <a:off x="1874740" y="254351"/>
            <a:ext cx="1066800" cy="642938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Flèche courbée vers le haut 22"/>
          <p:cNvSpPr/>
          <p:nvPr/>
        </p:nvSpPr>
        <p:spPr>
          <a:xfrm flipH="1">
            <a:off x="957328" y="3311767"/>
            <a:ext cx="5617943" cy="642938"/>
          </a:xfrm>
          <a:prstGeom prst="curvedUpArrow">
            <a:avLst>
              <a:gd name="adj1" fmla="val 0"/>
              <a:gd name="adj2" fmla="val 50000"/>
              <a:gd name="adj3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Flèche courbée vers le haut 23"/>
          <p:cNvSpPr/>
          <p:nvPr/>
        </p:nvSpPr>
        <p:spPr>
          <a:xfrm flipH="1">
            <a:off x="549216" y="927596"/>
            <a:ext cx="1066800" cy="642938"/>
          </a:xfrm>
          <a:prstGeom prst="curvedUpArrow">
            <a:avLst>
              <a:gd name="adj1" fmla="val 0"/>
              <a:gd name="adj2" fmla="val 50000"/>
              <a:gd name="adj3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Flèche à angle droit 29"/>
          <p:cNvSpPr/>
          <p:nvPr/>
        </p:nvSpPr>
        <p:spPr>
          <a:xfrm rot="16200000">
            <a:off x="3860605" y="-104380"/>
            <a:ext cx="854746" cy="4820856"/>
          </a:xfrm>
          <a:prstGeom prst="bentUpArrow">
            <a:avLst>
              <a:gd name="adj1" fmla="val 0"/>
              <a:gd name="adj2" fmla="val 12123"/>
              <a:gd name="adj3" fmla="val 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courbée vers le haut 30"/>
          <p:cNvSpPr/>
          <p:nvPr/>
        </p:nvSpPr>
        <p:spPr>
          <a:xfrm>
            <a:off x="1549063" y="3174963"/>
            <a:ext cx="3073676" cy="405444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4" name="Connecteur en angle 33"/>
          <p:cNvCxnSpPr>
            <a:stCxn id="7" idx="2"/>
            <a:endCxn id="3" idx="0"/>
          </p:cNvCxnSpPr>
          <p:nvPr/>
        </p:nvCxnSpPr>
        <p:spPr>
          <a:xfrm rot="16200000" flipH="1">
            <a:off x="2482032" y="742044"/>
            <a:ext cx="600384" cy="3457748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Imag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878" y="15847"/>
            <a:ext cx="4399180" cy="3003378"/>
          </a:xfrm>
          <a:prstGeom prst="rect">
            <a:avLst/>
          </a:prstGeom>
        </p:spPr>
      </p:pic>
      <p:cxnSp>
        <p:nvCxnSpPr>
          <p:cNvPr id="65" name="Connecteur droit avec flèche 64"/>
          <p:cNvCxnSpPr/>
          <p:nvPr/>
        </p:nvCxnSpPr>
        <p:spPr>
          <a:xfrm>
            <a:off x="4511097" y="5299332"/>
            <a:ext cx="52542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3899830" y="5543820"/>
            <a:ext cx="878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C00000"/>
                </a:solidFill>
              </a:rPr>
              <a:t>kinases</a:t>
            </a:r>
            <a:endParaRPr lang="fr-FR" sz="1200" dirty="0">
              <a:solidFill>
                <a:srgbClr val="C00000"/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2491012" y="3138865"/>
            <a:ext cx="1249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7030A0"/>
                </a:solidFill>
              </a:rPr>
              <a:t>Récepteur de l’insuline</a:t>
            </a:r>
            <a:endParaRPr lang="fr-FR" sz="1200" dirty="0">
              <a:solidFill>
                <a:srgbClr val="7030A0"/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1479390" y="5101679"/>
            <a:ext cx="603307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daf2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73" name="Connecteur droit avec flèche 72"/>
          <p:cNvCxnSpPr/>
          <p:nvPr/>
        </p:nvCxnSpPr>
        <p:spPr>
          <a:xfrm>
            <a:off x="2225675" y="5299333"/>
            <a:ext cx="550047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3383304" y="6110437"/>
            <a:ext cx="720325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daf18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5" name="Flèche droite 74"/>
          <p:cNvSpPr/>
          <p:nvPr/>
        </p:nvSpPr>
        <p:spPr>
          <a:xfrm rot="16200000">
            <a:off x="3580530" y="5779286"/>
            <a:ext cx="288471" cy="83067"/>
          </a:xfrm>
          <a:prstGeom prst="rightArrow">
            <a:avLst>
              <a:gd name="adj1" fmla="val 0"/>
              <a:gd name="adj2" fmla="val 0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>
            <a:off x="5140374" y="5145145"/>
            <a:ext cx="2081019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PDK-1, AKT-1, AKT-2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7919486" y="5147654"/>
            <a:ext cx="72032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daf16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9437596" y="5114666"/>
            <a:ext cx="1560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Vieillissement </a:t>
            </a:r>
            <a:endParaRPr lang="fr-FR" dirty="0"/>
          </a:p>
        </p:txBody>
      </p:sp>
      <p:sp>
        <p:nvSpPr>
          <p:cNvPr id="81" name="Flèche droite 80"/>
          <p:cNvSpPr/>
          <p:nvPr/>
        </p:nvSpPr>
        <p:spPr>
          <a:xfrm>
            <a:off x="8894468" y="5300890"/>
            <a:ext cx="288471" cy="83067"/>
          </a:xfrm>
          <a:prstGeom prst="rightArrow">
            <a:avLst>
              <a:gd name="adj1" fmla="val 0"/>
              <a:gd name="adj2" fmla="val 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avec flèche 81"/>
          <p:cNvCxnSpPr/>
          <p:nvPr/>
        </p:nvCxnSpPr>
        <p:spPr>
          <a:xfrm>
            <a:off x="7321598" y="5329811"/>
            <a:ext cx="550047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7789515" y="5589986"/>
            <a:ext cx="124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2"/>
                </a:solidFill>
              </a:rPr>
              <a:t>Facteur de transcription de la famille FOX O</a:t>
            </a:r>
            <a:endParaRPr lang="fr-FR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726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07101" y="1738869"/>
            <a:ext cx="57099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Ins7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535392" y="1738869"/>
            <a:ext cx="72032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daf16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>
            <a:off x="3987906" y="1882001"/>
            <a:ext cx="288471" cy="83067"/>
          </a:xfrm>
          <a:prstGeom prst="rightArrow">
            <a:avLst>
              <a:gd name="adj1" fmla="val 0"/>
              <a:gd name="adj2" fmla="val 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915732" y="1738868"/>
            <a:ext cx="57099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Ins7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Flèche droite 5"/>
          <p:cNvSpPr/>
          <p:nvPr/>
        </p:nvSpPr>
        <p:spPr>
          <a:xfrm>
            <a:off x="5463582" y="1840467"/>
            <a:ext cx="288471" cy="83067"/>
          </a:xfrm>
          <a:prstGeom prst="rightArrow">
            <a:avLst>
              <a:gd name="adj1" fmla="val 0"/>
              <a:gd name="adj2" fmla="val 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536965" y="2108200"/>
            <a:ext cx="733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2"/>
                </a:solidFill>
              </a:rPr>
              <a:t>intestin</a:t>
            </a:r>
            <a:endParaRPr lang="fr-FR" sz="1400" dirty="0">
              <a:solidFill>
                <a:schemeClr val="accent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420471" y="2076493"/>
            <a:ext cx="1944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1"/>
                </a:solidFill>
              </a:rPr>
              <a:t>Neurones</a:t>
            </a:r>
          </a:p>
          <a:p>
            <a:pPr algn="ctr"/>
            <a:r>
              <a:rPr lang="fr-FR" sz="14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Messager secondaire</a:t>
            </a:r>
            <a:endParaRPr lang="fr-FR" sz="1400" dirty="0">
              <a:solidFill>
                <a:schemeClr val="accent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76414" y="1738868"/>
            <a:ext cx="168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Environnement 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456513" y="1950553"/>
            <a:ext cx="5500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526889" y="635563"/>
            <a:ext cx="1807699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Cellules souches germinales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149888" y="635563"/>
            <a:ext cx="120433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Gonade somatique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5239010" y="1376351"/>
            <a:ext cx="324621" cy="279361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èche droite 13"/>
          <p:cNvSpPr/>
          <p:nvPr/>
        </p:nvSpPr>
        <p:spPr>
          <a:xfrm rot="3147890">
            <a:off x="4329618" y="1474498"/>
            <a:ext cx="288471" cy="83067"/>
          </a:xfrm>
          <a:prstGeom prst="rightArrow">
            <a:avLst>
              <a:gd name="adj1" fmla="val 0"/>
              <a:gd name="adj2" fmla="val 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4680551" y="917194"/>
            <a:ext cx="288471" cy="83067"/>
          </a:xfrm>
          <a:prstGeom prst="rightArrow">
            <a:avLst>
              <a:gd name="adj1" fmla="val 0"/>
              <a:gd name="adj2" fmla="val 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289295" y="1708221"/>
            <a:ext cx="167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Autres tissus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6611978" y="1892887"/>
            <a:ext cx="5500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èche droite 17"/>
          <p:cNvSpPr/>
          <p:nvPr/>
        </p:nvSpPr>
        <p:spPr>
          <a:xfrm rot="5400000">
            <a:off x="4759592" y="2702415"/>
            <a:ext cx="288471" cy="83067"/>
          </a:xfrm>
          <a:prstGeom prst="rightArrow">
            <a:avLst>
              <a:gd name="adj1" fmla="val 0"/>
              <a:gd name="adj2" fmla="val 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132141" y="3071920"/>
            <a:ext cx="1541319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Stress oxydatif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5412918" y="3890067"/>
            <a:ext cx="93769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Daf9 off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177386" y="3878727"/>
            <a:ext cx="720325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daf12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198224" y="4583473"/>
            <a:ext cx="678647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d</a:t>
            </a:r>
            <a:r>
              <a:rPr lang="fr-FR" dirty="0" err="1" smtClean="0">
                <a:solidFill>
                  <a:schemeClr val="bg1"/>
                </a:solidFill>
              </a:rPr>
              <a:t>af</a:t>
            </a:r>
            <a:r>
              <a:rPr lang="fr-FR" dirty="0" smtClean="0">
                <a:solidFill>
                  <a:schemeClr val="bg1"/>
                </a:solidFill>
              </a:rPr>
              <a:t>-c</a:t>
            </a:r>
          </a:p>
          <a:p>
            <a:r>
              <a:rPr lang="fr-FR" dirty="0" err="1">
                <a:solidFill>
                  <a:schemeClr val="bg1"/>
                </a:solidFill>
              </a:rPr>
              <a:t>d</a:t>
            </a:r>
            <a:r>
              <a:rPr lang="fr-FR" dirty="0" err="1" smtClean="0">
                <a:solidFill>
                  <a:schemeClr val="bg1"/>
                </a:solidFill>
              </a:rPr>
              <a:t>af</a:t>
            </a:r>
            <a:r>
              <a:rPr lang="fr-FR" dirty="0" smtClean="0">
                <a:solidFill>
                  <a:schemeClr val="bg1"/>
                </a:solidFill>
              </a:rPr>
              <a:t>-d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23" name="Connecteur droit avec flèche 22"/>
          <p:cNvCxnSpPr>
            <a:stCxn id="21" idx="2"/>
            <a:endCxn id="22" idx="0"/>
          </p:cNvCxnSpPr>
          <p:nvPr/>
        </p:nvCxnSpPr>
        <p:spPr>
          <a:xfrm flipH="1">
            <a:off x="7537548" y="4248059"/>
            <a:ext cx="1" cy="3354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5395926" y="5590279"/>
            <a:ext cx="920701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Daf9 on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6441337" y="5749884"/>
            <a:ext cx="63579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64728" y="3878727"/>
            <a:ext cx="2431141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Conditions défavorables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364728" y="5565218"/>
            <a:ext cx="2492102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Conditions favorables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467453" y="3748099"/>
            <a:ext cx="1326450" cy="67049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Voie INS off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Voie TGF off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527827" y="5414639"/>
            <a:ext cx="1326450" cy="67049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Voie INS on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Voie TGF on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2856829" y="4063393"/>
            <a:ext cx="55004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2917406" y="5749884"/>
            <a:ext cx="550047" cy="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793903" y="4063393"/>
            <a:ext cx="550047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4854277" y="5749884"/>
            <a:ext cx="550047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7177386" y="5565218"/>
            <a:ext cx="720325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daf12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6441337" y="4063393"/>
            <a:ext cx="63579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34" idx="0"/>
            <a:endCxn id="22" idx="2"/>
          </p:cNvCxnSpPr>
          <p:nvPr/>
        </p:nvCxnSpPr>
        <p:spPr>
          <a:xfrm flipH="1" flipV="1">
            <a:off x="7537548" y="5229804"/>
            <a:ext cx="1" cy="335414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8962667" y="4111364"/>
            <a:ext cx="21209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Développement reproductif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8962667" y="5229804"/>
            <a:ext cx="21209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Formation de </a:t>
            </a:r>
            <a:r>
              <a:rPr lang="fr-FR" dirty="0" err="1" smtClean="0"/>
              <a:t>dauer</a:t>
            </a:r>
            <a:endParaRPr lang="fr-FR" dirty="0"/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7968975" y="4111364"/>
            <a:ext cx="951181" cy="11184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èche droite 39"/>
          <p:cNvSpPr/>
          <p:nvPr/>
        </p:nvSpPr>
        <p:spPr>
          <a:xfrm rot="883132">
            <a:off x="8128040" y="4085481"/>
            <a:ext cx="736036" cy="83067"/>
          </a:xfrm>
          <a:prstGeom prst="rightArrow">
            <a:avLst>
              <a:gd name="adj1" fmla="val 0"/>
              <a:gd name="adj2" fmla="val 0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lèche droite 40"/>
          <p:cNvSpPr/>
          <p:nvPr/>
        </p:nvSpPr>
        <p:spPr>
          <a:xfrm rot="20221031">
            <a:off x="8196549" y="5671859"/>
            <a:ext cx="676641" cy="83067"/>
          </a:xfrm>
          <a:prstGeom prst="rightArrow">
            <a:avLst>
              <a:gd name="adj1" fmla="val 0"/>
              <a:gd name="adj2" fmla="val 0"/>
            </a:avLst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8011486" y="4583473"/>
            <a:ext cx="908670" cy="1006806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351114" y="5883729"/>
            <a:ext cx="90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B050"/>
                </a:solidFill>
              </a:rPr>
              <a:t>hormones</a:t>
            </a:r>
            <a:endParaRPr lang="fr-FR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574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au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453151"/>
              </p:ext>
            </p:extLst>
          </p:nvPr>
        </p:nvGraphicFramePr>
        <p:xfrm>
          <a:off x="435429" y="526292"/>
          <a:ext cx="5571671" cy="28138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661442"/>
                <a:gridCol w="2910229"/>
              </a:tblGrid>
              <a:tr h="494982">
                <a:tc>
                  <a:txBody>
                    <a:bodyPr/>
                    <a:lstStyle/>
                    <a:p>
                      <a:r>
                        <a:rPr lang="fr-FR" dirty="0" smtClean="0"/>
                        <a:t>Gènes anti vieillissement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Gènes pro vieillissement</a:t>
                      </a:r>
                      <a:endParaRPr lang="fr-FR" dirty="0"/>
                    </a:p>
                  </a:txBody>
                  <a:tcPr/>
                </a:tc>
              </a:tr>
              <a:tr h="494982">
                <a:tc>
                  <a:txBody>
                    <a:bodyPr/>
                    <a:lstStyle/>
                    <a:p>
                      <a:r>
                        <a:rPr lang="fr-FR" dirty="0" smtClean="0"/>
                        <a:t>Classe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Classe 2</a:t>
                      </a:r>
                      <a:endParaRPr lang="fr-FR" dirty="0"/>
                    </a:p>
                  </a:txBody>
                  <a:tcPr/>
                </a:tc>
              </a:tr>
              <a:tr h="667900">
                <a:tc>
                  <a:txBody>
                    <a:bodyPr/>
                    <a:lstStyle/>
                    <a:p>
                      <a:r>
                        <a:rPr lang="fr-FR" dirty="0" smtClean="0"/>
                        <a:t>Protection contre</a:t>
                      </a:r>
                      <a:r>
                        <a:rPr lang="fr-FR" baseline="0" dirty="0" smtClean="0"/>
                        <a:t> le stress oxydant (CTL1)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Signalisation neuronale (Ins7)</a:t>
                      </a:r>
                      <a:endParaRPr lang="fr-FR" dirty="0"/>
                    </a:p>
                  </a:txBody>
                  <a:tcPr/>
                </a:tc>
              </a:tr>
              <a:tr h="660963"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Antimicrobiens (Lys7)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Reproduction (</a:t>
                      </a:r>
                      <a:r>
                        <a:rPr lang="fr-FR" dirty="0" err="1" smtClean="0"/>
                        <a:t>vitellogénine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494982">
                <a:tc>
                  <a:txBody>
                    <a:bodyPr/>
                    <a:lstStyle/>
                    <a:p>
                      <a:endParaRPr lang="fr-F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Apoptose (nuc1)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728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œur 5"/>
          <p:cNvSpPr/>
          <p:nvPr/>
        </p:nvSpPr>
        <p:spPr>
          <a:xfrm>
            <a:off x="9537700" y="254000"/>
            <a:ext cx="2501900" cy="2501900"/>
          </a:xfrm>
          <a:prstGeom prst="hear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/>
              <a:t>Je t’aime plus que tout mon </a:t>
            </a:r>
            <a:r>
              <a:rPr lang="fr-FR" dirty="0" err="1" smtClean="0"/>
              <a:t>bb</a:t>
            </a:r>
            <a:r>
              <a:rPr lang="fr-FR" dirty="0" smtClean="0"/>
              <a:t> mouton </a:t>
            </a:r>
          </a:p>
          <a:p>
            <a:pPr algn="ctr"/>
            <a:r>
              <a:rPr lang="fr-FR" dirty="0" smtClean="0"/>
              <a:t>Il est trop beau ce cœur je l’aime beaucoup</a:t>
            </a:r>
            <a:endParaRPr lang="fr-FR" dirty="0"/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214352717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4945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4206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Sir3 = associée aux télomères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NOP1 = protéine strictement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nucléolaire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Entrée en sénescence réplicative = 20 divisions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En jaune = accumulation de régions où les protéines sont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colocalisées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Sir3 quitte les télomères pour aller au niveau du nucléole</a:t>
            </a:r>
            <a:endParaRPr lang="fr-FR" dirty="0"/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000182" y="2455545"/>
            <a:ext cx="2934018" cy="3615836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6451601" y="4483100"/>
            <a:ext cx="1422400" cy="9652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Accumulation de régions où les protéines sont </a:t>
            </a:r>
            <a:r>
              <a:rPr lang="fr-FR" sz="1400" dirty="0" err="1" smtClean="0"/>
              <a:t>colocalisées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07844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850" y="1784862"/>
            <a:ext cx="73533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En </a:t>
            </a:r>
            <a:r>
              <a:rPr lang="fr-FR" sz="1200" dirty="0">
                <a:solidFill>
                  <a:srgbClr val="000000"/>
                </a:solidFill>
                <a:latin typeface="Arial" panose="020B0604020202020204" pitchFamily="34" charset="0"/>
              </a:rPr>
              <a:t>phase S = transcription non arrêtée ⇒ complexe de réplication peut percuter le complexe de transcription</a:t>
            </a:r>
            <a:endParaRPr lang="fr-FR" sz="1200" dirty="0"/>
          </a:p>
          <a:p>
            <a:r>
              <a:rPr lang="fr-FR" sz="1200" dirty="0">
                <a:solidFill>
                  <a:srgbClr val="000000"/>
                </a:solidFill>
                <a:latin typeface="Arial" panose="020B0604020202020204" pitchFamily="34" charset="0"/>
              </a:rPr>
              <a:t>⇒ perturbation de la réplication &amp; de la transcription</a:t>
            </a:r>
            <a:endParaRPr lang="fr-FR" sz="1200" dirty="0"/>
          </a:p>
          <a:p>
            <a:r>
              <a:rPr lang="fr-FR" sz="1200" dirty="0">
                <a:solidFill>
                  <a:srgbClr val="000000"/>
                </a:solidFill>
                <a:latin typeface="Arial" panose="020B0604020202020204" pitchFamily="34" charset="0"/>
              </a:rPr>
              <a:t>⇒ blocage de la fourche de réplication en aval de 35S grâce à Fob1p ⇒ empêche la progression de la fourche de réplication</a:t>
            </a:r>
            <a:endParaRPr lang="fr-FR" sz="1200" dirty="0"/>
          </a:p>
          <a:p>
            <a:r>
              <a:rPr lang="fr-FR" sz="1200" dirty="0">
                <a:solidFill>
                  <a:srgbClr val="000000"/>
                </a:solidFill>
                <a:latin typeface="Arial" panose="020B0604020202020204" pitchFamily="34" charset="0"/>
              </a:rPr>
              <a:t>Quand le complexe de réplication arrive au niveau du blocage ⇒ cassures = stress réplicatif</a:t>
            </a:r>
            <a:endParaRPr lang="fr-FR" sz="1200" dirty="0"/>
          </a:p>
          <a:p>
            <a:r>
              <a:rPr lang="fr-FR" sz="1200" dirty="0">
                <a:solidFill>
                  <a:srgbClr val="000000"/>
                </a:solidFill>
                <a:latin typeface="Arial" panose="020B0604020202020204" pitchFamily="34" charset="0"/>
              </a:rPr>
              <a:t>Réparé par </a:t>
            </a:r>
            <a:endParaRPr lang="fr-FR" sz="1200" dirty="0"/>
          </a:p>
          <a:p>
            <a:pPr fontAlgn="base">
              <a:buFont typeface="+mj-lt"/>
              <a:buAutoNum type="arabicPeriod"/>
            </a:pPr>
            <a:r>
              <a:rPr lang="fr-FR" sz="1200" dirty="0">
                <a:solidFill>
                  <a:srgbClr val="000000"/>
                </a:solidFill>
                <a:latin typeface="Arial" panose="020B0604020202020204" pitchFamily="34" charset="0"/>
              </a:rPr>
              <a:t>Recombinaison homologue (le + efficace) ⇒ impossible en phase S</a:t>
            </a:r>
            <a:br>
              <a:rPr lang="fr-F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fr-FR" sz="1200" dirty="0">
                <a:solidFill>
                  <a:srgbClr val="000000"/>
                </a:solidFill>
                <a:latin typeface="Arial" panose="020B0604020202020204" pitchFamily="34" charset="0"/>
              </a:rPr>
              <a:t>Mais régions répétées donc possible en utilisant la séquence voisine</a:t>
            </a:r>
          </a:p>
          <a:p>
            <a:pPr fontAlgn="base">
              <a:buFont typeface="+mj-lt"/>
              <a:buAutoNum type="arabicPeriod"/>
            </a:pPr>
            <a:r>
              <a:rPr lang="fr-FR" sz="1200" dirty="0">
                <a:solidFill>
                  <a:srgbClr val="000000"/>
                </a:solidFill>
                <a:latin typeface="Arial" panose="020B0604020202020204" pitchFamily="34" charset="0"/>
              </a:rPr>
              <a:t>Liaison de séquences non homologues ⇒ peut induire des erreurs</a:t>
            </a:r>
          </a:p>
          <a:p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>
                <a:solidFill>
                  <a:srgbClr val="000000"/>
                </a:solidFill>
                <a:latin typeface="Arial" panose="020B0604020202020204" pitchFamily="34" charset="0"/>
              </a:rPr>
              <a:t>1 partie des séquences engagées dans la recombinaison homologue ⇒ excisé (peut être détectable par </a:t>
            </a:r>
            <a:r>
              <a:rPr lang="fr-F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southern</a:t>
            </a:r>
            <a:r>
              <a:rPr lang="fr-FR" sz="1200" dirty="0">
                <a:solidFill>
                  <a:srgbClr val="000000"/>
                </a:solidFill>
                <a:latin typeface="Arial" panose="020B0604020202020204" pitchFamily="34" charset="0"/>
              </a:rPr>
              <a:t> blot)</a:t>
            </a:r>
            <a:endParaRPr lang="fr-FR" sz="1200" dirty="0"/>
          </a:p>
          <a:p>
            <a:r>
              <a:rPr lang="fr-FR" sz="1200" dirty="0"/>
              <a:t/>
            </a:r>
            <a:br>
              <a:rPr lang="fr-FR" sz="1200" dirty="0"/>
            </a:br>
            <a:endParaRPr lang="fr-FR" sz="1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r="40909"/>
          <a:stretch/>
        </p:blipFill>
        <p:spPr>
          <a:xfrm>
            <a:off x="3105150" y="4397635"/>
            <a:ext cx="2724150" cy="1390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68750" y="4464050"/>
            <a:ext cx="1016000" cy="1143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105150" y="5727742"/>
            <a:ext cx="27462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rgbClr val="92D050"/>
                </a:solidFill>
              </a:rPr>
              <a:t>Sens opposé de transcription des 2 sous-unités</a:t>
            </a:r>
            <a:endParaRPr lang="fr-FR" sz="1050" dirty="0">
              <a:solidFill>
                <a:srgbClr val="92D05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6016625" y="4499235"/>
            <a:ext cx="676275" cy="249549"/>
          </a:xfrm>
          <a:prstGeom prst="ellipse">
            <a:avLst/>
          </a:prstGeom>
          <a:solidFill>
            <a:srgbClr val="F1DA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Fob1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435600" y="4748784"/>
            <a:ext cx="1384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Blocage de la fourche de réplication </a:t>
            </a:r>
          </a:p>
          <a:p>
            <a:r>
              <a:rPr lang="fr-FR" sz="1050" dirty="0" smtClean="0"/>
              <a:t>⇒ cassures = stress réplicatif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266869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1713132" y="679340"/>
            <a:ext cx="7950294" cy="2868283"/>
            <a:chOff x="1713132" y="679340"/>
            <a:chExt cx="7950294" cy="2868283"/>
          </a:xfrm>
        </p:grpSpPr>
        <p:sp>
          <p:nvSpPr>
            <p:cNvPr id="9" name="Forme libre 8"/>
            <p:cNvSpPr/>
            <p:nvPr/>
          </p:nvSpPr>
          <p:spPr>
            <a:xfrm>
              <a:off x="1713132" y="679340"/>
              <a:ext cx="2839481" cy="1124293"/>
            </a:xfrm>
            <a:custGeom>
              <a:avLst/>
              <a:gdLst>
                <a:gd name="connsiteX0" fmla="*/ 0 w 2839481"/>
                <a:gd name="connsiteY0" fmla="*/ 112429 h 1124293"/>
                <a:gd name="connsiteX1" fmla="*/ 112429 w 2839481"/>
                <a:gd name="connsiteY1" fmla="*/ 0 h 1124293"/>
                <a:gd name="connsiteX2" fmla="*/ 2727052 w 2839481"/>
                <a:gd name="connsiteY2" fmla="*/ 0 h 1124293"/>
                <a:gd name="connsiteX3" fmla="*/ 2839481 w 2839481"/>
                <a:gd name="connsiteY3" fmla="*/ 112429 h 1124293"/>
                <a:gd name="connsiteX4" fmla="*/ 2839481 w 2839481"/>
                <a:gd name="connsiteY4" fmla="*/ 1011864 h 1124293"/>
                <a:gd name="connsiteX5" fmla="*/ 2727052 w 2839481"/>
                <a:gd name="connsiteY5" fmla="*/ 1124293 h 1124293"/>
                <a:gd name="connsiteX6" fmla="*/ 112429 w 2839481"/>
                <a:gd name="connsiteY6" fmla="*/ 1124293 h 1124293"/>
                <a:gd name="connsiteX7" fmla="*/ 0 w 2839481"/>
                <a:gd name="connsiteY7" fmla="*/ 1011864 h 1124293"/>
                <a:gd name="connsiteX8" fmla="*/ 0 w 2839481"/>
                <a:gd name="connsiteY8" fmla="*/ 112429 h 112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9481" h="1124293">
                  <a:moveTo>
                    <a:pt x="0" y="112429"/>
                  </a:moveTo>
                  <a:cubicBezTo>
                    <a:pt x="0" y="50336"/>
                    <a:pt x="50336" y="0"/>
                    <a:pt x="112429" y="0"/>
                  </a:cubicBezTo>
                  <a:lnTo>
                    <a:pt x="2727052" y="0"/>
                  </a:lnTo>
                  <a:cubicBezTo>
                    <a:pt x="2789145" y="0"/>
                    <a:pt x="2839481" y="50336"/>
                    <a:pt x="2839481" y="112429"/>
                  </a:cubicBezTo>
                  <a:lnTo>
                    <a:pt x="2839481" y="1011864"/>
                  </a:lnTo>
                  <a:cubicBezTo>
                    <a:pt x="2839481" y="1073957"/>
                    <a:pt x="2789145" y="1124293"/>
                    <a:pt x="2727052" y="1124293"/>
                  </a:cubicBezTo>
                  <a:lnTo>
                    <a:pt x="112429" y="1124293"/>
                  </a:lnTo>
                  <a:cubicBezTo>
                    <a:pt x="50336" y="1124293"/>
                    <a:pt x="0" y="1073957"/>
                    <a:pt x="0" y="1011864"/>
                  </a:cubicBezTo>
                  <a:lnTo>
                    <a:pt x="0" y="1124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456" tIns="92456" rIns="92456" bIns="424295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err="1" smtClean="0"/>
                <a:t>Cours</a:t>
              </a:r>
              <a:r>
                <a:rPr lang="en-US" sz="1600" kern="1200" dirty="0" smtClean="0"/>
                <a:t> de G1 : origin licensing </a:t>
              </a:r>
              <a:endParaRPr lang="fr-FR" sz="1600" kern="1200" dirty="0"/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1852226" y="1133675"/>
              <a:ext cx="3246586" cy="2413948"/>
            </a:xfrm>
            <a:custGeom>
              <a:avLst/>
              <a:gdLst>
                <a:gd name="connsiteX0" fmla="*/ 0 w 3301181"/>
                <a:gd name="connsiteY0" fmla="*/ 301592 h 3015920"/>
                <a:gd name="connsiteX1" fmla="*/ 301592 w 3301181"/>
                <a:gd name="connsiteY1" fmla="*/ 0 h 3015920"/>
                <a:gd name="connsiteX2" fmla="*/ 2999589 w 3301181"/>
                <a:gd name="connsiteY2" fmla="*/ 0 h 3015920"/>
                <a:gd name="connsiteX3" fmla="*/ 3301181 w 3301181"/>
                <a:gd name="connsiteY3" fmla="*/ 301592 h 3015920"/>
                <a:gd name="connsiteX4" fmla="*/ 3301181 w 3301181"/>
                <a:gd name="connsiteY4" fmla="*/ 2714328 h 3015920"/>
                <a:gd name="connsiteX5" fmla="*/ 2999589 w 3301181"/>
                <a:gd name="connsiteY5" fmla="*/ 3015920 h 3015920"/>
                <a:gd name="connsiteX6" fmla="*/ 301592 w 3301181"/>
                <a:gd name="connsiteY6" fmla="*/ 3015920 h 3015920"/>
                <a:gd name="connsiteX7" fmla="*/ 0 w 3301181"/>
                <a:gd name="connsiteY7" fmla="*/ 2714328 h 3015920"/>
                <a:gd name="connsiteX8" fmla="*/ 0 w 3301181"/>
                <a:gd name="connsiteY8" fmla="*/ 301592 h 301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1181" h="3015920">
                  <a:moveTo>
                    <a:pt x="0" y="301592"/>
                  </a:moveTo>
                  <a:cubicBezTo>
                    <a:pt x="0" y="135027"/>
                    <a:pt x="135027" y="0"/>
                    <a:pt x="301592" y="0"/>
                  </a:cubicBezTo>
                  <a:lnTo>
                    <a:pt x="2999589" y="0"/>
                  </a:lnTo>
                  <a:cubicBezTo>
                    <a:pt x="3166154" y="0"/>
                    <a:pt x="3301181" y="135027"/>
                    <a:pt x="3301181" y="301592"/>
                  </a:cubicBezTo>
                  <a:lnTo>
                    <a:pt x="3301181" y="2714328"/>
                  </a:lnTo>
                  <a:cubicBezTo>
                    <a:pt x="3301181" y="2880893"/>
                    <a:pt x="3166154" y="3015920"/>
                    <a:pt x="2999589" y="3015920"/>
                  </a:cubicBezTo>
                  <a:lnTo>
                    <a:pt x="301592" y="3015920"/>
                  </a:lnTo>
                  <a:cubicBezTo>
                    <a:pt x="135027" y="3015920"/>
                    <a:pt x="0" y="2880893"/>
                    <a:pt x="0" y="2714328"/>
                  </a:cubicBezTo>
                  <a:lnTo>
                    <a:pt x="0" y="301592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789" tIns="180789" rIns="180789" bIns="180789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300" kern="1200" dirty="0" smtClean="0"/>
                <a:t>Assemblage des complexes </a:t>
              </a:r>
              <a:r>
                <a:rPr lang="en-US" sz="1300" kern="1200" dirty="0" err="1" smtClean="0"/>
                <a:t>pré-réplicatifs</a:t>
              </a:r>
              <a:r>
                <a:rPr lang="en-US" sz="1300" kern="1200" dirty="0" smtClean="0"/>
                <a:t> (pre-RC) aux </a:t>
              </a:r>
              <a:r>
                <a:rPr lang="en-US" sz="1300" kern="1200" dirty="0" err="1" smtClean="0"/>
                <a:t>origines</a:t>
              </a:r>
              <a:r>
                <a:rPr lang="en-US" sz="1300" kern="1200" dirty="0" smtClean="0"/>
                <a:t> de replication</a:t>
              </a:r>
              <a:endParaRPr lang="fr-FR" sz="1300" kern="1200" dirty="0"/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300" kern="1200" dirty="0" err="1" smtClean="0"/>
                <a:t>Séquences</a:t>
              </a:r>
              <a:r>
                <a:rPr lang="en-US" sz="1300" kern="1200" dirty="0" smtClean="0"/>
                <a:t> </a:t>
              </a:r>
              <a:r>
                <a:rPr lang="en-US" sz="1300" kern="1200" dirty="0" err="1" smtClean="0"/>
                <a:t>d’AND</a:t>
              </a:r>
              <a:r>
                <a:rPr lang="en-US" sz="1300" kern="1200" dirty="0" smtClean="0"/>
                <a:t> qui </a:t>
              </a:r>
              <a:r>
                <a:rPr lang="en-US" sz="1300" kern="1200" dirty="0" err="1" smtClean="0"/>
                <a:t>lient</a:t>
              </a:r>
              <a:r>
                <a:rPr lang="en-US" sz="1300" kern="1200" dirty="0" smtClean="0"/>
                <a:t> des </a:t>
              </a:r>
              <a:r>
                <a:rPr lang="en-US" sz="1300" kern="1200" dirty="0" err="1" smtClean="0"/>
                <a:t>prot</a:t>
              </a:r>
              <a:r>
                <a:rPr lang="en-US" sz="1300" kern="1200" dirty="0" smtClean="0"/>
                <a:t> </a:t>
              </a:r>
              <a:r>
                <a:rPr lang="en-US" sz="1300" kern="1200" dirty="0" err="1" smtClean="0"/>
                <a:t>spé</a:t>
              </a:r>
              <a:r>
                <a:rPr lang="en-US" sz="1300" kern="1200" dirty="0" smtClean="0"/>
                <a:t> de </a:t>
              </a:r>
              <a:r>
                <a:rPr lang="en-US" sz="1300" kern="1200" dirty="0" err="1" smtClean="0"/>
                <a:t>l’initiation</a:t>
              </a:r>
              <a:r>
                <a:rPr lang="en-US" sz="1300" kern="1200" dirty="0" smtClean="0"/>
                <a:t> de la R : </a:t>
              </a:r>
              <a:r>
                <a:rPr lang="en-US" sz="1300" kern="1200" dirty="0" err="1" smtClean="0"/>
                <a:t>complexe</a:t>
              </a:r>
              <a:r>
                <a:rPr lang="en-US" sz="1300" kern="1200" dirty="0" smtClean="0"/>
                <a:t> ORC</a:t>
              </a:r>
              <a:endParaRPr lang="fr-FR" sz="1300" kern="1200" dirty="0"/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300" kern="1200" dirty="0" err="1" smtClean="0"/>
                <a:t>Levures</a:t>
              </a:r>
              <a:r>
                <a:rPr lang="en-US" sz="1300" kern="1200" dirty="0" smtClean="0"/>
                <a:t> : </a:t>
              </a:r>
              <a:r>
                <a:rPr lang="en-US" sz="1300" kern="1200" dirty="0" err="1" smtClean="0"/>
                <a:t>sq</a:t>
              </a:r>
              <a:r>
                <a:rPr lang="en-US" sz="1300" kern="1200" dirty="0" smtClean="0"/>
                <a:t> ARS riches </a:t>
              </a:r>
              <a:r>
                <a:rPr lang="en-US" sz="1300" kern="1200" dirty="0" err="1" smtClean="0"/>
                <a:t>en</a:t>
              </a:r>
              <a:r>
                <a:rPr lang="en-US" sz="1300" kern="1200" dirty="0" smtClean="0"/>
                <a:t> AT</a:t>
              </a:r>
              <a:endParaRPr lang="fr-FR" sz="1300" kern="1200" dirty="0"/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300" kern="1200" dirty="0" err="1" smtClean="0"/>
                <a:t>Eucaryotes</a:t>
              </a:r>
              <a:r>
                <a:rPr lang="en-US" sz="1300" kern="1200" dirty="0" smtClean="0"/>
                <a:t> sup : </a:t>
              </a:r>
              <a:r>
                <a:rPr lang="en-US" sz="1300" kern="1200" dirty="0" err="1" smtClean="0"/>
                <a:t>hétérogènes</a:t>
              </a:r>
              <a:endParaRPr lang="fr-FR" sz="1300" kern="1200" dirty="0"/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1300" kern="1200" dirty="0" smtClean="0"/>
                <a:t>Origine de réplication fonctionnelle: OBR (</a:t>
              </a:r>
              <a:r>
                <a:rPr lang="fr-FR" sz="1300" kern="1200" dirty="0" err="1" smtClean="0"/>
                <a:t>Origin</a:t>
              </a:r>
              <a:r>
                <a:rPr lang="fr-FR" sz="1300" kern="1200" dirty="0" smtClean="0"/>
                <a:t> of </a:t>
              </a:r>
              <a:r>
                <a:rPr lang="fr-FR" sz="1300" kern="1200" dirty="0" err="1" smtClean="0"/>
                <a:t>Bidirectional</a:t>
              </a:r>
              <a:r>
                <a:rPr lang="fr-FR" sz="1300" kern="1200" dirty="0" smtClean="0"/>
                <a:t> </a:t>
              </a:r>
              <a:r>
                <a:rPr lang="fr-FR" sz="1300" kern="1200" dirty="0" err="1" smtClean="0"/>
                <a:t>Replication</a:t>
              </a:r>
              <a:r>
                <a:rPr lang="fr-FR" sz="1300" kern="1200" dirty="0" smtClean="0"/>
                <a:t>)</a:t>
              </a:r>
              <a:endParaRPr lang="fr-FR" sz="1300" kern="1200" dirty="0"/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1300" kern="1200" dirty="0" smtClean="0"/>
                <a:t>Cdc6 et cdt1 nécessaires au recrutement de MCM2-7</a:t>
              </a:r>
              <a:endParaRPr lang="fr-FR" sz="1300" kern="1200" dirty="0"/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5237906" y="780201"/>
              <a:ext cx="1035472" cy="706948"/>
            </a:xfrm>
            <a:custGeom>
              <a:avLst/>
              <a:gdLst>
                <a:gd name="connsiteX0" fmla="*/ 0 w 1035472"/>
                <a:gd name="connsiteY0" fmla="*/ 141390 h 706948"/>
                <a:gd name="connsiteX1" fmla="*/ 681998 w 1035472"/>
                <a:gd name="connsiteY1" fmla="*/ 141390 h 706948"/>
                <a:gd name="connsiteX2" fmla="*/ 681998 w 1035472"/>
                <a:gd name="connsiteY2" fmla="*/ 0 h 706948"/>
                <a:gd name="connsiteX3" fmla="*/ 1035472 w 1035472"/>
                <a:gd name="connsiteY3" fmla="*/ 353474 h 706948"/>
                <a:gd name="connsiteX4" fmla="*/ 681998 w 1035472"/>
                <a:gd name="connsiteY4" fmla="*/ 706948 h 706948"/>
                <a:gd name="connsiteX5" fmla="*/ 681998 w 1035472"/>
                <a:gd name="connsiteY5" fmla="*/ 565558 h 706948"/>
                <a:gd name="connsiteX6" fmla="*/ 0 w 1035472"/>
                <a:gd name="connsiteY6" fmla="*/ 565558 h 706948"/>
                <a:gd name="connsiteX7" fmla="*/ 0 w 1035472"/>
                <a:gd name="connsiteY7" fmla="*/ 141390 h 706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5472" h="706948">
                  <a:moveTo>
                    <a:pt x="0" y="141390"/>
                  </a:moveTo>
                  <a:lnTo>
                    <a:pt x="681998" y="141390"/>
                  </a:lnTo>
                  <a:lnTo>
                    <a:pt x="681998" y="0"/>
                  </a:lnTo>
                  <a:lnTo>
                    <a:pt x="1035472" y="353474"/>
                  </a:lnTo>
                  <a:lnTo>
                    <a:pt x="681998" y="706948"/>
                  </a:lnTo>
                  <a:lnTo>
                    <a:pt x="681998" y="565558"/>
                  </a:lnTo>
                  <a:lnTo>
                    <a:pt x="0" y="565558"/>
                  </a:lnTo>
                  <a:lnTo>
                    <a:pt x="0" y="14139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141390" rIns="212084" bIns="141389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000" kern="1200"/>
            </a:p>
          </p:txBody>
        </p:sp>
        <p:sp>
          <p:nvSpPr>
            <p:cNvPr id="12" name="Forme libre 11"/>
            <p:cNvSpPr/>
            <p:nvPr/>
          </p:nvSpPr>
          <p:spPr>
            <a:xfrm>
              <a:off x="6449960" y="715060"/>
              <a:ext cx="2839481" cy="1124293"/>
            </a:xfrm>
            <a:custGeom>
              <a:avLst/>
              <a:gdLst>
                <a:gd name="connsiteX0" fmla="*/ 0 w 2839481"/>
                <a:gd name="connsiteY0" fmla="*/ 112429 h 1124293"/>
                <a:gd name="connsiteX1" fmla="*/ 112429 w 2839481"/>
                <a:gd name="connsiteY1" fmla="*/ 0 h 1124293"/>
                <a:gd name="connsiteX2" fmla="*/ 2727052 w 2839481"/>
                <a:gd name="connsiteY2" fmla="*/ 0 h 1124293"/>
                <a:gd name="connsiteX3" fmla="*/ 2839481 w 2839481"/>
                <a:gd name="connsiteY3" fmla="*/ 112429 h 1124293"/>
                <a:gd name="connsiteX4" fmla="*/ 2839481 w 2839481"/>
                <a:gd name="connsiteY4" fmla="*/ 1011864 h 1124293"/>
                <a:gd name="connsiteX5" fmla="*/ 2727052 w 2839481"/>
                <a:gd name="connsiteY5" fmla="*/ 1124293 h 1124293"/>
                <a:gd name="connsiteX6" fmla="*/ 112429 w 2839481"/>
                <a:gd name="connsiteY6" fmla="*/ 1124293 h 1124293"/>
                <a:gd name="connsiteX7" fmla="*/ 0 w 2839481"/>
                <a:gd name="connsiteY7" fmla="*/ 1011864 h 1124293"/>
                <a:gd name="connsiteX8" fmla="*/ 0 w 2839481"/>
                <a:gd name="connsiteY8" fmla="*/ 112429 h 112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9481" h="1124293">
                  <a:moveTo>
                    <a:pt x="0" y="112429"/>
                  </a:moveTo>
                  <a:cubicBezTo>
                    <a:pt x="0" y="50336"/>
                    <a:pt x="50336" y="0"/>
                    <a:pt x="112429" y="0"/>
                  </a:cubicBezTo>
                  <a:lnTo>
                    <a:pt x="2727052" y="0"/>
                  </a:lnTo>
                  <a:cubicBezTo>
                    <a:pt x="2789145" y="0"/>
                    <a:pt x="2839481" y="50336"/>
                    <a:pt x="2839481" y="112429"/>
                  </a:cubicBezTo>
                  <a:lnTo>
                    <a:pt x="2839481" y="1011864"/>
                  </a:lnTo>
                  <a:cubicBezTo>
                    <a:pt x="2839481" y="1073957"/>
                    <a:pt x="2789145" y="1124293"/>
                    <a:pt x="2727052" y="1124293"/>
                  </a:cubicBezTo>
                  <a:lnTo>
                    <a:pt x="112429" y="1124293"/>
                  </a:lnTo>
                  <a:cubicBezTo>
                    <a:pt x="50336" y="1124293"/>
                    <a:pt x="0" y="1073957"/>
                    <a:pt x="0" y="1011864"/>
                  </a:cubicBezTo>
                  <a:lnTo>
                    <a:pt x="0" y="1124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0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456" tIns="92456" rIns="92456" bIns="424295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Transition G1/S : origin activation/firing</a:t>
              </a:r>
              <a:endParaRPr lang="fr-FR" sz="1200" kern="1200" dirty="0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6996159" y="1133675"/>
              <a:ext cx="2667267" cy="2387034"/>
            </a:xfrm>
            <a:custGeom>
              <a:avLst/>
              <a:gdLst>
                <a:gd name="connsiteX0" fmla="*/ 0 w 2667267"/>
                <a:gd name="connsiteY0" fmla="*/ 238703 h 2387034"/>
                <a:gd name="connsiteX1" fmla="*/ 238703 w 2667267"/>
                <a:gd name="connsiteY1" fmla="*/ 0 h 2387034"/>
                <a:gd name="connsiteX2" fmla="*/ 2428564 w 2667267"/>
                <a:gd name="connsiteY2" fmla="*/ 0 h 2387034"/>
                <a:gd name="connsiteX3" fmla="*/ 2667267 w 2667267"/>
                <a:gd name="connsiteY3" fmla="*/ 238703 h 2387034"/>
                <a:gd name="connsiteX4" fmla="*/ 2667267 w 2667267"/>
                <a:gd name="connsiteY4" fmla="*/ 2148331 h 2387034"/>
                <a:gd name="connsiteX5" fmla="*/ 2428564 w 2667267"/>
                <a:gd name="connsiteY5" fmla="*/ 2387034 h 2387034"/>
                <a:gd name="connsiteX6" fmla="*/ 238703 w 2667267"/>
                <a:gd name="connsiteY6" fmla="*/ 2387034 h 2387034"/>
                <a:gd name="connsiteX7" fmla="*/ 0 w 2667267"/>
                <a:gd name="connsiteY7" fmla="*/ 2148331 h 2387034"/>
                <a:gd name="connsiteX8" fmla="*/ 0 w 2667267"/>
                <a:gd name="connsiteY8" fmla="*/ 238703 h 238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7267" h="2387034">
                  <a:moveTo>
                    <a:pt x="0" y="238703"/>
                  </a:moveTo>
                  <a:cubicBezTo>
                    <a:pt x="0" y="106871"/>
                    <a:pt x="106871" y="0"/>
                    <a:pt x="238703" y="0"/>
                  </a:cubicBezTo>
                  <a:lnTo>
                    <a:pt x="2428564" y="0"/>
                  </a:lnTo>
                  <a:cubicBezTo>
                    <a:pt x="2560396" y="0"/>
                    <a:pt x="2667267" y="106871"/>
                    <a:pt x="2667267" y="238703"/>
                  </a:cubicBezTo>
                  <a:lnTo>
                    <a:pt x="2667267" y="2148331"/>
                  </a:lnTo>
                  <a:cubicBezTo>
                    <a:pt x="2667267" y="2280163"/>
                    <a:pt x="2560396" y="2387034"/>
                    <a:pt x="2428564" y="2387034"/>
                  </a:cubicBezTo>
                  <a:lnTo>
                    <a:pt x="238703" y="2387034"/>
                  </a:lnTo>
                  <a:cubicBezTo>
                    <a:pt x="106871" y="2387034"/>
                    <a:pt x="0" y="2280163"/>
                    <a:pt x="0" y="2148331"/>
                  </a:cubicBezTo>
                  <a:lnTo>
                    <a:pt x="0" y="238703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10395692"/>
                <a:satOff val="-47968"/>
                <a:lumOff val="176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370" tIns="162370" rIns="162370" bIns="162370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300" kern="1200" dirty="0" smtClean="0"/>
                <a:t>Formation des complexes de </a:t>
              </a:r>
              <a:r>
                <a:rPr lang="en-US" sz="1300" kern="1200" dirty="0" err="1" smtClean="0"/>
                <a:t>pré</a:t>
              </a:r>
              <a:r>
                <a:rPr lang="en-US" sz="1300" kern="1200" dirty="0" smtClean="0"/>
                <a:t>-initiation (pre-IC)</a:t>
              </a:r>
              <a:endParaRPr lang="fr-FR" sz="1300" kern="1200" dirty="0"/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300" kern="1200" dirty="0" smtClean="0"/>
                <a:t>Activation de </a:t>
              </a:r>
              <a:r>
                <a:rPr lang="en-US" sz="1300" kern="1200" dirty="0" err="1" smtClean="0"/>
                <a:t>l’activiité</a:t>
              </a:r>
              <a:r>
                <a:rPr lang="en-US" sz="1300" kern="1200" dirty="0" smtClean="0"/>
                <a:t> helicase du </a:t>
              </a:r>
              <a:r>
                <a:rPr lang="en-US" sz="1300" kern="1200" dirty="0" err="1" smtClean="0"/>
                <a:t>complexe</a:t>
              </a:r>
              <a:r>
                <a:rPr lang="en-US" sz="1300" kern="1200" dirty="0" smtClean="0"/>
                <a:t> MCM2-7</a:t>
              </a:r>
              <a:endParaRPr lang="fr-FR" sz="1300" kern="1200" dirty="0"/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1300" kern="1200" dirty="0" smtClean="0"/>
                <a:t>Les kinases DDK (Dbf4-dependent Kinase, cdc7) et CDK2 déclenchent l’assemblage du </a:t>
              </a:r>
              <a:r>
                <a:rPr lang="fr-FR" sz="1300" kern="1200" dirty="0" err="1" smtClean="0"/>
                <a:t>pre</a:t>
              </a:r>
              <a:r>
                <a:rPr lang="fr-FR" sz="1300" kern="1200" dirty="0" smtClean="0"/>
                <a:t>-IC.</a:t>
              </a:r>
              <a:endParaRPr lang="fr-FR" sz="1300" kern="1200" dirty="0"/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1300" kern="1200" dirty="0" smtClean="0"/>
                <a:t>GINS et cdc45 sont 2 co-activateurs de l’hélicase</a:t>
              </a:r>
              <a:endParaRPr lang="fr-FR" sz="1300" kern="1200" dirty="0"/>
            </a:p>
          </p:txBody>
        </p:sp>
      </p:grp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106" y="4001958"/>
            <a:ext cx="2590800" cy="22669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731656" y="6062432"/>
            <a:ext cx="506249" cy="206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814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/>
          <a:stretch>
            <a:fillRect/>
          </a:stretch>
        </p:blipFill>
        <p:spPr>
          <a:xfrm>
            <a:off x="987652" y="295457"/>
            <a:ext cx="2117725" cy="133223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427" y="4046990"/>
            <a:ext cx="5514975" cy="202882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829300" y="4429125"/>
            <a:ext cx="7143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rgbClr val="418AC3"/>
                </a:solidFill>
              </a:rPr>
              <a:t>K36me3</a:t>
            </a:r>
          </a:p>
          <a:p>
            <a:r>
              <a:rPr lang="fr-FR" sz="1050" dirty="0" smtClean="0">
                <a:solidFill>
                  <a:srgbClr val="ED0000"/>
                </a:solidFill>
              </a:rPr>
              <a:t>K27me3</a:t>
            </a:r>
          </a:p>
          <a:p>
            <a:r>
              <a:rPr lang="fr-FR" sz="1050" dirty="0" smtClean="0">
                <a:solidFill>
                  <a:srgbClr val="01B12F"/>
                </a:solidFill>
              </a:rPr>
              <a:t>K9me3</a:t>
            </a:r>
            <a:endParaRPr lang="fr-FR" sz="1050" dirty="0">
              <a:solidFill>
                <a:srgbClr val="01B1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045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" y="281214"/>
            <a:ext cx="4371975" cy="2667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51" y="3247572"/>
            <a:ext cx="2752725" cy="27432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/>
          <a:srcRect b="32844"/>
          <a:stretch/>
        </p:blipFill>
        <p:spPr>
          <a:xfrm>
            <a:off x="5049383" y="281214"/>
            <a:ext cx="5286375" cy="23667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34125" y="2257425"/>
            <a:ext cx="2495550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4489" y="1338489"/>
            <a:ext cx="841523" cy="552450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873875" y="2257425"/>
            <a:ext cx="1282700" cy="533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Cellule sénescente</a:t>
            </a:r>
            <a:endParaRPr lang="fr-FR" sz="1200" dirty="0"/>
          </a:p>
        </p:txBody>
      </p:sp>
      <p:sp>
        <p:nvSpPr>
          <p:cNvPr id="10" name="Ellipse 9"/>
          <p:cNvSpPr/>
          <p:nvPr/>
        </p:nvSpPr>
        <p:spPr>
          <a:xfrm>
            <a:off x="5378450" y="1907494"/>
            <a:ext cx="822325" cy="3619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50" dirty="0" smtClean="0"/>
              <a:t>Cellule sénescente</a:t>
            </a:r>
            <a:endParaRPr lang="fr-FR" sz="650" dirty="0"/>
          </a:p>
        </p:txBody>
      </p:sp>
      <p:sp>
        <p:nvSpPr>
          <p:cNvPr id="11" name="Rectangle 10"/>
          <p:cNvSpPr/>
          <p:nvPr/>
        </p:nvSpPr>
        <p:spPr>
          <a:xfrm>
            <a:off x="5354489" y="520700"/>
            <a:ext cx="665311" cy="292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408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kXc0R0bDxaVJRJi3I8LvTvWuHhIiMjjnyCNE4rWf2irLn7EMm6MsVfabeNogttvdhmLmNUX2-39_9DZ3GeeclWTuYMokN1tLbqSlOUouVN0-h32tidyQMypP7phk18FBE8xS38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349375"/>
            <a:ext cx="35147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42186586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44627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re 1"/>
          <p:cNvSpPr/>
          <p:nvPr/>
        </p:nvSpPr>
        <p:spPr>
          <a:xfrm>
            <a:off x="419100" y="304800"/>
            <a:ext cx="1727200" cy="177800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Forme libre 3"/>
          <p:cNvSpPr/>
          <p:nvPr/>
        </p:nvSpPr>
        <p:spPr>
          <a:xfrm>
            <a:off x="441333" y="457200"/>
            <a:ext cx="1679567" cy="660400"/>
          </a:xfrm>
          <a:custGeom>
            <a:avLst/>
            <a:gdLst>
              <a:gd name="connsiteX0" fmla="*/ 15867 w 1679567"/>
              <a:gd name="connsiteY0" fmla="*/ 0 h 660400"/>
              <a:gd name="connsiteX1" fmla="*/ 15867 w 1679567"/>
              <a:gd name="connsiteY1" fmla="*/ 241300 h 660400"/>
              <a:gd name="connsiteX2" fmla="*/ 28567 w 1679567"/>
              <a:gd name="connsiteY2" fmla="*/ 279400 h 660400"/>
              <a:gd name="connsiteX3" fmla="*/ 53967 w 1679567"/>
              <a:gd name="connsiteY3" fmla="*/ 317500 h 660400"/>
              <a:gd name="connsiteX4" fmla="*/ 117467 w 1679567"/>
              <a:gd name="connsiteY4" fmla="*/ 393700 h 660400"/>
              <a:gd name="connsiteX5" fmla="*/ 142867 w 1679567"/>
              <a:gd name="connsiteY5" fmla="*/ 431800 h 660400"/>
              <a:gd name="connsiteX6" fmla="*/ 257167 w 1679567"/>
              <a:gd name="connsiteY6" fmla="*/ 495300 h 660400"/>
              <a:gd name="connsiteX7" fmla="*/ 295267 w 1679567"/>
              <a:gd name="connsiteY7" fmla="*/ 520700 h 660400"/>
              <a:gd name="connsiteX8" fmla="*/ 371467 w 1679567"/>
              <a:gd name="connsiteY8" fmla="*/ 546100 h 660400"/>
              <a:gd name="connsiteX9" fmla="*/ 447667 w 1679567"/>
              <a:gd name="connsiteY9" fmla="*/ 571500 h 660400"/>
              <a:gd name="connsiteX10" fmla="*/ 536567 w 1679567"/>
              <a:gd name="connsiteY10" fmla="*/ 596900 h 660400"/>
              <a:gd name="connsiteX11" fmla="*/ 612767 w 1679567"/>
              <a:gd name="connsiteY11" fmla="*/ 609600 h 660400"/>
              <a:gd name="connsiteX12" fmla="*/ 650867 w 1679567"/>
              <a:gd name="connsiteY12" fmla="*/ 622300 h 660400"/>
              <a:gd name="connsiteX13" fmla="*/ 879467 w 1679567"/>
              <a:gd name="connsiteY13" fmla="*/ 647700 h 660400"/>
              <a:gd name="connsiteX14" fmla="*/ 968367 w 1679567"/>
              <a:gd name="connsiteY14" fmla="*/ 660400 h 660400"/>
              <a:gd name="connsiteX15" fmla="*/ 1463667 w 1679567"/>
              <a:gd name="connsiteY15" fmla="*/ 647700 h 660400"/>
              <a:gd name="connsiteX16" fmla="*/ 1590667 w 1679567"/>
              <a:gd name="connsiteY16" fmla="*/ 622300 h 660400"/>
              <a:gd name="connsiteX17" fmla="*/ 1679567 w 1679567"/>
              <a:gd name="connsiteY17" fmla="*/ 5969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9567" h="660400">
                <a:moveTo>
                  <a:pt x="15867" y="0"/>
                </a:moveTo>
                <a:cubicBezTo>
                  <a:pt x="-6378" y="111227"/>
                  <a:pt x="-4172" y="70972"/>
                  <a:pt x="15867" y="241300"/>
                </a:cubicBezTo>
                <a:cubicBezTo>
                  <a:pt x="17431" y="254595"/>
                  <a:pt x="22580" y="267426"/>
                  <a:pt x="28567" y="279400"/>
                </a:cubicBezTo>
                <a:cubicBezTo>
                  <a:pt x="35393" y="293052"/>
                  <a:pt x="46394" y="304248"/>
                  <a:pt x="53967" y="317500"/>
                </a:cubicBezTo>
                <a:cubicBezTo>
                  <a:pt x="93630" y="386910"/>
                  <a:pt x="57619" y="353801"/>
                  <a:pt x="117467" y="393700"/>
                </a:cubicBezTo>
                <a:cubicBezTo>
                  <a:pt x="125934" y="406400"/>
                  <a:pt x="131380" y="421749"/>
                  <a:pt x="142867" y="431800"/>
                </a:cubicBezTo>
                <a:cubicBezTo>
                  <a:pt x="249649" y="525234"/>
                  <a:pt x="181580" y="457506"/>
                  <a:pt x="257167" y="495300"/>
                </a:cubicBezTo>
                <a:cubicBezTo>
                  <a:pt x="270819" y="502126"/>
                  <a:pt x="281319" y="514501"/>
                  <a:pt x="295267" y="520700"/>
                </a:cubicBezTo>
                <a:cubicBezTo>
                  <a:pt x="319733" y="531574"/>
                  <a:pt x="346067" y="537633"/>
                  <a:pt x="371467" y="546100"/>
                </a:cubicBezTo>
                <a:lnTo>
                  <a:pt x="447667" y="571500"/>
                </a:lnTo>
                <a:cubicBezTo>
                  <a:pt x="483980" y="583604"/>
                  <a:pt x="496700" y="588927"/>
                  <a:pt x="536567" y="596900"/>
                </a:cubicBezTo>
                <a:cubicBezTo>
                  <a:pt x="561817" y="601950"/>
                  <a:pt x="587630" y="604014"/>
                  <a:pt x="612767" y="609600"/>
                </a:cubicBezTo>
                <a:cubicBezTo>
                  <a:pt x="625835" y="612504"/>
                  <a:pt x="637615" y="620407"/>
                  <a:pt x="650867" y="622300"/>
                </a:cubicBezTo>
                <a:cubicBezTo>
                  <a:pt x="726765" y="633143"/>
                  <a:pt x="803569" y="636857"/>
                  <a:pt x="879467" y="647700"/>
                </a:cubicBezTo>
                <a:lnTo>
                  <a:pt x="968367" y="660400"/>
                </a:lnTo>
                <a:cubicBezTo>
                  <a:pt x="1133467" y="656167"/>
                  <a:pt x="1298821" y="657793"/>
                  <a:pt x="1463667" y="647700"/>
                </a:cubicBezTo>
                <a:cubicBezTo>
                  <a:pt x="1506758" y="645062"/>
                  <a:pt x="1549711" y="635952"/>
                  <a:pt x="1590667" y="622300"/>
                </a:cubicBezTo>
                <a:cubicBezTo>
                  <a:pt x="1670883" y="595561"/>
                  <a:pt x="1640093" y="596900"/>
                  <a:pt x="1679567" y="5969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406400" y="1270000"/>
            <a:ext cx="1701800" cy="513903"/>
          </a:xfrm>
          <a:custGeom>
            <a:avLst/>
            <a:gdLst>
              <a:gd name="connsiteX0" fmla="*/ 0 w 1701800"/>
              <a:gd name="connsiteY0" fmla="*/ 0 h 513903"/>
              <a:gd name="connsiteX1" fmla="*/ 88900 w 1701800"/>
              <a:gd name="connsiteY1" fmla="*/ 139700 h 513903"/>
              <a:gd name="connsiteX2" fmla="*/ 127000 w 1701800"/>
              <a:gd name="connsiteY2" fmla="*/ 165100 h 513903"/>
              <a:gd name="connsiteX3" fmla="*/ 177800 w 1701800"/>
              <a:gd name="connsiteY3" fmla="*/ 228600 h 513903"/>
              <a:gd name="connsiteX4" fmla="*/ 292100 w 1701800"/>
              <a:gd name="connsiteY4" fmla="*/ 317500 h 513903"/>
              <a:gd name="connsiteX5" fmla="*/ 330200 w 1701800"/>
              <a:gd name="connsiteY5" fmla="*/ 330200 h 513903"/>
              <a:gd name="connsiteX6" fmla="*/ 368300 w 1701800"/>
              <a:gd name="connsiteY6" fmla="*/ 355600 h 513903"/>
              <a:gd name="connsiteX7" fmla="*/ 406400 w 1701800"/>
              <a:gd name="connsiteY7" fmla="*/ 368300 h 513903"/>
              <a:gd name="connsiteX8" fmla="*/ 444500 w 1701800"/>
              <a:gd name="connsiteY8" fmla="*/ 393700 h 513903"/>
              <a:gd name="connsiteX9" fmla="*/ 571500 w 1701800"/>
              <a:gd name="connsiteY9" fmla="*/ 431800 h 513903"/>
              <a:gd name="connsiteX10" fmla="*/ 609600 w 1701800"/>
              <a:gd name="connsiteY10" fmla="*/ 444500 h 513903"/>
              <a:gd name="connsiteX11" fmla="*/ 762000 w 1701800"/>
              <a:gd name="connsiteY11" fmla="*/ 469900 h 513903"/>
              <a:gd name="connsiteX12" fmla="*/ 863600 w 1701800"/>
              <a:gd name="connsiteY12" fmla="*/ 482600 h 513903"/>
              <a:gd name="connsiteX13" fmla="*/ 901700 w 1701800"/>
              <a:gd name="connsiteY13" fmla="*/ 495300 h 513903"/>
              <a:gd name="connsiteX14" fmla="*/ 1435100 w 1701800"/>
              <a:gd name="connsiteY14" fmla="*/ 495300 h 513903"/>
              <a:gd name="connsiteX15" fmla="*/ 1600200 w 1701800"/>
              <a:gd name="connsiteY15" fmla="*/ 469900 h 513903"/>
              <a:gd name="connsiteX16" fmla="*/ 1689100 w 1701800"/>
              <a:gd name="connsiteY16" fmla="*/ 444500 h 513903"/>
              <a:gd name="connsiteX17" fmla="*/ 1701800 w 1701800"/>
              <a:gd name="connsiteY17" fmla="*/ 431800 h 513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1800" h="513903">
                <a:moveTo>
                  <a:pt x="0" y="0"/>
                </a:moveTo>
                <a:cubicBezTo>
                  <a:pt x="10348" y="17247"/>
                  <a:pt x="78151" y="132534"/>
                  <a:pt x="88900" y="139700"/>
                </a:cubicBezTo>
                <a:lnTo>
                  <a:pt x="127000" y="165100"/>
                </a:lnTo>
                <a:cubicBezTo>
                  <a:pt x="147849" y="227646"/>
                  <a:pt x="124774" y="184411"/>
                  <a:pt x="177800" y="228600"/>
                </a:cubicBezTo>
                <a:cubicBezTo>
                  <a:pt x="221631" y="265126"/>
                  <a:pt x="227903" y="296101"/>
                  <a:pt x="292100" y="317500"/>
                </a:cubicBezTo>
                <a:cubicBezTo>
                  <a:pt x="304800" y="321733"/>
                  <a:pt x="318226" y="324213"/>
                  <a:pt x="330200" y="330200"/>
                </a:cubicBezTo>
                <a:cubicBezTo>
                  <a:pt x="343852" y="337026"/>
                  <a:pt x="354648" y="348774"/>
                  <a:pt x="368300" y="355600"/>
                </a:cubicBezTo>
                <a:cubicBezTo>
                  <a:pt x="380274" y="361587"/>
                  <a:pt x="394426" y="362313"/>
                  <a:pt x="406400" y="368300"/>
                </a:cubicBezTo>
                <a:cubicBezTo>
                  <a:pt x="420052" y="375126"/>
                  <a:pt x="430552" y="387501"/>
                  <a:pt x="444500" y="393700"/>
                </a:cubicBezTo>
                <a:cubicBezTo>
                  <a:pt x="498825" y="417845"/>
                  <a:pt x="519781" y="417023"/>
                  <a:pt x="571500" y="431800"/>
                </a:cubicBezTo>
                <a:cubicBezTo>
                  <a:pt x="584372" y="435478"/>
                  <a:pt x="596613" y="441253"/>
                  <a:pt x="609600" y="444500"/>
                </a:cubicBezTo>
                <a:cubicBezTo>
                  <a:pt x="656168" y="456142"/>
                  <a:pt x="715917" y="463756"/>
                  <a:pt x="762000" y="469900"/>
                </a:cubicBezTo>
                <a:lnTo>
                  <a:pt x="863600" y="482600"/>
                </a:lnTo>
                <a:cubicBezTo>
                  <a:pt x="876300" y="486833"/>
                  <a:pt x="888632" y="492396"/>
                  <a:pt x="901700" y="495300"/>
                </a:cubicBezTo>
                <a:cubicBezTo>
                  <a:pt x="1077932" y="534463"/>
                  <a:pt x="1250277" y="500434"/>
                  <a:pt x="1435100" y="495300"/>
                </a:cubicBezTo>
                <a:cubicBezTo>
                  <a:pt x="1523075" y="484303"/>
                  <a:pt x="1525397" y="486523"/>
                  <a:pt x="1600200" y="469900"/>
                </a:cubicBezTo>
                <a:cubicBezTo>
                  <a:pt x="1614849" y="466645"/>
                  <a:pt x="1672129" y="452986"/>
                  <a:pt x="1689100" y="444500"/>
                </a:cubicBezTo>
                <a:cubicBezTo>
                  <a:pt x="1694455" y="441823"/>
                  <a:pt x="1697567" y="436033"/>
                  <a:pt x="1701800" y="4318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044139" y="127000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ADN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02380" y="304800"/>
            <a:ext cx="161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Particule </a:t>
            </a:r>
            <a:r>
              <a:rPr lang="fr-FR" b="1" dirty="0" err="1" smtClean="0">
                <a:solidFill>
                  <a:schemeClr val="accent2"/>
                </a:solidFill>
              </a:rPr>
              <a:t>coeur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229580" y="350966"/>
            <a:ext cx="101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146pb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1,7 tours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Forme libre 9"/>
          <p:cNvSpPr/>
          <p:nvPr/>
        </p:nvSpPr>
        <p:spPr>
          <a:xfrm>
            <a:off x="2120900" y="1181100"/>
            <a:ext cx="1790700" cy="508000"/>
          </a:xfrm>
          <a:custGeom>
            <a:avLst/>
            <a:gdLst>
              <a:gd name="connsiteX0" fmla="*/ 0 w 1790700"/>
              <a:gd name="connsiteY0" fmla="*/ 508000 h 508000"/>
              <a:gd name="connsiteX1" fmla="*/ 114300 w 1790700"/>
              <a:gd name="connsiteY1" fmla="*/ 469900 h 508000"/>
              <a:gd name="connsiteX2" fmla="*/ 228600 w 1790700"/>
              <a:gd name="connsiteY2" fmla="*/ 406400 h 508000"/>
              <a:gd name="connsiteX3" fmla="*/ 292100 w 1790700"/>
              <a:gd name="connsiteY3" fmla="*/ 355600 h 508000"/>
              <a:gd name="connsiteX4" fmla="*/ 330200 w 1790700"/>
              <a:gd name="connsiteY4" fmla="*/ 317500 h 508000"/>
              <a:gd name="connsiteX5" fmla="*/ 406400 w 1790700"/>
              <a:gd name="connsiteY5" fmla="*/ 266700 h 508000"/>
              <a:gd name="connsiteX6" fmla="*/ 444500 w 1790700"/>
              <a:gd name="connsiteY6" fmla="*/ 241300 h 508000"/>
              <a:gd name="connsiteX7" fmla="*/ 520700 w 1790700"/>
              <a:gd name="connsiteY7" fmla="*/ 177800 h 508000"/>
              <a:gd name="connsiteX8" fmla="*/ 647700 w 1790700"/>
              <a:gd name="connsiteY8" fmla="*/ 139700 h 508000"/>
              <a:gd name="connsiteX9" fmla="*/ 685800 w 1790700"/>
              <a:gd name="connsiteY9" fmla="*/ 127000 h 508000"/>
              <a:gd name="connsiteX10" fmla="*/ 723900 w 1790700"/>
              <a:gd name="connsiteY10" fmla="*/ 101600 h 508000"/>
              <a:gd name="connsiteX11" fmla="*/ 812800 w 1790700"/>
              <a:gd name="connsiteY11" fmla="*/ 88900 h 508000"/>
              <a:gd name="connsiteX12" fmla="*/ 889000 w 1790700"/>
              <a:gd name="connsiteY12" fmla="*/ 76200 h 508000"/>
              <a:gd name="connsiteX13" fmla="*/ 1346200 w 1790700"/>
              <a:gd name="connsiteY13" fmla="*/ 88900 h 508000"/>
              <a:gd name="connsiteX14" fmla="*/ 1625600 w 1790700"/>
              <a:gd name="connsiteY14" fmla="*/ 76200 h 508000"/>
              <a:gd name="connsiteX15" fmla="*/ 1701800 w 1790700"/>
              <a:gd name="connsiteY15" fmla="*/ 50800 h 508000"/>
              <a:gd name="connsiteX16" fmla="*/ 1739900 w 1790700"/>
              <a:gd name="connsiteY16" fmla="*/ 25400 h 508000"/>
              <a:gd name="connsiteX17" fmla="*/ 1790700 w 1790700"/>
              <a:gd name="connsiteY17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90700" h="508000">
                <a:moveTo>
                  <a:pt x="0" y="508000"/>
                </a:moveTo>
                <a:cubicBezTo>
                  <a:pt x="38100" y="495300"/>
                  <a:pt x="80884" y="492177"/>
                  <a:pt x="114300" y="469900"/>
                </a:cubicBezTo>
                <a:cubicBezTo>
                  <a:pt x="201639" y="411674"/>
                  <a:pt x="161540" y="428753"/>
                  <a:pt x="228600" y="406400"/>
                </a:cubicBezTo>
                <a:cubicBezTo>
                  <a:pt x="285406" y="321191"/>
                  <a:pt x="218488" y="404675"/>
                  <a:pt x="292100" y="355600"/>
                </a:cubicBezTo>
                <a:cubicBezTo>
                  <a:pt x="307044" y="345637"/>
                  <a:pt x="316023" y="328527"/>
                  <a:pt x="330200" y="317500"/>
                </a:cubicBezTo>
                <a:cubicBezTo>
                  <a:pt x="354297" y="298758"/>
                  <a:pt x="381000" y="283633"/>
                  <a:pt x="406400" y="266700"/>
                </a:cubicBezTo>
                <a:cubicBezTo>
                  <a:pt x="419100" y="258233"/>
                  <a:pt x="433707" y="252093"/>
                  <a:pt x="444500" y="241300"/>
                </a:cubicBezTo>
                <a:cubicBezTo>
                  <a:pt x="468426" y="217374"/>
                  <a:pt x="488874" y="191945"/>
                  <a:pt x="520700" y="177800"/>
                </a:cubicBezTo>
                <a:cubicBezTo>
                  <a:pt x="575025" y="153655"/>
                  <a:pt x="595981" y="154477"/>
                  <a:pt x="647700" y="139700"/>
                </a:cubicBezTo>
                <a:cubicBezTo>
                  <a:pt x="660572" y="136022"/>
                  <a:pt x="673826" y="132987"/>
                  <a:pt x="685800" y="127000"/>
                </a:cubicBezTo>
                <a:cubicBezTo>
                  <a:pt x="699452" y="120174"/>
                  <a:pt x="709280" y="105986"/>
                  <a:pt x="723900" y="101600"/>
                </a:cubicBezTo>
                <a:cubicBezTo>
                  <a:pt x="752572" y="92998"/>
                  <a:pt x="783214" y="93452"/>
                  <a:pt x="812800" y="88900"/>
                </a:cubicBezTo>
                <a:cubicBezTo>
                  <a:pt x="838251" y="84984"/>
                  <a:pt x="863600" y="80433"/>
                  <a:pt x="889000" y="76200"/>
                </a:cubicBezTo>
                <a:cubicBezTo>
                  <a:pt x="1041400" y="80433"/>
                  <a:pt x="1193741" y="88900"/>
                  <a:pt x="1346200" y="88900"/>
                </a:cubicBezTo>
                <a:cubicBezTo>
                  <a:pt x="1439429" y="88900"/>
                  <a:pt x="1532901" y="86132"/>
                  <a:pt x="1625600" y="76200"/>
                </a:cubicBezTo>
                <a:cubicBezTo>
                  <a:pt x="1652222" y="73348"/>
                  <a:pt x="1679523" y="65652"/>
                  <a:pt x="1701800" y="50800"/>
                </a:cubicBezTo>
                <a:cubicBezTo>
                  <a:pt x="1714500" y="42333"/>
                  <a:pt x="1726248" y="32226"/>
                  <a:pt x="1739900" y="25400"/>
                </a:cubicBezTo>
                <a:cubicBezTo>
                  <a:pt x="1798273" y="-3786"/>
                  <a:pt x="1762008" y="28692"/>
                  <a:pt x="1790700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530039" y="1429434"/>
            <a:ext cx="1381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ADN linker 25 à 70 </a:t>
            </a:r>
            <a:r>
              <a:rPr lang="fr-FR" dirty="0" err="1" smtClean="0">
                <a:solidFill>
                  <a:srgbClr val="C00000"/>
                </a:solidFill>
              </a:rPr>
              <a:t>pb</a:t>
            </a:r>
            <a:endParaRPr lang="fr-FR" dirty="0" smtClean="0">
              <a:solidFill>
                <a:srgbClr val="C00000"/>
              </a:solidFill>
            </a:endParaRPr>
          </a:p>
        </p:txBody>
      </p:sp>
      <p:sp>
        <p:nvSpPr>
          <p:cNvPr id="13" name="Cylindre 12"/>
          <p:cNvSpPr/>
          <p:nvPr/>
        </p:nvSpPr>
        <p:spPr>
          <a:xfrm>
            <a:off x="3924300" y="304800"/>
            <a:ext cx="1727200" cy="177800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Forme libre 13"/>
          <p:cNvSpPr/>
          <p:nvPr/>
        </p:nvSpPr>
        <p:spPr>
          <a:xfrm>
            <a:off x="3946533" y="457200"/>
            <a:ext cx="1679567" cy="660400"/>
          </a:xfrm>
          <a:custGeom>
            <a:avLst/>
            <a:gdLst>
              <a:gd name="connsiteX0" fmla="*/ 15867 w 1679567"/>
              <a:gd name="connsiteY0" fmla="*/ 0 h 660400"/>
              <a:gd name="connsiteX1" fmla="*/ 15867 w 1679567"/>
              <a:gd name="connsiteY1" fmla="*/ 241300 h 660400"/>
              <a:gd name="connsiteX2" fmla="*/ 28567 w 1679567"/>
              <a:gd name="connsiteY2" fmla="*/ 279400 h 660400"/>
              <a:gd name="connsiteX3" fmla="*/ 53967 w 1679567"/>
              <a:gd name="connsiteY3" fmla="*/ 317500 h 660400"/>
              <a:gd name="connsiteX4" fmla="*/ 117467 w 1679567"/>
              <a:gd name="connsiteY4" fmla="*/ 393700 h 660400"/>
              <a:gd name="connsiteX5" fmla="*/ 142867 w 1679567"/>
              <a:gd name="connsiteY5" fmla="*/ 431800 h 660400"/>
              <a:gd name="connsiteX6" fmla="*/ 257167 w 1679567"/>
              <a:gd name="connsiteY6" fmla="*/ 495300 h 660400"/>
              <a:gd name="connsiteX7" fmla="*/ 295267 w 1679567"/>
              <a:gd name="connsiteY7" fmla="*/ 520700 h 660400"/>
              <a:gd name="connsiteX8" fmla="*/ 371467 w 1679567"/>
              <a:gd name="connsiteY8" fmla="*/ 546100 h 660400"/>
              <a:gd name="connsiteX9" fmla="*/ 447667 w 1679567"/>
              <a:gd name="connsiteY9" fmla="*/ 571500 h 660400"/>
              <a:gd name="connsiteX10" fmla="*/ 536567 w 1679567"/>
              <a:gd name="connsiteY10" fmla="*/ 596900 h 660400"/>
              <a:gd name="connsiteX11" fmla="*/ 612767 w 1679567"/>
              <a:gd name="connsiteY11" fmla="*/ 609600 h 660400"/>
              <a:gd name="connsiteX12" fmla="*/ 650867 w 1679567"/>
              <a:gd name="connsiteY12" fmla="*/ 622300 h 660400"/>
              <a:gd name="connsiteX13" fmla="*/ 879467 w 1679567"/>
              <a:gd name="connsiteY13" fmla="*/ 647700 h 660400"/>
              <a:gd name="connsiteX14" fmla="*/ 968367 w 1679567"/>
              <a:gd name="connsiteY14" fmla="*/ 660400 h 660400"/>
              <a:gd name="connsiteX15" fmla="*/ 1463667 w 1679567"/>
              <a:gd name="connsiteY15" fmla="*/ 647700 h 660400"/>
              <a:gd name="connsiteX16" fmla="*/ 1590667 w 1679567"/>
              <a:gd name="connsiteY16" fmla="*/ 622300 h 660400"/>
              <a:gd name="connsiteX17" fmla="*/ 1679567 w 1679567"/>
              <a:gd name="connsiteY17" fmla="*/ 5969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9567" h="660400">
                <a:moveTo>
                  <a:pt x="15867" y="0"/>
                </a:moveTo>
                <a:cubicBezTo>
                  <a:pt x="-6378" y="111227"/>
                  <a:pt x="-4172" y="70972"/>
                  <a:pt x="15867" y="241300"/>
                </a:cubicBezTo>
                <a:cubicBezTo>
                  <a:pt x="17431" y="254595"/>
                  <a:pt x="22580" y="267426"/>
                  <a:pt x="28567" y="279400"/>
                </a:cubicBezTo>
                <a:cubicBezTo>
                  <a:pt x="35393" y="293052"/>
                  <a:pt x="46394" y="304248"/>
                  <a:pt x="53967" y="317500"/>
                </a:cubicBezTo>
                <a:cubicBezTo>
                  <a:pt x="93630" y="386910"/>
                  <a:pt x="57619" y="353801"/>
                  <a:pt x="117467" y="393700"/>
                </a:cubicBezTo>
                <a:cubicBezTo>
                  <a:pt x="125934" y="406400"/>
                  <a:pt x="131380" y="421749"/>
                  <a:pt x="142867" y="431800"/>
                </a:cubicBezTo>
                <a:cubicBezTo>
                  <a:pt x="249649" y="525234"/>
                  <a:pt x="181580" y="457506"/>
                  <a:pt x="257167" y="495300"/>
                </a:cubicBezTo>
                <a:cubicBezTo>
                  <a:pt x="270819" y="502126"/>
                  <a:pt x="281319" y="514501"/>
                  <a:pt x="295267" y="520700"/>
                </a:cubicBezTo>
                <a:cubicBezTo>
                  <a:pt x="319733" y="531574"/>
                  <a:pt x="346067" y="537633"/>
                  <a:pt x="371467" y="546100"/>
                </a:cubicBezTo>
                <a:lnTo>
                  <a:pt x="447667" y="571500"/>
                </a:lnTo>
                <a:cubicBezTo>
                  <a:pt x="483980" y="583604"/>
                  <a:pt x="496700" y="588927"/>
                  <a:pt x="536567" y="596900"/>
                </a:cubicBezTo>
                <a:cubicBezTo>
                  <a:pt x="561817" y="601950"/>
                  <a:pt x="587630" y="604014"/>
                  <a:pt x="612767" y="609600"/>
                </a:cubicBezTo>
                <a:cubicBezTo>
                  <a:pt x="625835" y="612504"/>
                  <a:pt x="637615" y="620407"/>
                  <a:pt x="650867" y="622300"/>
                </a:cubicBezTo>
                <a:cubicBezTo>
                  <a:pt x="726765" y="633143"/>
                  <a:pt x="803569" y="636857"/>
                  <a:pt x="879467" y="647700"/>
                </a:cubicBezTo>
                <a:lnTo>
                  <a:pt x="968367" y="660400"/>
                </a:lnTo>
                <a:cubicBezTo>
                  <a:pt x="1133467" y="656167"/>
                  <a:pt x="1298821" y="657793"/>
                  <a:pt x="1463667" y="647700"/>
                </a:cubicBezTo>
                <a:cubicBezTo>
                  <a:pt x="1506758" y="645062"/>
                  <a:pt x="1549711" y="635952"/>
                  <a:pt x="1590667" y="622300"/>
                </a:cubicBezTo>
                <a:cubicBezTo>
                  <a:pt x="1670883" y="595561"/>
                  <a:pt x="1640093" y="596900"/>
                  <a:pt x="1679567" y="5969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>
            <a:off x="3911600" y="1270000"/>
            <a:ext cx="1701800" cy="513903"/>
          </a:xfrm>
          <a:custGeom>
            <a:avLst/>
            <a:gdLst>
              <a:gd name="connsiteX0" fmla="*/ 0 w 1701800"/>
              <a:gd name="connsiteY0" fmla="*/ 0 h 513903"/>
              <a:gd name="connsiteX1" fmla="*/ 88900 w 1701800"/>
              <a:gd name="connsiteY1" fmla="*/ 139700 h 513903"/>
              <a:gd name="connsiteX2" fmla="*/ 127000 w 1701800"/>
              <a:gd name="connsiteY2" fmla="*/ 165100 h 513903"/>
              <a:gd name="connsiteX3" fmla="*/ 177800 w 1701800"/>
              <a:gd name="connsiteY3" fmla="*/ 228600 h 513903"/>
              <a:gd name="connsiteX4" fmla="*/ 292100 w 1701800"/>
              <a:gd name="connsiteY4" fmla="*/ 317500 h 513903"/>
              <a:gd name="connsiteX5" fmla="*/ 330200 w 1701800"/>
              <a:gd name="connsiteY5" fmla="*/ 330200 h 513903"/>
              <a:gd name="connsiteX6" fmla="*/ 368300 w 1701800"/>
              <a:gd name="connsiteY6" fmla="*/ 355600 h 513903"/>
              <a:gd name="connsiteX7" fmla="*/ 406400 w 1701800"/>
              <a:gd name="connsiteY7" fmla="*/ 368300 h 513903"/>
              <a:gd name="connsiteX8" fmla="*/ 444500 w 1701800"/>
              <a:gd name="connsiteY8" fmla="*/ 393700 h 513903"/>
              <a:gd name="connsiteX9" fmla="*/ 571500 w 1701800"/>
              <a:gd name="connsiteY9" fmla="*/ 431800 h 513903"/>
              <a:gd name="connsiteX10" fmla="*/ 609600 w 1701800"/>
              <a:gd name="connsiteY10" fmla="*/ 444500 h 513903"/>
              <a:gd name="connsiteX11" fmla="*/ 762000 w 1701800"/>
              <a:gd name="connsiteY11" fmla="*/ 469900 h 513903"/>
              <a:gd name="connsiteX12" fmla="*/ 863600 w 1701800"/>
              <a:gd name="connsiteY12" fmla="*/ 482600 h 513903"/>
              <a:gd name="connsiteX13" fmla="*/ 901700 w 1701800"/>
              <a:gd name="connsiteY13" fmla="*/ 495300 h 513903"/>
              <a:gd name="connsiteX14" fmla="*/ 1435100 w 1701800"/>
              <a:gd name="connsiteY14" fmla="*/ 495300 h 513903"/>
              <a:gd name="connsiteX15" fmla="*/ 1600200 w 1701800"/>
              <a:gd name="connsiteY15" fmla="*/ 469900 h 513903"/>
              <a:gd name="connsiteX16" fmla="*/ 1689100 w 1701800"/>
              <a:gd name="connsiteY16" fmla="*/ 444500 h 513903"/>
              <a:gd name="connsiteX17" fmla="*/ 1701800 w 1701800"/>
              <a:gd name="connsiteY17" fmla="*/ 431800 h 513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1800" h="513903">
                <a:moveTo>
                  <a:pt x="0" y="0"/>
                </a:moveTo>
                <a:cubicBezTo>
                  <a:pt x="10348" y="17247"/>
                  <a:pt x="78151" y="132534"/>
                  <a:pt x="88900" y="139700"/>
                </a:cubicBezTo>
                <a:lnTo>
                  <a:pt x="127000" y="165100"/>
                </a:lnTo>
                <a:cubicBezTo>
                  <a:pt x="147849" y="227646"/>
                  <a:pt x="124774" y="184411"/>
                  <a:pt x="177800" y="228600"/>
                </a:cubicBezTo>
                <a:cubicBezTo>
                  <a:pt x="221631" y="265126"/>
                  <a:pt x="227903" y="296101"/>
                  <a:pt x="292100" y="317500"/>
                </a:cubicBezTo>
                <a:cubicBezTo>
                  <a:pt x="304800" y="321733"/>
                  <a:pt x="318226" y="324213"/>
                  <a:pt x="330200" y="330200"/>
                </a:cubicBezTo>
                <a:cubicBezTo>
                  <a:pt x="343852" y="337026"/>
                  <a:pt x="354648" y="348774"/>
                  <a:pt x="368300" y="355600"/>
                </a:cubicBezTo>
                <a:cubicBezTo>
                  <a:pt x="380274" y="361587"/>
                  <a:pt x="394426" y="362313"/>
                  <a:pt x="406400" y="368300"/>
                </a:cubicBezTo>
                <a:cubicBezTo>
                  <a:pt x="420052" y="375126"/>
                  <a:pt x="430552" y="387501"/>
                  <a:pt x="444500" y="393700"/>
                </a:cubicBezTo>
                <a:cubicBezTo>
                  <a:pt x="498825" y="417845"/>
                  <a:pt x="519781" y="417023"/>
                  <a:pt x="571500" y="431800"/>
                </a:cubicBezTo>
                <a:cubicBezTo>
                  <a:pt x="584372" y="435478"/>
                  <a:pt x="596613" y="441253"/>
                  <a:pt x="609600" y="444500"/>
                </a:cubicBezTo>
                <a:cubicBezTo>
                  <a:pt x="656168" y="456142"/>
                  <a:pt x="715917" y="463756"/>
                  <a:pt x="762000" y="469900"/>
                </a:cubicBezTo>
                <a:lnTo>
                  <a:pt x="863600" y="482600"/>
                </a:lnTo>
                <a:cubicBezTo>
                  <a:pt x="876300" y="486833"/>
                  <a:pt x="888632" y="492396"/>
                  <a:pt x="901700" y="495300"/>
                </a:cubicBezTo>
                <a:cubicBezTo>
                  <a:pt x="1077932" y="534463"/>
                  <a:pt x="1250277" y="500434"/>
                  <a:pt x="1435100" y="495300"/>
                </a:cubicBezTo>
                <a:cubicBezTo>
                  <a:pt x="1523075" y="484303"/>
                  <a:pt x="1525397" y="486523"/>
                  <a:pt x="1600200" y="469900"/>
                </a:cubicBezTo>
                <a:cubicBezTo>
                  <a:pt x="1614849" y="466645"/>
                  <a:pt x="1672129" y="452986"/>
                  <a:pt x="1689100" y="444500"/>
                </a:cubicBezTo>
                <a:cubicBezTo>
                  <a:pt x="1694455" y="441823"/>
                  <a:pt x="1697567" y="436033"/>
                  <a:pt x="1701800" y="4318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4549339" y="127000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ADN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511469" y="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accent2"/>
                </a:solidFill>
              </a:rPr>
              <a:t>6 nm</a:t>
            </a:r>
            <a:endParaRPr lang="fr-FR" sz="1200" dirty="0">
              <a:solidFill>
                <a:schemeClr val="accent2"/>
              </a:solidFill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06400" y="2235200"/>
            <a:ext cx="52451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365146" y="2196068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nucléosome</a:t>
            </a:r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3940540" y="215900"/>
            <a:ext cx="1752600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V="1">
            <a:off x="5777491" y="304801"/>
            <a:ext cx="1" cy="1707246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792448" y="1019924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accent2"/>
                </a:solidFill>
              </a:rPr>
              <a:t>11 nm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4307027" y="334919"/>
            <a:ext cx="509813" cy="4364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H1</a:t>
            </a:r>
            <a:endParaRPr lang="fr-FR" sz="1200" dirty="0"/>
          </a:p>
        </p:txBody>
      </p:sp>
      <p:sp>
        <p:nvSpPr>
          <p:cNvPr id="34" name="Rectangle 33"/>
          <p:cNvSpPr/>
          <p:nvPr/>
        </p:nvSpPr>
        <p:spPr>
          <a:xfrm>
            <a:off x="3016250" y="338579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Domaine avec les hélice </a:t>
            </a:r>
            <a:r>
              <a:rPr lang="el-GR" dirty="0">
                <a:solidFill>
                  <a:srgbClr val="000000"/>
                </a:solidFill>
                <a:latin typeface="Arial" panose="020B0604020202020204" pitchFamily="34" charset="0"/>
              </a:rPr>
              <a:t>α = 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histone-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fold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⇒ interaction hydrophobes entre histones au sein de l’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oct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amère d’histone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De part et d’autre de l’histone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fold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⇒ extrémités N et C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term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⇒ queues N ou queue C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term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des histones</a:t>
            </a:r>
            <a:endParaRPr lang="fr-FR" dirty="0"/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3463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150057"/>
              </p:ext>
            </p:extLst>
          </p:nvPr>
        </p:nvGraphicFramePr>
        <p:xfrm>
          <a:off x="1494972" y="1329266"/>
          <a:ext cx="4812984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52666"/>
                <a:gridCol w="1517968"/>
                <a:gridCol w="2542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Famille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Variant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Fonction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H3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H3.3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Remplacement</a:t>
                      </a:r>
                      <a:r>
                        <a:rPr lang="en-US" sz="1400" dirty="0" smtClean="0"/>
                        <a:t> 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H2A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H2A.X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Réparation</a:t>
                      </a:r>
                      <a:r>
                        <a:rPr lang="en-US" sz="1400" dirty="0" smtClean="0"/>
                        <a:t> de </a:t>
                      </a:r>
                      <a:r>
                        <a:rPr lang="en-US" sz="1400" dirty="0" err="1" smtClean="0"/>
                        <a:t>l’ADN</a:t>
                      </a:r>
                      <a:r>
                        <a:rPr lang="en-US" sz="1400" dirty="0" smtClean="0"/>
                        <a:t> double </a:t>
                      </a:r>
                      <a:r>
                        <a:rPr lang="en-US" sz="1400" dirty="0" err="1" smtClean="0"/>
                        <a:t>brin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H2A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H2A.Z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Isolation des </a:t>
                      </a:r>
                      <a:r>
                        <a:rPr lang="en-US" sz="1400" dirty="0" err="1" smtClean="0"/>
                        <a:t>promoteurs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H3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CenH3 (CENP-A…)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Formation du </a:t>
                      </a:r>
                      <a:r>
                        <a:rPr lang="en-US" sz="1400" dirty="0" err="1" smtClean="0"/>
                        <a:t>kinétochore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622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19750" cy="5467350"/>
          </a:xfrm>
          <a:prstGeom prst="rect">
            <a:avLst/>
          </a:prstGeom>
        </p:spPr>
      </p:pic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21619302"/>
              </p:ext>
            </p:extLst>
          </p:nvPr>
        </p:nvGraphicFramePr>
        <p:xfrm>
          <a:off x="4412342" y="6180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4007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3381828" y="653143"/>
            <a:ext cx="5239657" cy="523965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414057" y="3709851"/>
            <a:ext cx="136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Noyau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5500914" y="1219200"/>
            <a:ext cx="1001486" cy="100148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6" name="Ellipse 5"/>
          <p:cNvSpPr/>
          <p:nvPr/>
        </p:nvSpPr>
        <p:spPr>
          <a:xfrm>
            <a:off x="6828971" y="2553607"/>
            <a:ext cx="1001486" cy="100148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12970" y="4070350"/>
            <a:ext cx="1001486" cy="100148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 1 à 5 </a:t>
            </a:r>
            <a:r>
              <a:rPr lang="en-US" sz="1200" dirty="0" err="1" smtClean="0"/>
              <a:t>dans</a:t>
            </a:r>
            <a:r>
              <a:rPr lang="en-US" sz="1200" dirty="0" smtClean="0"/>
              <a:t> le </a:t>
            </a:r>
            <a:r>
              <a:rPr lang="en-US" sz="1200" dirty="0" err="1" smtClean="0"/>
              <a:t>noyau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5500914" y="1535276"/>
            <a:ext cx="116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Nucléole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5500914" y="2220686"/>
            <a:ext cx="1001486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5500914" y="2215669"/>
            <a:ext cx="116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0,5 à 5 um</a:t>
            </a: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698" y="2533650"/>
            <a:ext cx="1074063" cy="1021443"/>
          </a:xfrm>
          <a:prstGeom prst="rect">
            <a:avLst/>
          </a:prstGeom>
        </p:spPr>
      </p:pic>
      <p:sp>
        <p:nvSpPr>
          <p:cNvPr id="19" name="Ellipse 18"/>
          <p:cNvSpPr/>
          <p:nvPr/>
        </p:nvSpPr>
        <p:spPr>
          <a:xfrm>
            <a:off x="3892731" y="2390503"/>
            <a:ext cx="326572" cy="6270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7166428" y="1904608"/>
            <a:ext cx="240212" cy="3255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4876073" y="4408337"/>
            <a:ext cx="240212" cy="3255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7270929" y="4411603"/>
            <a:ext cx="240212" cy="3255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3569789" y="2082726"/>
            <a:ext cx="143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Nuclear speckles</a:t>
            </a:r>
            <a:endParaRPr lang="fr-FR" sz="1400" dirty="0">
              <a:solidFill>
                <a:srgbClr val="FFC000"/>
              </a:solidFill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4286068" y="2390503"/>
            <a:ext cx="0" cy="627017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4316979" y="2590566"/>
            <a:ext cx="822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1 à 2 um</a:t>
            </a:r>
            <a:endParaRPr lang="fr-FR" sz="1100" dirty="0">
              <a:solidFill>
                <a:srgbClr val="FFC000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5316583" y="3174274"/>
            <a:ext cx="496387" cy="535577"/>
          </a:xfrm>
          <a:prstGeom prst="ellipse">
            <a:avLst/>
          </a:prstGeom>
          <a:solidFill>
            <a:srgbClr val="AF3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6612344" y="1087238"/>
            <a:ext cx="496387" cy="535577"/>
          </a:xfrm>
          <a:prstGeom prst="ellipse">
            <a:avLst/>
          </a:prstGeom>
          <a:solidFill>
            <a:srgbClr val="AF3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4116612" y="3606074"/>
            <a:ext cx="496387" cy="535577"/>
          </a:xfrm>
          <a:prstGeom prst="ellipse">
            <a:avLst/>
          </a:prstGeom>
          <a:solidFill>
            <a:srgbClr val="AF3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4507051" y="1410252"/>
            <a:ext cx="496387" cy="535577"/>
          </a:xfrm>
          <a:prstGeom prst="ellipse">
            <a:avLst/>
          </a:prstGeom>
          <a:solidFill>
            <a:srgbClr val="AF3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5139939" y="2852176"/>
            <a:ext cx="1472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Corps de </a:t>
            </a:r>
            <a:r>
              <a:rPr lang="en-US" sz="1600" dirty="0" err="1" smtClean="0">
                <a:solidFill>
                  <a:srgbClr val="C00000"/>
                </a:solidFill>
              </a:rPr>
              <a:t>Cajal</a:t>
            </a:r>
            <a:endParaRPr lang="fr-FR" sz="1600" dirty="0">
              <a:solidFill>
                <a:srgbClr val="C00000"/>
              </a:solidFill>
            </a:endParaRPr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5894772" y="3174274"/>
            <a:ext cx="0" cy="558429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5938383" y="3351485"/>
            <a:ext cx="822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0,5 à 1 um</a:t>
            </a:r>
            <a:endParaRPr lang="fr-FR" sz="1100" dirty="0">
              <a:solidFill>
                <a:srgbClr val="C00000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5139939" y="850900"/>
            <a:ext cx="176644" cy="23633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5500914" y="4938315"/>
            <a:ext cx="176644" cy="23633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6772215" y="3555093"/>
            <a:ext cx="176644" cy="23633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5215180" y="2472397"/>
            <a:ext cx="176644" cy="23633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5329347" y="787805"/>
            <a:ext cx="1270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Corps </a:t>
            </a:r>
            <a:r>
              <a:rPr lang="en-US" sz="1600" dirty="0" err="1" smtClean="0">
                <a:solidFill>
                  <a:srgbClr val="00B0F0"/>
                </a:solidFill>
              </a:rPr>
              <a:t>PcG</a:t>
            </a:r>
            <a:endParaRPr lang="fr-FR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962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0" y="1939925"/>
            <a:ext cx="4838700" cy="318135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467530" y="2768600"/>
            <a:ext cx="2507161" cy="307777"/>
          </a:xfrm>
          <a:prstGeom prst="rect">
            <a:avLst/>
          </a:prstGeom>
          <a:noFill/>
          <a:ln>
            <a:solidFill>
              <a:srgbClr val="6596EE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E57C9A"/>
                </a:solidFill>
              </a:rPr>
              <a:t>+ </a:t>
            </a:r>
            <a:r>
              <a:rPr lang="en-US" sz="1400" dirty="0" err="1" smtClean="0">
                <a:solidFill>
                  <a:srgbClr val="E57C9A"/>
                </a:solidFill>
              </a:rPr>
              <a:t>denses</a:t>
            </a:r>
            <a:r>
              <a:rPr lang="en-US" sz="1400" dirty="0" smtClean="0">
                <a:solidFill>
                  <a:srgbClr val="E57C9A"/>
                </a:solidFill>
              </a:rPr>
              <a:t> </a:t>
            </a:r>
            <a:r>
              <a:rPr lang="en-US" sz="1400" dirty="0" err="1" smtClean="0">
                <a:solidFill>
                  <a:srgbClr val="E57C9A"/>
                </a:solidFill>
              </a:rPr>
              <a:t>en</a:t>
            </a:r>
            <a:r>
              <a:rPr lang="en-US" sz="1400" dirty="0" smtClean="0">
                <a:solidFill>
                  <a:srgbClr val="E57C9A"/>
                </a:solidFill>
              </a:rPr>
              <a:t> </a:t>
            </a:r>
            <a:r>
              <a:rPr lang="en-US" sz="1400" dirty="0" err="1" smtClean="0">
                <a:solidFill>
                  <a:srgbClr val="E57C9A"/>
                </a:solidFill>
              </a:rPr>
              <a:t>gènes</a:t>
            </a:r>
            <a:r>
              <a:rPr lang="en-US" sz="1400" dirty="0" smtClean="0">
                <a:solidFill>
                  <a:srgbClr val="E57C9A"/>
                </a:solidFill>
              </a:rPr>
              <a:t> =&gt; + internes</a:t>
            </a:r>
            <a:endParaRPr lang="fr-FR" sz="1400" dirty="0">
              <a:solidFill>
                <a:srgbClr val="E57C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82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587" y="1960562"/>
            <a:ext cx="5534025" cy="25812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822700" y="1960562"/>
            <a:ext cx="278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 </a:t>
            </a:r>
            <a:r>
              <a:rPr lang="en-US" sz="1400" dirty="0" err="1" smtClean="0"/>
              <a:t>facteurs</a:t>
            </a:r>
            <a:r>
              <a:rPr lang="en-US" sz="1400" dirty="0" smtClean="0"/>
              <a:t> de transcription =&gt; cellules </a:t>
            </a:r>
            <a:r>
              <a:rPr lang="en-US" sz="1400" dirty="0" err="1" smtClean="0"/>
              <a:t>souches</a:t>
            </a:r>
            <a:r>
              <a:rPr lang="en-US" sz="1400" dirty="0" smtClean="0"/>
              <a:t> </a:t>
            </a:r>
            <a:r>
              <a:rPr lang="en-US" sz="1400" dirty="0" err="1" smtClean="0"/>
              <a:t>pluripotentes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13337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587" y="1781175"/>
            <a:ext cx="2790825" cy="32956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00587" y="3238500"/>
            <a:ext cx="816293" cy="312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Indépendemment</a:t>
            </a:r>
            <a:r>
              <a:rPr lang="en-US" sz="600" dirty="0" smtClean="0">
                <a:solidFill>
                  <a:schemeClr val="tx1"/>
                </a:solidFill>
              </a:rPr>
              <a:t> de la </a:t>
            </a:r>
            <a:r>
              <a:rPr lang="en-US" sz="600" dirty="0" err="1" smtClean="0">
                <a:solidFill>
                  <a:schemeClr val="tx1"/>
                </a:solidFill>
              </a:rPr>
              <a:t>réplication</a:t>
            </a:r>
            <a:endParaRPr lang="fr-FR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7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28" y="18059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1/ Condensation des chromosomes 2/ rupture de l’enveloppe nucléaire 3/ formation des fuseaux mitotiques 4/ séparation des chromatides sœurs</a:t>
            </a:r>
            <a:endParaRPr lang="fr-FR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893928232"/>
              </p:ext>
            </p:extLst>
          </p:nvPr>
        </p:nvGraphicFramePr>
        <p:xfrm>
          <a:off x="1494971" y="377372"/>
          <a:ext cx="9347200" cy="6145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5471885" y="2496457"/>
            <a:ext cx="88537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Mitose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7"/>
          <a:srcRect t="33408" b="39903"/>
          <a:stretch/>
        </p:blipFill>
        <p:spPr>
          <a:xfrm>
            <a:off x="1541446" y="4258324"/>
            <a:ext cx="9370364" cy="164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7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7" y="1871662"/>
            <a:ext cx="5457825" cy="31146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52900" y="3360420"/>
            <a:ext cx="297180" cy="205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044440" y="4419600"/>
            <a:ext cx="297180" cy="205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08584" y="4419600"/>
            <a:ext cx="297180" cy="205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661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144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822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063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5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827"/>
            <a:ext cx="3886200" cy="29241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2615" y="556050"/>
            <a:ext cx="3833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Formation du SAC (Spindle Assembly Checkpoint</a:t>
            </a:r>
            <a:endParaRPr lang="fr-FR" sz="1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147" y="216127"/>
            <a:ext cx="1743075" cy="12382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169" y="216127"/>
            <a:ext cx="2762250" cy="19431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147" y="1526767"/>
            <a:ext cx="2600325" cy="18954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1543" y="409577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À la fin de la mitose</a:t>
            </a:r>
          </a:p>
          <a:p>
            <a:r>
              <a:rPr lang="fr-FR" dirty="0" smtClean="0"/>
              <a:t>CPC (</a:t>
            </a:r>
            <a:r>
              <a:rPr lang="fr-FR" dirty="0" err="1" smtClean="0"/>
              <a:t>chromosomal</a:t>
            </a:r>
            <a:r>
              <a:rPr lang="fr-FR" dirty="0" smtClean="0"/>
              <a:t> </a:t>
            </a:r>
            <a:r>
              <a:rPr lang="fr-FR" dirty="0" err="1" smtClean="0"/>
              <a:t>passenger</a:t>
            </a:r>
            <a:r>
              <a:rPr lang="fr-FR" dirty="0" smtClean="0"/>
              <a:t> </a:t>
            </a:r>
            <a:r>
              <a:rPr lang="fr-FR" dirty="0" err="1" smtClean="0"/>
              <a:t>complex</a:t>
            </a:r>
            <a:r>
              <a:rPr lang="fr-FR" dirty="0" smtClean="0"/>
              <a:t>)</a:t>
            </a:r>
          </a:p>
          <a:p>
            <a:r>
              <a:rPr lang="fr-FR" dirty="0" smtClean="0"/>
              <a:t>Activation de </a:t>
            </a:r>
            <a:r>
              <a:rPr lang="fr-FR" dirty="0" err="1" smtClean="0"/>
              <a:t>RhoA</a:t>
            </a:r>
            <a:r>
              <a:rPr lang="fr-FR" dirty="0" smtClean="0"/>
              <a:t> GTP ⇒ permet de mettre en place un anneau contractile constitué d’actine et de myosine</a:t>
            </a:r>
          </a:p>
          <a:p>
            <a:endParaRPr lang="fr-FR" dirty="0" smtClean="0"/>
          </a:p>
          <a:p>
            <a:r>
              <a:rPr lang="fr-FR" dirty="0" smtClean="0"/>
              <a:t>d ⇒ formation du corps </a:t>
            </a:r>
            <a:r>
              <a:rPr lang="fr-FR" dirty="0" err="1" smtClean="0"/>
              <a:t>intermédaire</a:t>
            </a:r>
            <a:r>
              <a:rPr lang="fr-FR" dirty="0" smtClean="0"/>
              <a:t> (=</a:t>
            </a:r>
            <a:r>
              <a:rPr lang="fr-FR" dirty="0" err="1" smtClean="0"/>
              <a:t>mid</a:t>
            </a:r>
            <a:r>
              <a:rPr lang="fr-FR" dirty="0" smtClean="0"/>
              <a:t>-body) ⇒ permet de maintenir attachées 2 cellules filles</a:t>
            </a:r>
          </a:p>
          <a:p>
            <a:r>
              <a:rPr lang="fr-FR" dirty="0" smtClean="0"/>
              <a:t>E = abscission d’1 seul côté du </a:t>
            </a:r>
            <a:r>
              <a:rPr lang="fr-FR" dirty="0" err="1" smtClean="0"/>
              <a:t>midmody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802334" y="1187677"/>
            <a:ext cx="12030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err="1" smtClean="0">
                <a:solidFill>
                  <a:srgbClr val="AF3139"/>
                </a:solidFill>
              </a:rPr>
              <a:t>RhoA</a:t>
            </a:r>
            <a:r>
              <a:rPr lang="fr-FR" sz="700" dirty="0" smtClean="0">
                <a:solidFill>
                  <a:srgbClr val="AF3139"/>
                </a:solidFill>
              </a:rPr>
              <a:t> GTP ⇒ mise en place d’un anneau contractile d’actine et de myosine </a:t>
            </a:r>
            <a:endParaRPr lang="fr-FR" sz="700" dirty="0">
              <a:solidFill>
                <a:srgbClr val="AF3139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607323" y="216127"/>
            <a:ext cx="895578" cy="431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chemeClr val="accent6"/>
                </a:solidFill>
              </a:rPr>
              <a:t>Formation de corps intermédiaires (</a:t>
            </a:r>
            <a:r>
              <a:rPr lang="fr-FR" sz="700" dirty="0" err="1" smtClean="0">
                <a:solidFill>
                  <a:schemeClr val="accent6"/>
                </a:solidFill>
              </a:rPr>
              <a:t>midbody</a:t>
            </a:r>
            <a:r>
              <a:rPr lang="fr-FR" sz="700" dirty="0" smtClean="0">
                <a:solidFill>
                  <a:schemeClr val="accent6"/>
                </a:solidFill>
              </a:rPr>
              <a:t>)</a:t>
            </a:r>
            <a:endParaRPr lang="fr-FR" sz="700" dirty="0">
              <a:solidFill>
                <a:schemeClr val="accent6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59533" y="2143375"/>
            <a:ext cx="16508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chemeClr val="accent6"/>
                </a:solidFill>
              </a:rPr>
              <a:t>Abscission d’un seul côté du </a:t>
            </a:r>
            <a:r>
              <a:rPr lang="fr-FR" sz="700" dirty="0" err="1" smtClean="0">
                <a:solidFill>
                  <a:schemeClr val="accent6"/>
                </a:solidFill>
              </a:rPr>
              <a:t>midbody</a:t>
            </a:r>
            <a:endParaRPr lang="fr-FR" sz="700" dirty="0">
              <a:solidFill>
                <a:schemeClr val="accent6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8222" y="3597325"/>
            <a:ext cx="3276600" cy="304800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10026422" y="3597326"/>
            <a:ext cx="1066800" cy="2616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Stress </a:t>
            </a:r>
            <a:r>
              <a:rPr lang="en-US" sz="1100" dirty="0" err="1" smtClean="0"/>
              <a:t>réplicatif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05534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4834"/>
          <a:stretch/>
        </p:blipFill>
        <p:spPr>
          <a:xfrm>
            <a:off x="207962" y="195263"/>
            <a:ext cx="3876675" cy="390683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535111" y="1300163"/>
            <a:ext cx="134620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Regulated</a:t>
            </a:r>
            <a:r>
              <a:rPr lang="fr-FR" sz="1000" dirty="0" smtClean="0"/>
              <a:t> </a:t>
            </a:r>
            <a:r>
              <a:rPr lang="fr-FR" sz="1000" dirty="0" err="1" smtClean="0"/>
              <a:t>cell</a:t>
            </a:r>
            <a:r>
              <a:rPr lang="fr-FR" sz="1000" dirty="0" smtClean="0"/>
              <a:t> </a:t>
            </a:r>
            <a:r>
              <a:rPr lang="fr-FR" sz="1000" dirty="0" err="1" smtClean="0"/>
              <a:t>death</a:t>
            </a:r>
            <a:endParaRPr lang="fr-FR" sz="1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b="34344"/>
          <a:stretch/>
        </p:blipFill>
        <p:spPr>
          <a:xfrm>
            <a:off x="4298950" y="2520950"/>
            <a:ext cx="5676900" cy="8255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7830" t="79798" r="67114" b="-505"/>
          <a:stretch/>
        </p:blipFill>
        <p:spPr>
          <a:xfrm>
            <a:off x="5810250" y="3086100"/>
            <a:ext cx="1422400" cy="26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2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/>
          <p:cNvGrpSpPr/>
          <p:nvPr/>
        </p:nvGrpSpPr>
        <p:grpSpPr>
          <a:xfrm>
            <a:off x="4705761" y="1918986"/>
            <a:ext cx="5995876" cy="874094"/>
            <a:chOff x="4554535" y="3347248"/>
            <a:chExt cx="5995876" cy="874094"/>
          </a:xfrm>
        </p:grpSpPr>
        <p:sp>
          <p:nvSpPr>
            <p:cNvPr id="3" name="ZoneTexte 2"/>
            <p:cNvSpPr txBox="1"/>
            <p:nvPr/>
          </p:nvSpPr>
          <p:spPr>
            <a:xfrm>
              <a:off x="4554535" y="3599629"/>
              <a:ext cx="732893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Ced-3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4" name="Flèche droite 3"/>
            <p:cNvSpPr/>
            <p:nvPr/>
          </p:nvSpPr>
          <p:spPr>
            <a:xfrm>
              <a:off x="5297255" y="3347248"/>
              <a:ext cx="1227854" cy="874094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ysClr val="windowText" lastClr="000000"/>
                  </a:solidFill>
                </a:rPr>
                <a:t>Code</a:t>
              </a:r>
              <a:endParaRPr lang="fr-FR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6515282" y="3587123"/>
              <a:ext cx="1347035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Protéase à C</a:t>
              </a:r>
              <a:endParaRPr lang="fr-FR" dirty="0"/>
            </a:p>
          </p:txBody>
        </p:sp>
        <p:cxnSp>
          <p:nvCxnSpPr>
            <p:cNvPr id="7" name="Connecteur droit avec flèche 6"/>
            <p:cNvCxnSpPr>
              <a:stCxn id="5" idx="3"/>
              <a:endCxn id="8" idx="1"/>
            </p:cNvCxnSpPr>
            <p:nvPr/>
          </p:nvCxnSpPr>
          <p:spPr>
            <a:xfrm>
              <a:off x="7862317" y="3771789"/>
              <a:ext cx="522671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ZoneTexte 7"/>
            <p:cNvSpPr txBox="1"/>
            <p:nvPr/>
          </p:nvSpPr>
          <p:spPr>
            <a:xfrm>
              <a:off x="8384988" y="3448623"/>
              <a:ext cx="2165423" cy="64633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Exécution de la mort dans les cellules</a:t>
              </a:r>
              <a:endParaRPr lang="fr-FR" dirty="0"/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4705761" y="3782590"/>
            <a:ext cx="73289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Ced-4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45014" y="3782590"/>
            <a:ext cx="73289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Ced-9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3658538" y="3782590"/>
            <a:ext cx="899573" cy="267733"/>
          </a:xfrm>
          <a:prstGeom prst="rightArrow">
            <a:avLst>
              <a:gd name="adj1" fmla="val 0"/>
              <a:gd name="adj2" fmla="val 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endCxn id="16" idx="1"/>
          </p:cNvCxnSpPr>
          <p:nvPr/>
        </p:nvCxnSpPr>
        <p:spPr>
          <a:xfrm>
            <a:off x="5408464" y="3957100"/>
            <a:ext cx="52267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5931135" y="3633934"/>
            <a:ext cx="1661651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Maintien de la cellule en vie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823560" y="4892933"/>
            <a:ext cx="575799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Egl1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435429" y="388202"/>
            <a:ext cx="1070469" cy="267733"/>
          </a:xfrm>
          <a:prstGeom prst="rightArrow">
            <a:avLst>
              <a:gd name="adj1" fmla="val 0"/>
              <a:gd name="adj2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 rot="16200000">
            <a:off x="2913957" y="4469601"/>
            <a:ext cx="395004" cy="58183"/>
          </a:xfrm>
          <a:prstGeom prst="rightArrow">
            <a:avLst>
              <a:gd name="adj1" fmla="val 0"/>
              <a:gd name="adj2" fmla="val 0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courbée vers le haut 22"/>
          <p:cNvSpPr/>
          <p:nvPr/>
        </p:nvSpPr>
        <p:spPr>
          <a:xfrm>
            <a:off x="3477907" y="4151922"/>
            <a:ext cx="1659243" cy="539429"/>
          </a:xfrm>
          <a:prstGeom prst="curvedUpArrow">
            <a:avLst>
              <a:gd name="adj1" fmla="val 0"/>
              <a:gd name="adj2" fmla="val 43432"/>
              <a:gd name="adj3" fmla="val 31474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4" name="Connecteur droit avec flèche 23"/>
          <p:cNvCxnSpPr>
            <a:stCxn id="12" idx="2"/>
            <a:endCxn id="25" idx="1"/>
          </p:cNvCxnSpPr>
          <p:nvPr/>
        </p:nvCxnSpPr>
        <p:spPr>
          <a:xfrm>
            <a:off x="5072208" y="4151922"/>
            <a:ext cx="797835" cy="74101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5870043" y="4569767"/>
            <a:ext cx="2378607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Exécution de la mort dans les cellules 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438633" y="3280926"/>
            <a:ext cx="13064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accent2"/>
                </a:solidFill>
              </a:rPr>
              <a:t>Empêche la </a:t>
            </a:r>
            <a:r>
              <a:rPr lang="fr-FR" sz="1100" dirty="0" err="1" smtClean="0">
                <a:solidFill>
                  <a:schemeClr val="accent2"/>
                </a:solidFill>
              </a:rPr>
              <a:t>multimérisation</a:t>
            </a:r>
            <a:r>
              <a:rPr lang="fr-FR" sz="1100" dirty="0" smtClean="0">
                <a:solidFill>
                  <a:schemeClr val="accent2"/>
                </a:solidFill>
              </a:rPr>
              <a:t> de ced4</a:t>
            </a:r>
            <a:endParaRPr lang="fr-FR" sz="1100" dirty="0">
              <a:solidFill>
                <a:schemeClr val="accent2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949816" y="4301190"/>
            <a:ext cx="12106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7030A0"/>
                </a:solidFill>
              </a:rPr>
              <a:t>Changement de conformation de ced9</a:t>
            </a:r>
            <a:endParaRPr lang="fr-FR" sz="1100" dirty="0">
              <a:solidFill>
                <a:srgbClr val="7030A0"/>
              </a:solidFill>
            </a:endParaRPr>
          </a:p>
        </p:txBody>
      </p:sp>
      <p:cxnSp>
        <p:nvCxnSpPr>
          <p:cNvPr id="31" name="Connecteur droit avec flèche 30"/>
          <p:cNvCxnSpPr>
            <a:stCxn id="12" idx="0"/>
            <a:endCxn id="3" idx="2"/>
          </p:cNvCxnSpPr>
          <p:nvPr/>
        </p:nvCxnSpPr>
        <p:spPr>
          <a:xfrm flipV="1">
            <a:off x="5072208" y="2540699"/>
            <a:ext cx="0" cy="124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072207" y="2706739"/>
            <a:ext cx="1734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accent5"/>
                </a:solidFill>
              </a:rPr>
              <a:t>Interaction par les domaines CARD (caspase activation and </a:t>
            </a:r>
            <a:r>
              <a:rPr lang="fr-FR" sz="1100" dirty="0" err="1" smtClean="0">
                <a:solidFill>
                  <a:schemeClr val="accent5"/>
                </a:solidFill>
              </a:rPr>
              <a:t>recruitment</a:t>
            </a:r>
            <a:r>
              <a:rPr lang="fr-FR" sz="1100" dirty="0" smtClean="0">
                <a:solidFill>
                  <a:schemeClr val="accent5"/>
                </a:solidFill>
              </a:rPr>
              <a:t> </a:t>
            </a:r>
            <a:r>
              <a:rPr lang="fr-FR" sz="1100" dirty="0" err="1" smtClean="0">
                <a:solidFill>
                  <a:schemeClr val="accent5"/>
                </a:solidFill>
              </a:rPr>
              <a:t>domain</a:t>
            </a:r>
            <a:r>
              <a:rPr lang="fr-FR" sz="1100" dirty="0" smtClean="0">
                <a:solidFill>
                  <a:schemeClr val="accent5"/>
                </a:solidFill>
              </a:rPr>
              <a:t>)</a:t>
            </a:r>
            <a:endParaRPr lang="fr-FR" sz="1100" dirty="0">
              <a:solidFill>
                <a:schemeClr val="accent5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187167" y="1867272"/>
            <a:ext cx="1954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accent6"/>
                </a:solidFill>
              </a:rPr>
              <a:t>Peut s’</a:t>
            </a:r>
            <a:r>
              <a:rPr lang="fr-FR" sz="1100" dirty="0" err="1" smtClean="0">
                <a:solidFill>
                  <a:schemeClr val="accent6"/>
                </a:solidFill>
              </a:rPr>
              <a:t>autocliver</a:t>
            </a:r>
            <a:r>
              <a:rPr lang="fr-FR" sz="1100" dirty="0" smtClean="0">
                <a:solidFill>
                  <a:schemeClr val="accent6"/>
                </a:solidFill>
              </a:rPr>
              <a:t> = zymogène</a:t>
            </a:r>
            <a:endParaRPr lang="fr-FR" sz="1100" dirty="0">
              <a:solidFill>
                <a:schemeClr val="accent6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3771900" y="939800"/>
            <a:ext cx="210826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Gènes de mort (</a:t>
            </a:r>
            <a:r>
              <a:rPr lang="fr-FR" dirty="0" err="1" smtClean="0"/>
              <a:t>ced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962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5900" y="127000"/>
            <a:ext cx="10668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Caspases 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451381" y="2324101"/>
            <a:ext cx="13208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1"/>
                </a:solidFill>
              </a:rPr>
              <a:t>Procaspases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822700" y="2324101"/>
            <a:ext cx="103586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Caspases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Organigramme : Connecteur 8"/>
          <p:cNvSpPr/>
          <p:nvPr/>
        </p:nvSpPr>
        <p:spPr>
          <a:xfrm>
            <a:off x="1506570" y="1730652"/>
            <a:ext cx="352412" cy="35071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 smtClean="0"/>
              <a:t>su</a:t>
            </a:r>
            <a:endParaRPr lang="fr-FR" sz="500" dirty="0"/>
          </a:p>
        </p:txBody>
      </p:sp>
      <p:sp>
        <p:nvSpPr>
          <p:cNvPr id="11" name="Organigramme : Connecteur 10"/>
          <p:cNvSpPr/>
          <p:nvPr/>
        </p:nvSpPr>
        <p:spPr>
          <a:xfrm>
            <a:off x="1757382" y="1818330"/>
            <a:ext cx="190500" cy="168534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Connecteur 17"/>
          <p:cNvSpPr/>
          <p:nvPr/>
        </p:nvSpPr>
        <p:spPr>
          <a:xfrm>
            <a:off x="2198694" y="1640011"/>
            <a:ext cx="352412" cy="35071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Connecteur 18"/>
          <p:cNvSpPr/>
          <p:nvPr/>
        </p:nvSpPr>
        <p:spPr>
          <a:xfrm>
            <a:off x="2449506" y="1727689"/>
            <a:ext cx="190500" cy="168534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Connecteur 15"/>
          <p:cNvSpPr/>
          <p:nvPr/>
        </p:nvSpPr>
        <p:spPr>
          <a:xfrm>
            <a:off x="2198694" y="1818330"/>
            <a:ext cx="352412" cy="35071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Connecteur 16"/>
          <p:cNvSpPr/>
          <p:nvPr/>
        </p:nvSpPr>
        <p:spPr>
          <a:xfrm>
            <a:off x="2449506" y="1906008"/>
            <a:ext cx="190500" cy="168534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5" idx="3"/>
            <a:endCxn id="22" idx="1"/>
          </p:cNvCxnSpPr>
          <p:nvPr/>
        </p:nvCxnSpPr>
        <p:spPr>
          <a:xfrm flipV="1">
            <a:off x="4858561" y="1999428"/>
            <a:ext cx="780239" cy="50933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638800" y="1674754"/>
            <a:ext cx="1244600" cy="64934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Caspases initiatrices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25" name="Connecteur droit avec flèche 24"/>
          <p:cNvCxnSpPr>
            <a:stCxn id="5" idx="3"/>
            <a:endCxn id="26" idx="1"/>
          </p:cNvCxnSpPr>
          <p:nvPr/>
        </p:nvCxnSpPr>
        <p:spPr>
          <a:xfrm>
            <a:off x="4858561" y="2508767"/>
            <a:ext cx="780239" cy="4112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638800" y="2596843"/>
            <a:ext cx="1244600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Caspases effectrices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1" name="Connecteur droit avec flèche 30"/>
          <p:cNvCxnSpPr>
            <a:stCxn id="3" idx="3"/>
            <a:endCxn id="5" idx="1"/>
          </p:cNvCxnSpPr>
          <p:nvPr/>
        </p:nvCxnSpPr>
        <p:spPr>
          <a:xfrm>
            <a:off x="2772181" y="2508767"/>
            <a:ext cx="1050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2675363" y="1953596"/>
            <a:ext cx="2271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1"/>
                </a:solidFill>
              </a:rPr>
              <a:t>Maturation après clivage entre les su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8035938" y="1214932"/>
            <a:ext cx="1935156" cy="11695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Pro-domaines longs ⇒ </a:t>
            </a:r>
            <a:r>
              <a:rPr lang="fr-FR" sz="1400" dirty="0" err="1" smtClean="0"/>
              <a:t>death</a:t>
            </a:r>
            <a:r>
              <a:rPr lang="fr-FR" sz="1400" dirty="0" smtClean="0"/>
              <a:t> </a:t>
            </a:r>
            <a:r>
              <a:rPr lang="fr-FR" sz="1400" dirty="0" err="1" smtClean="0"/>
              <a:t>effector</a:t>
            </a:r>
            <a:r>
              <a:rPr lang="fr-FR" sz="1400" dirty="0" smtClean="0"/>
              <a:t> </a:t>
            </a:r>
            <a:r>
              <a:rPr lang="fr-FR" sz="1400" dirty="0" err="1" smtClean="0"/>
              <a:t>domains</a:t>
            </a:r>
            <a:r>
              <a:rPr lang="fr-FR" sz="1400" dirty="0" smtClean="0"/>
              <a:t> (cas8 ou cas9)</a:t>
            </a:r>
          </a:p>
          <a:p>
            <a:r>
              <a:rPr lang="fr-FR" sz="1400" dirty="0" smtClean="0"/>
              <a:t>⇒ caspase </a:t>
            </a:r>
            <a:r>
              <a:rPr lang="fr-FR" sz="1400" dirty="0" err="1" smtClean="0"/>
              <a:t>recruitment</a:t>
            </a:r>
            <a:r>
              <a:rPr lang="fr-FR" sz="1400" dirty="0" smtClean="0"/>
              <a:t> </a:t>
            </a:r>
            <a:r>
              <a:rPr lang="fr-FR" sz="1400" dirty="0" err="1" smtClean="0"/>
              <a:t>domains</a:t>
            </a:r>
            <a:r>
              <a:rPr lang="fr-FR" sz="1400" dirty="0" smtClean="0"/>
              <a:t> (cas9 ou cas2)</a:t>
            </a:r>
            <a:endParaRPr lang="fr-FR" sz="1400" dirty="0"/>
          </a:p>
        </p:txBody>
      </p:sp>
      <p:cxnSp>
        <p:nvCxnSpPr>
          <p:cNvPr id="37" name="Connecteur droit avec flèche 36"/>
          <p:cNvCxnSpPr>
            <a:stCxn id="22" idx="3"/>
            <a:endCxn id="35" idx="1"/>
          </p:cNvCxnSpPr>
          <p:nvPr/>
        </p:nvCxnSpPr>
        <p:spPr>
          <a:xfrm flipV="1">
            <a:off x="6883400" y="1799708"/>
            <a:ext cx="1152538" cy="1997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4858561" y="1155791"/>
            <a:ext cx="3177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6"/>
                </a:solidFill>
              </a:rPr>
              <a:t>Activation par une proximité induite : protéines adaptatrices interagissent avec le pro-domaine</a:t>
            </a:r>
            <a:endParaRPr lang="fr-FR" sz="1200" dirty="0">
              <a:solidFill>
                <a:schemeClr val="accent6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8035938" y="2596843"/>
            <a:ext cx="1935156" cy="11695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Pro-domaines courts ⇒ </a:t>
            </a:r>
            <a:r>
              <a:rPr lang="fr-FR" sz="1400" dirty="0" err="1" smtClean="0"/>
              <a:t>homodimères</a:t>
            </a:r>
            <a:r>
              <a:rPr lang="fr-FR" sz="1400" dirty="0" smtClean="0"/>
              <a:t> inactifs</a:t>
            </a:r>
          </a:p>
          <a:p>
            <a:r>
              <a:rPr lang="fr-FR" sz="1400" dirty="0" smtClean="0"/>
              <a:t>⇒ activation après clivage par une caspase initiatrice</a:t>
            </a:r>
            <a:endParaRPr lang="fr-FR" sz="1400" dirty="0"/>
          </a:p>
        </p:txBody>
      </p:sp>
      <p:cxnSp>
        <p:nvCxnSpPr>
          <p:cNvPr id="43" name="Connecteur droit avec flèche 42"/>
          <p:cNvCxnSpPr>
            <a:stCxn id="26" idx="3"/>
            <a:endCxn id="42" idx="1"/>
          </p:cNvCxnSpPr>
          <p:nvPr/>
        </p:nvCxnSpPr>
        <p:spPr>
          <a:xfrm>
            <a:off x="6883400" y="2920009"/>
            <a:ext cx="1152538" cy="26161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5080000" y="3285406"/>
            <a:ext cx="295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2"/>
                </a:solidFill>
              </a:rPr>
              <a:t>Tétramère peut cliver ≠ différents substrats spécifiques</a:t>
            </a:r>
            <a:endParaRPr lang="fr-FR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55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82632" y="4874571"/>
            <a:ext cx="1452949" cy="64633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Voie intrinsèque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14781" y="4101069"/>
            <a:ext cx="13208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Stimulus interne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720797" y="3962569"/>
            <a:ext cx="2422703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Perméabilisation de la membrane externe de la mitochondrie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5" name="Connecteur droit avec flèche 4"/>
          <p:cNvCxnSpPr>
            <a:stCxn id="3" idx="3"/>
            <a:endCxn id="4" idx="1"/>
          </p:cNvCxnSpPr>
          <p:nvPr/>
        </p:nvCxnSpPr>
        <p:spPr>
          <a:xfrm flipV="1">
            <a:off x="2035581" y="4424234"/>
            <a:ext cx="6852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654497" y="4101068"/>
            <a:ext cx="242270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Libération de protéines mitochondriales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22" name="Connecteur droit avec flèche 21"/>
          <p:cNvCxnSpPr>
            <a:stCxn id="4" idx="3"/>
            <a:endCxn id="20" idx="1"/>
          </p:cNvCxnSpPr>
          <p:nvPr/>
        </p:nvCxnSpPr>
        <p:spPr>
          <a:xfrm>
            <a:off x="5143500" y="4424234"/>
            <a:ext cx="510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6477000" y="5497761"/>
            <a:ext cx="1244600" cy="64934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Caspases initiatrices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25" name="Connecteur droit avec flèche 24"/>
          <p:cNvCxnSpPr>
            <a:stCxn id="24" idx="3"/>
            <a:endCxn id="26" idx="1"/>
          </p:cNvCxnSpPr>
          <p:nvPr/>
        </p:nvCxnSpPr>
        <p:spPr>
          <a:xfrm flipV="1">
            <a:off x="7721600" y="5820927"/>
            <a:ext cx="782139" cy="15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8503739" y="5497761"/>
            <a:ext cx="1244600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Caspases effectrices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Flèche droite 26"/>
          <p:cNvSpPr/>
          <p:nvPr/>
        </p:nvSpPr>
        <p:spPr>
          <a:xfrm>
            <a:off x="9748339" y="5637769"/>
            <a:ext cx="656235" cy="36933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0404574" y="5637769"/>
            <a:ext cx="108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Apoptose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6477000" y="6144091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8, 9, 10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8503739" y="6144091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2"/>
                </a:solidFill>
              </a:rPr>
              <a:t>3, 6, 7</a:t>
            </a:r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32" name="Connecteur en angle 31"/>
          <p:cNvCxnSpPr>
            <a:stCxn id="20" idx="2"/>
            <a:endCxn id="24" idx="0"/>
          </p:cNvCxnSpPr>
          <p:nvPr/>
        </p:nvCxnSpPr>
        <p:spPr>
          <a:xfrm rot="16200000" flipH="1">
            <a:off x="6607393" y="5005854"/>
            <a:ext cx="750362" cy="2334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121642" y="2295360"/>
            <a:ext cx="1452949" cy="64633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Voie extrinsèque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1209694" y="1550383"/>
            <a:ext cx="13208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Stimulus externe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3312633" y="1690391"/>
            <a:ext cx="195322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Récepteur de mort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6" name="Connecteur droit avec flèche 35"/>
          <p:cNvCxnSpPr>
            <a:stCxn id="34" idx="3"/>
            <a:endCxn id="35" idx="1"/>
          </p:cNvCxnSpPr>
          <p:nvPr/>
        </p:nvCxnSpPr>
        <p:spPr>
          <a:xfrm>
            <a:off x="2530494" y="1873549"/>
            <a:ext cx="782139" cy="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35" idx="3"/>
            <a:endCxn id="38" idx="1"/>
          </p:cNvCxnSpPr>
          <p:nvPr/>
        </p:nvCxnSpPr>
        <p:spPr>
          <a:xfrm>
            <a:off x="5265860" y="1875057"/>
            <a:ext cx="72627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5992137" y="1550383"/>
            <a:ext cx="1244600" cy="64934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Caspases initiatrices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9" name="Connecteur droit avec flèche 38"/>
          <p:cNvCxnSpPr>
            <a:stCxn id="38" idx="3"/>
            <a:endCxn id="40" idx="1"/>
          </p:cNvCxnSpPr>
          <p:nvPr/>
        </p:nvCxnSpPr>
        <p:spPr>
          <a:xfrm flipV="1">
            <a:off x="7236737" y="1873549"/>
            <a:ext cx="782139" cy="15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8018876" y="1550383"/>
            <a:ext cx="1244600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Caspases effectrices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1" name="Flèche droite 40"/>
          <p:cNvSpPr/>
          <p:nvPr/>
        </p:nvSpPr>
        <p:spPr>
          <a:xfrm>
            <a:off x="9263476" y="1690391"/>
            <a:ext cx="656235" cy="36933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9919711" y="1690391"/>
            <a:ext cx="108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Apoptose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5992137" y="2196713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8, 9, 10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8018876" y="2196713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2"/>
                </a:solidFill>
              </a:rPr>
              <a:t>3, 6, 7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2377906" y="5405427"/>
            <a:ext cx="1380023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1"/>
                </a:solidFill>
              </a:rPr>
              <a:t>BCL2 </a:t>
            </a:r>
            <a:r>
              <a:rPr lang="fr-FR" sz="1400" dirty="0" err="1" smtClean="0">
                <a:solidFill>
                  <a:schemeClr val="accent1"/>
                </a:solidFill>
              </a:rPr>
              <a:t>pro-apoptotique</a:t>
            </a:r>
            <a:r>
              <a:rPr lang="fr-FR" sz="1400" dirty="0">
                <a:solidFill>
                  <a:schemeClr val="accent1"/>
                </a:solidFill>
              </a:rPr>
              <a:t> </a:t>
            </a:r>
            <a:r>
              <a:rPr lang="fr-FR" sz="1400" dirty="0" smtClean="0">
                <a:solidFill>
                  <a:schemeClr val="accent1"/>
                </a:solidFill>
              </a:rPr>
              <a:t>(BAX et BAK1)</a:t>
            </a:r>
            <a:endParaRPr lang="fr-FR" sz="1400" dirty="0">
              <a:solidFill>
                <a:schemeClr val="accent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4064640" y="5401686"/>
            <a:ext cx="1556608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1"/>
                </a:solidFill>
              </a:rPr>
              <a:t>BCL2 anti-apoptotique (BCL2 et BCL2L1)</a:t>
            </a:r>
            <a:endParaRPr lang="fr-FR" sz="1400" dirty="0">
              <a:solidFill>
                <a:schemeClr val="accent1"/>
              </a:solidFill>
            </a:endParaRPr>
          </a:p>
        </p:txBody>
      </p:sp>
      <p:sp>
        <p:nvSpPr>
          <p:cNvPr id="49" name="Flèche droite 48"/>
          <p:cNvSpPr/>
          <p:nvPr/>
        </p:nvSpPr>
        <p:spPr>
          <a:xfrm rot="14170961">
            <a:off x="4456630" y="5099720"/>
            <a:ext cx="374899" cy="45719"/>
          </a:xfrm>
          <a:prstGeom prst="rightArrow">
            <a:avLst>
              <a:gd name="adj1" fmla="val 0"/>
              <a:gd name="adj2" fmla="val 0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avec flèche 50"/>
          <p:cNvCxnSpPr>
            <a:stCxn id="47" idx="0"/>
          </p:cNvCxnSpPr>
          <p:nvPr/>
        </p:nvCxnSpPr>
        <p:spPr>
          <a:xfrm flipV="1">
            <a:off x="3067918" y="4885899"/>
            <a:ext cx="399182" cy="5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5366210" y="2687981"/>
            <a:ext cx="51007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BID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932148" y="3182862"/>
            <a:ext cx="587020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7030A0"/>
                </a:solidFill>
              </a:rPr>
              <a:t>tBID</a:t>
            </a:r>
            <a:endParaRPr lang="fr-FR" dirty="0">
              <a:solidFill>
                <a:srgbClr val="7030A0"/>
              </a:solidFill>
            </a:endParaRPr>
          </a:p>
        </p:txBody>
      </p:sp>
      <p:cxnSp>
        <p:nvCxnSpPr>
          <p:cNvPr id="55" name="Connecteur droit avec flèche 54"/>
          <p:cNvCxnSpPr>
            <a:endCxn id="52" idx="0"/>
          </p:cNvCxnSpPr>
          <p:nvPr/>
        </p:nvCxnSpPr>
        <p:spPr>
          <a:xfrm flipH="1">
            <a:off x="5621248" y="2196713"/>
            <a:ext cx="370889" cy="49126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52" idx="1"/>
          </p:cNvCxnSpPr>
          <p:nvPr/>
        </p:nvCxnSpPr>
        <p:spPr>
          <a:xfrm flipH="1">
            <a:off x="4519168" y="2872647"/>
            <a:ext cx="847042" cy="31021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53" idx="2"/>
            <a:endCxn id="4" idx="0"/>
          </p:cNvCxnSpPr>
          <p:nvPr/>
        </p:nvCxnSpPr>
        <p:spPr>
          <a:xfrm flipH="1">
            <a:off x="3932149" y="3552194"/>
            <a:ext cx="293509" cy="41037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3874856" y="2755667"/>
            <a:ext cx="12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solidFill>
                  <a:srgbClr val="7030A0"/>
                </a:solidFill>
              </a:rPr>
              <a:t>Tronquage</a:t>
            </a:r>
            <a:r>
              <a:rPr lang="fr-FR" sz="1200" dirty="0" smtClean="0">
                <a:solidFill>
                  <a:srgbClr val="7030A0"/>
                </a:solidFill>
              </a:rPr>
              <a:t> de BID</a:t>
            </a:r>
            <a:endParaRPr lang="fr-FR" sz="1200" dirty="0">
              <a:solidFill>
                <a:srgbClr val="7030A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678816" y="6405284"/>
            <a:ext cx="570990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BH3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6" name="Flèche droite 45"/>
          <p:cNvSpPr/>
          <p:nvPr/>
        </p:nvSpPr>
        <p:spPr>
          <a:xfrm rot="16200000">
            <a:off x="4890661" y="6231433"/>
            <a:ext cx="147299" cy="82767"/>
          </a:xfrm>
          <a:prstGeom prst="rightArrow">
            <a:avLst>
              <a:gd name="adj1" fmla="val 0"/>
              <a:gd name="adj2" fmla="val 0"/>
            </a:avLst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en angle 8"/>
          <p:cNvCxnSpPr>
            <a:stCxn id="45" idx="1"/>
            <a:endCxn id="47" idx="2"/>
          </p:cNvCxnSpPr>
          <p:nvPr/>
        </p:nvCxnSpPr>
        <p:spPr>
          <a:xfrm rot="10800000">
            <a:off x="3067918" y="6144092"/>
            <a:ext cx="1610898" cy="445859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68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mtClean="0"/>
              <a:t>- Liaison du ligand au récepteur: trimérisation et activation du récepteur. - Le Death Domain (DD) du récepteur présent coté cytosolique s’associe au DD des molécules adaptatrices FADD ou TRADD. - L’adaptateur FADD comporte en plus du DD un domaine DED (Death effector Domain) qui permet la liaison au DED de la caspase 8. - Le complexe formé constitue le DISC (Death Inducing Signalling Complex). - L’accumulation locale de plusieurs caspases 8 au DISC permet leur autoactivation catalytique et libère des caspases 8 actives.</a:t>
            </a:r>
            <a:endParaRPr lang="fr-FR" dirty="0"/>
          </a:p>
        </p:txBody>
      </p:sp>
      <p:pic>
        <p:nvPicPr>
          <p:cNvPr id="8" name="Picture 2" descr="https://d3i71xaburhd42.cloudfront.net/d767eed467f5e74362da1c0009650e8d81d9e8cc/101-Figure50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46" y="3199170"/>
            <a:ext cx="3478356" cy="218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l="62996" t="22519" r="977" b="12831"/>
          <a:stretch/>
        </p:blipFill>
        <p:spPr>
          <a:xfrm>
            <a:off x="3541713" y="3421419"/>
            <a:ext cx="1931988" cy="138553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226978" y="2891393"/>
            <a:ext cx="3246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DISC (Death Inducing </a:t>
            </a:r>
            <a:r>
              <a:rPr lang="en-US" sz="1400" b="1" dirty="0" err="1"/>
              <a:t>Signalling</a:t>
            </a:r>
            <a:r>
              <a:rPr lang="en-US" sz="1400" b="1" dirty="0"/>
              <a:t> Complex)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8650291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00B0F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1178</Words>
  <Application>Microsoft Office PowerPoint</Application>
  <PresentationFormat>Grand écran</PresentationFormat>
  <Paragraphs>246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52</cp:revision>
  <dcterms:created xsi:type="dcterms:W3CDTF">2020-12-04T14:25:38Z</dcterms:created>
  <dcterms:modified xsi:type="dcterms:W3CDTF">2020-12-07T17:37:11Z</dcterms:modified>
</cp:coreProperties>
</file>