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21371-F2C8-4706-9565-E1F2BC897951}" type="datetimeFigureOut">
              <a:rPr lang="fr-FR" smtClean="0"/>
              <a:t>11/10/2022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0C6BC-0F67-483C-8531-4B5DD53D65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7981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21371-F2C8-4706-9565-E1F2BC897951}" type="datetimeFigureOut">
              <a:rPr lang="fr-FR" smtClean="0"/>
              <a:t>11/10/2022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0C6BC-0F67-483C-8531-4B5DD53D65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8166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21371-F2C8-4706-9565-E1F2BC897951}" type="datetimeFigureOut">
              <a:rPr lang="fr-FR" smtClean="0"/>
              <a:t>11/10/2022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0C6BC-0F67-483C-8531-4B5DD53D65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0285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21371-F2C8-4706-9565-E1F2BC897951}" type="datetimeFigureOut">
              <a:rPr lang="fr-FR" smtClean="0"/>
              <a:t>11/10/2022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0C6BC-0F67-483C-8531-4B5DD53D65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0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21371-F2C8-4706-9565-E1F2BC897951}" type="datetimeFigureOut">
              <a:rPr lang="fr-FR" smtClean="0"/>
              <a:t>11/10/2022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0C6BC-0F67-483C-8531-4B5DD53D65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0627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21371-F2C8-4706-9565-E1F2BC897951}" type="datetimeFigureOut">
              <a:rPr lang="fr-FR" smtClean="0"/>
              <a:t>11/10/2022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0C6BC-0F67-483C-8531-4B5DD53D65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1369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21371-F2C8-4706-9565-E1F2BC897951}" type="datetimeFigureOut">
              <a:rPr lang="fr-FR" smtClean="0"/>
              <a:t>11/10/2022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0C6BC-0F67-483C-8531-4B5DD53D65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843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21371-F2C8-4706-9565-E1F2BC897951}" type="datetimeFigureOut">
              <a:rPr lang="fr-FR" smtClean="0"/>
              <a:t>11/10/2022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0C6BC-0F67-483C-8531-4B5DD53D65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2866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21371-F2C8-4706-9565-E1F2BC897951}" type="datetimeFigureOut">
              <a:rPr lang="fr-FR" smtClean="0"/>
              <a:t>11/10/2022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0C6BC-0F67-483C-8531-4B5DD53D65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434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21371-F2C8-4706-9565-E1F2BC897951}" type="datetimeFigureOut">
              <a:rPr lang="fr-FR" smtClean="0"/>
              <a:t>11/10/2022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0C6BC-0F67-483C-8531-4B5DD53D65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2062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21371-F2C8-4706-9565-E1F2BC897951}" type="datetimeFigureOut">
              <a:rPr lang="fr-FR" smtClean="0"/>
              <a:t>11/10/2022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0C6BC-0F67-483C-8531-4B5DD53D65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6691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21371-F2C8-4706-9565-E1F2BC897951}" type="datetimeFigureOut">
              <a:rPr lang="fr-FR" smtClean="0"/>
              <a:t>11/10/2022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0C6BC-0F67-483C-8531-4B5DD53D65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36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Connecteur droit 60"/>
          <p:cNvCxnSpPr/>
          <p:nvPr/>
        </p:nvCxnSpPr>
        <p:spPr>
          <a:xfrm>
            <a:off x="5912285" y="3782860"/>
            <a:ext cx="52609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>
            <a:off x="5912285" y="4133589"/>
            <a:ext cx="52859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ZoneTexte 63"/>
          <p:cNvSpPr txBox="1"/>
          <p:nvPr/>
        </p:nvSpPr>
        <p:spPr>
          <a:xfrm>
            <a:off x="5912285" y="3645074"/>
            <a:ext cx="53527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/>
              <a:t>0|1|0|1|0|1|0|1|0|0|0|0|1|</a:t>
            </a:r>
            <a:endParaRPr lang="fr-FR" sz="3200" dirty="0"/>
          </a:p>
        </p:txBody>
      </p:sp>
      <p:sp>
        <p:nvSpPr>
          <p:cNvPr id="70" name="Rectangle 69"/>
          <p:cNvSpPr/>
          <p:nvPr/>
        </p:nvSpPr>
        <p:spPr>
          <a:xfrm>
            <a:off x="1603331" y="2555309"/>
            <a:ext cx="1853852" cy="199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Programme </a:t>
            </a:r>
            <a:endParaRPr lang="fr-FR" dirty="0"/>
          </a:p>
        </p:txBody>
      </p:sp>
      <p:cxnSp>
        <p:nvCxnSpPr>
          <p:cNvPr id="74" name="Connecteur en arc 73"/>
          <p:cNvCxnSpPr>
            <a:stCxn id="70" idx="0"/>
          </p:cNvCxnSpPr>
          <p:nvPr/>
        </p:nvCxnSpPr>
        <p:spPr>
          <a:xfrm>
            <a:off x="2517731" y="2555309"/>
            <a:ext cx="914400" cy="9144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en arc 75"/>
          <p:cNvCxnSpPr>
            <a:stCxn id="70" idx="0"/>
            <a:endCxn id="64" idx="0"/>
          </p:cNvCxnSpPr>
          <p:nvPr/>
        </p:nvCxnSpPr>
        <p:spPr>
          <a:xfrm rot="16200000" flipH="1">
            <a:off x="5014575" y="70990"/>
            <a:ext cx="1089765" cy="6058402"/>
          </a:xfrm>
          <a:prstGeom prst="curvedConnector3">
            <a:avLst>
              <a:gd name="adj1" fmla="val -209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en arc 77"/>
          <p:cNvCxnSpPr>
            <a:stCxn id="70" idx="2"/>
            <a:endCxn id="64" idx="2"/>
          </p:cNvCxnSpPr>
          <p:nvPr/>
        </p:nvCxnSpPr>
        <p:spPr>
          <a:xfrm rot="5400000" flipH="1" flipV="1">
            <a:off x="5400908" y="1359198"/>
            <a:ext cx="317099" cy="6058402"/>
          </a:xfrm>
          <a:prstGeom prst="curvedConnector3">
            <a:avLst>
              <a:gd name="adj1" fmla="val -72091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/>
          <p:cNvSpPr txBox="1"/>
          <p:nvPr/>
        </p:nvSpPr>
        <p:spPr>
          <a:xfrm>
            <a:off x="2770584" y="1333503"/>
            <a:ext cx="55777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1"/>
                </a:solidFill>
              </a:rPr>
              <a:t>Interpréteur : traduit de façon séquentielle le programme</a:t>
            </a:r>
          </a:p>
          <a:p>
            <a:r>
              <a:rPr lang="fr-FR" dirty="0" smtClean="0">
                <a:solidFill>
                  <a:schemeClr val="accent1"/>
                </a:solidFill>
              </a:rPr>
              <a:t>Traduit une instruction, l’exécute puis traduit la suivante</a:t>
            </a:r>
          </a:p>
          <a:p>
            <a:r>
              <a:rPr lang="fr-FR" dirty="0" smtClean="0">
                <a:solidFill>
                  <a:schemeClr val="accent1"/>
                </a:solidFill>
              </a:rPr>
              <a:t>=&gt; Permet de traduire uniquement ce qu’on a besoin 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80" name="ZoneTexte 79"/>
          <p:cNvSpPr txBox="1"/>
          <p:nvPr/>
        </p:nvSpPr>
        <p:spPr>
          <a:xfrm>
            <a:off x="1884611" y="4897676"/>
            <a:ext cx="8055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2"/>
                </a:solidFill>
              </a:rPr>
              <a:t>Compilateur : traduit tout sous forme de 0 et de 1 (y compris ce qui n’est pas utilisé)</a:t>
            </a:r>
          </a:p>
          <a:p>
            <a:r>
              <a:rPr lang="fr-FR" dirty="0" smtClean="0">
                <a:solidFill>
                  <a:schemeClr val="accent2"/>
                </a:solidFill>
              </a:rPr>
              <a:t>Tout n’est traduit qu’une seule fois</a:t>
            </a:r>
          </a:p>
        </p:txBody>
      </p:sp>
    </p:spTree>
    <p:extLst>
      <p:ext uri="{BB962C8B-B14F-4D97-AF65-F5344CB8AC3E}">
        <p14:creationId xmlns:p14="http://schemas.microsoft.com/office/powerpoint/2010/main" val="1959314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019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6982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4218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778696" y="2430049"/>
            <a:ext cx="1465545" cy="1716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Programme format texte en Java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4972833" y="2430049"/>
            <a:ext cx="1778696" cy="17160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Bytecode</a:t>
            </a:r>
            <a:r>
              <a:rPr lang="fr-FR" dirty="0" smtClean="0"/>
              <a:t> (représentation de bas niveau indépendant de l’OS)</a:t>
            </a:r>
            <a:endParaRPr lang="fr-FR" dirty="0"/>
          </a:p>
        </p:txBody>
      </p:sp>
      <p:cxnSp>
        <p:nvCxnSpPr>
          <p:cNvPr id="12" name="Connecteur droit avec flèche 11"/>
          <p:cNvCxnSpPr>
            <a:stCxn id="9" idx="3"/>
            <a:endCxn id="10" idx="1"/>
          </p:cNvCxnSpPr>
          <p:nvPr/>
        </p:nvCxnSpPr>
        <p:spPr>
          <a:xfrm>
            <a:off x="3244241" y="3288082"/>
            <a:ext cx="172859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3388290" y="2592268"/>
            <a:ext cx="1440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Compilateur Java (</a:t>
            </a:r>
            <a:r>
              <a:rPr lang="fr-FR" dirty="0" err="1" smtClean="0"/>
              <a:t>JavaC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8680537" y="2430049"/>
            <a:ext cx="1866378" cy="17160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010101010001101010010101010101001010101010010101010100101010101001011010100101001011</a:t>
            </a:r>
            <a:endParaRPr lang="fr-FR" dirty="0"/>
          </a:p>
        </p:txBody>
      </p:sp>
      <p:cxnSp>
        <p:nvCxnSpPr>
          <p:cNvPr id="17" name="Connecteur droit avec flèche 16"/>
          <p:cNvCxnSpPr>
            <a:stCxn id="10" idx="3"/>
            <a:endCxn id="15" idx="1"/>
          </p:cNvCxnSpPr>
          <p:nvPr/>
        </p:nvCxnSpPr>
        <p:spPr>
          <a:xfrm>
            <a:off x="6751529" y="3288082"/>
            <a:ext cx="19290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6834702" y="2878040"/>
            <a:ext cx="176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Interpréteur java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1883347" y="4146114"/>
            <a:ext cx="1256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Fichier Java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5173249" y="4146114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Fichier .class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4727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91638" y="338203"/>
            <a:ext cx="5085567" cy="5999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2430049" y="1033397"/>
            <a:ext cx="4221272" cy="47786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2893512" y="1553227"/>
            <a:ext cx="3131507" cy="16409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2893511" y="3682652"/>
            <a:ext cx="3131507" cy="16409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292263" y="526093"/>
            <a:ext cx="1327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Public class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430048" y="1124304"/>
            <a:ext cx="219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Public </a:t>
            </a:r>
            <a:r>
              <a:rPr lang="fr-FR" dirty="0" err="1" smtClean="0"/>
              <a:t>static</a:t>
            </a:r>
            <a:r>
              <a:rPr lang="fr-FR" dirty="0" smtClean="0"/>
              <a:t> </a:t>
            </a:r>
            <a:r>
              <a:rPr lang="fr-FR" dirty="0" err="1" smtClean="0"/>
              <a:t>void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3056351" y="1741118"/>
            <a:ext cx="1540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if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2993721" y="3858016"/>
            <a:ext cx="1127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else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0934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588723" y="2279737"/>
            <a:ext cx="2104373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/>
              <a:t>Tableau</a:t>
            </a:r>
          </a:p>
        </p:txBody>
      </p:sp>
      <p:sp>
        <p:nvSpPr>
          <p:cNvPr id="3" name="Rectangle 2"/>
          <p:cNvSpPr/>
          <p:nvPr/>
        </p:nvSpPr>
        <p:spPr>
          <a:xfrm>
            <a:off x="3820438" y="926926"/>
            <a:ext cx="2417524" cy="6263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Ensemble de valeurs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6400800" y="639912"/>
            <a:ext cx="53235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Toutes les valeurs ont le même type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La </a:t>
            </a:r>
            <a:r>
              <a:rPr lang="fr-FR" b="1" dirty="0" smtClean="0">
                <a:solidFill>
                  <a:schemeClr val="accent1"/>
                </a:solidFill>
              </a:rPr>
              <a:t>taille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dirty="0" smtClean="0"/>
              <a:t>prédéfinie est fixe (éventuellement vide)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Ensemble ordonné rangé de façon </a:t>
            </a:r>
            <a:r>
              <a:rPr lang="fr-FR" b="1" dirty="0" smtClean="0">
                <a:solidFill>
                  <a:schemeClr val="accent6"/>
                </a:solidFill>
              </a:rPr>
              <a:t>consécutive</a:t>
            </a:r>
            <a:r>
              <a:rPr lang="fr-FR" dirty="0" smtClean="0"/>
              <a:t> : on les repère par leur position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L’attribut </a:t>
            </a:r>
            <a:r>
              <a:rPr lang="fr-FR" b="1" dirty="0" err="1" smtClean="0">
                <a:solidFill>
                  <a:schemeClr val="accent5"/>
                </a:solidFill>
              </a:rPr>
              <a:t>lenght</a:t>
            </a:r>
            <a:r>
              <a:rPr lang="fr-FR" dirty="0" smtClean="0"/>
              <a:t> contient le nombre d’éléments dans le tableau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La </a:t>
            </a:r>
            <a:r>
              <a:rPr lang="fr-FR" b="1" dirty="0" smtClean="0">
                <a:solidFill>
                  <a:srgbClr val="7030A0"/>
                </a:solidFill>
              </a:rPr>
              <a:t>position</a:t>
            </a:r>
            <a:r>
              <a:rPr lang="fr-FR" dirty="0" smtClean="0"/>
              <a:t> des éléments est numérotée de </a:t>
            </a:r>
            <a:r>
              <a:rPr lang="fr-FR" b="1" dirty="0" smtClean="0"/>
              <a:t>0</a:t>
            </a:r>
            <a:r>
              <a:rPr lang="fr-FR" dirty="0" smtClean="0"/>
              <a:t> à </a:t>
            </a:r>
            <a:r>
              <a:rPr lang="fr-FR" b="1" dirty="0" err="1" smtClean="0">
                <a:solidFill>
                  <a:schemeClr val="accent5"/>
                </a:solidFill>
              </a:rPr>
              <a:t>lenght</a:t>
            </a:r>
            <a:r>
              <a:rPr lang="fr-FR" b="1" dirty="0" smtClean="0">
                <a:solidFill>
                  <a:schemeClr val="accent5"/>
                </a:solidFill>
              </a:rPr>
              <a:t> -1</a:t>
            </a:r>
            <a:endParaRPr lang="fr-FR" b="1" dirty="0">
              <a:solidFill>
                <a:schemeClr val="accent5"/>
              </a:solidFill>
            </a:endParaRPr>
          </a:p>
        </p:txBody>
      </p:sp>
      <p:cxnSp>
        <p:nvCxnSpPr>
          <p:cNvPr id="6" name="Connecteur en angle 5"/>
          <p:cNvCxnSpPr>
            <a:stCxn id="2" idx="0"/>
            <a:endCxn id="3" idx="1"/>
          </p:cNvCxnSpPr>
          <p:nvPr/>
        </p:nvCxnSpPr>
        <p:spPr>
          <a:xfrm rot="5400000" flipH="1" flipV="1">
            <a:off x="2210844" y="670143"/>
            <a:ext cx="1039660" cy="217952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997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224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3147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9414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7828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53824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144</Words>
  <Application>Microsoft Office PowerPoint</Application>
  <PresentationFormat>Grand écran</PresentationFormat>
  <Paragraphs>25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Compte Microsoft</dc:creator>
  <cp:lastModifiedBy>Compte Microsoft</cp:lastModifiedBy>
  <cp:revision>12</cp:revision>
  <dcterms:created xsi:type="dcterms:W3CDTF">2022-09-19T08:54:39Z</dcterms:created>
  <dcterms:modified xsi:type="dcterms:W3CDTF">2022-10-11T16:06:05Z</dcterms:modified>
</cp:coreProperties>
</file>