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25" r:id="rId20"/>
    <p:sldId id="276" r:id="rId21"/>
    <p:sldId id="277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95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8" r:id="rId51"/>
    <p:sldId id="319" r:id="rId52"/>
    <p:sldId id="320" r:id="rId53"/>
    <p:sldId id="322" r:id="rId54"/>
    <p:sldId id="323" r:id="rId55"/>
    <p:sldId id="324" r:id="rId56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java/IandI/polymorphism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864300" y="2418275"/>
            <a:ext cx="8507575" cy="1607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388300" y="4623150"/>
            <a:ext cx="6983575" cy="19212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1. Objects and Classes</a:t>
            </a:r>
          </a:p>
          <a:p>
            <a:pPr marL="0" marR="0" indent="0" algn="ct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Robert O’Connor, Frank Walsh</a:t>
            </a:r>
          </a:p>
          <a:p>
            <a:pPr marL="0" marR="0" indent="0" algn="ct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in a Java Class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948950" y="6316475"/>
            <a:ext cx="9057899" cy="48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1-3 A variable that references an object.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325" y="3619500"/>
            <a:ext cx="4529650" cy="12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and Aliases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types: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byte, short, int, long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float, double, char, boolean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other types are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greeting = "Howdy";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Courier New"/>
              <a:buChar char="o"/>
            </a:pP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greeting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reference variable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two variables reference the same instance, they are considered aliases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and Aliases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02425" y="6261800"/>
            <a:ext cx="8747474" cy="48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1-4 Aliases of an object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650" y="3005650"/>
            <a:ext cx="4148650" cy="2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 and Parameters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joe = new Name();</a:t>
            </a:r>
            <a:b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joe.setFirst ("Joseph");</a:t>
            </a:r>
            <a:b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joe.setLast ("Brown");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"Joseph"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"Brown"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arguments sent to the methods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Invocation of method must have same number of arguments as there are formal parameters in the declaration</a:t>
            </a:r>
          </a:p>
          <a:p>
            <a:pPr marL="0" marR="0" indent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a Class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0300" y="1829150"/>
            <a:ext cx="9015574" cy="5042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722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784"/>
              <a:buFont typeface="Arial"/>
              <a:buChar char="●"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</a:p>
          <a:p>
            <a:pPr marL="0" marR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81000" marR="0" lvl="0" indent="-247226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99784"/>
              <a:buFont typeface="Arial"/>
              <a:buChar char="●"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data fields (instance variables)</a:t>
            </a:r>
          </a:p>
          <a:p>
            <a:pPr marL="381000" marR="0" lvl="0" indent="-247226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99784"/>
              <a:buFont typeface="Arial"/>
              <a:buChar char="●"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they are private </a:t>
            </a:r>
          </a:p>
          <a:p>
            <a:pPr marL="762000" marR="0" lvl="1" indent="-194733" algn="l" rtl="0">
              <a:lnSpc>
                <a:spcPct val="119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ct val="98550"/>
              <a:buFont typeface="Courier New"/>
              <a:buChar char="o"/>
            </a:pPr>
            <a:r>
              <a:rPr lang="en-US" sz="2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will require accessor and mutator methods</a:t>
            </a:r>
          </a:p>
          <a:p>
            <a:pPr marL="0" marR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023300" y="2160750"/>
            <a:ext cx="4824574" cy="25209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String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first; // first name</a:t>
            </a:r>
            <a:b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String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last; // last name</a:t>
            </a: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&lt; Definitions of methods are here. &gt;</a:t>
            </a: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Name</a:t>
            </a: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endParaRPr sz="200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850" y="2946275"/>
            <a:ext cx="2151325" cy="13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0300" y="1829150"/>
            <a:ext cx="9015574" cy="510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190" b="1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190" b="1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190" b="1">
              <a:solidFill>
                <a:srgbClr val="C050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95942" algn="l" rtl="0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lang="en-US" sz="228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valued</a:t>
            </a: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marL="762000" marR="0" lvl="1" indent="-195942" algn="l" rtl="0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</a:t>
            </a:r>
            <a:r>
              <a:rPr lang="en-US" sz="228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  <a:p>
            <a:pPr marL="381000" marR="0" lvl="0" indent="-248355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</a:p>
          <a:p>
            <a:pPr marL="0" marR="0" indent="0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marL="0" marR="0" indent="0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430600" y="4654900"/>
            <a:ext cx="4979699" cy="840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setLast(String lastName)</a:t>
            </a: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last = lastName; } // end setLast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741075" y="2211900"/>
            <a:ext cx="5163299" cy="840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getLast()</a:t>
            </a: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last; } // end getLast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Naming Convention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method name with lowercase letter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verb or action phrase </a:t>
            </a: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e.g. getLast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class name with uppercase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noun or descriptive phrase </a:t>
            </a:r>
          </a:p>
          <a:p>
            <a:pPr marL="762000" marR="0" lvl="1" indent="-5080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None/>
            </a:pP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e.g public class Name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 declared within a method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Arguments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by value</a:t>
            </a:r>
          </a:p>
          <a:p>
            <a:pPr marL="762000" marR="0" lvl="1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primitive type, parameter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initialised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value of argument in call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by reference</a:t>
            </a:r>
          </a:p>
          <a:p>
            <a:pPr marL="762000" lvl="1" indent="-248355">
              <a:lnSpc>
                <a:spcPct val="120089"/>
              </a:lnSpc>
              <a:spcBef>
                <a:spcPts val="563"/>
              </a:spcBef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IE" sz="3111" dirty="0"/>
              <a:t>"Java manipulates objects 'by reference,' but it passes object references to methods 'by value.'"</a:t>
            </a:r>
            <a:endParaRPr sz="3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Arguments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5" y="4744713"/>
            <a:ext cx="4466697" cy="1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09625" y="6565383"/>
            <a:ext cx="8813074" cy="9522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Fig.1-5 a &amp; b The method </a:t>
            </a:r>
            <a:r>
              <a:rPr lang="en-US" sz="2666" b="1" dirty="0" err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modifies the object passed to it as an argument.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388807" y="4746945"/>
            <a:ext cx="6285650" cy="1134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1600" b="1" dirty="0" err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jamie</a:t>
            </a:r>
            <a:r>
              <a:rPr lang="en-US" sz="1600" b="1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= New Name(“Jamie”, “Jones”);</a:t>
            </a:r>
          </a:p>
          <a:p>
            <a:pPr marL="0" marR="0" indent="0" algn="l">
              <a:lnSpc>
                <a:spcPct val="100000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jane = New Name(“Jane”, “Doe”);</a:t>
            </a:r>
          </a:p>
          <a:p>
            <a:pPr marL="0" marR="0" indent="0" algn="l">
              <a:lnSpc>
                <a:spcPct val="100000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jamie.giveLastNameTo</a:t>
            </a:r>
            <a:r>
              <a:rPr lang="en-US" sz="1600" b="1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(jane);</a:t>
            </a:r>
          </a:p>
        </p:txBody>
      </p:sp>
      <p:sp>
        <p:nvSpPr>
          <p:cNvPr id="6" name="Shape 126"/>
          <p:cNvSpPr txBox="1"/>
          <p:nvPr/>
        </p:nvSpPr>
        <p:spPr>
          <a:xfrm>
            <a:off x="609625" y="1446782"/>
            <a:ext cx="6272724" cy="2613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111FF"/>
                </a:solidFill>
              </a:rPr>
              <a:t>Public class Name{</a:t>
            </a:r>
          </a:p>
          <a:p>
            <a:pPr marL="0" marR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marR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	public void </a:t>
            </a:r>
            <a:r>
              <a:rPr lang="en-US" sz="2000" dirty="0" err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</a:t>
            </a:r>
            <a:r>
              <a:rPr lang="en-US" sz="2000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(Name child)</a:t>
            </a:r>
          </a:p>
          <a:p>
            <a:pPr marL="0" marR="0" indent="0" algn="l" rtl="0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	{ </a:t>
            </a:r>
            <a:r>
              <a:rPr lang="en-US" sz="2000" dirty="0" err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child.setLast</a:t>
            </a:r>
            <a:r>
              <a:rPr lang="en-US" sz="2000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(last);</a:t>
            </a:r>
          </a:p>
          <a:p>
            <a:pPr marL="0" marR="0" indent="0" algn="l" rtl="0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	} // end </a:t>
            </a:r>
            <a:r>
              <a:rPr lang="en-US" sz="2000" dirty="0" err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</a:t>
            </a:r>
            <a:endParaRPr lang="en-US" sz="2000" dirty="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11FF"/>
                </a:solidFill>
              </a:rPr>
              <a:t>….</a:t>
            </a:r>
            <a:endParaRPr lang="en-US" sz="2000" dirty="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endParaRPr sz="2000" dirty="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Example In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2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and Classes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Methods in a Java Class</a:t>
            </a:r>
          </a:p>
          <a:p>
            <a:pPr marL="762000" marR="0" lvl="1" indent="-227188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and Aliases</a:t>
            </a:r>
          </a:p>
          <a:p>
            <a:pPr marL="762000" marR="0" lvl="1" indent="-227188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 and Parameters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a Java Class</a:t>
            </a:r>
          </a:p>
          <a:p>
            <a:pPr marL="762000" marR="0" lvl="1" indent="-227188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Arguments</a:t>
            </a:r>
          </a:p>
          <a:p>
            <a:pPr marL="762000" marR="0" lvl="1" indent="-227188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</a:p>
          <a:p>
            <a:pPr marL="762000" marR="0" lvl="1" indent="-227188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marL="762000" marR="0" lvl="1" indent="-227188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Fields and Methods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 – The Java Class Library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3573625" y="7113750"/>
            <a:ext cx="3088899" cy="379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Algorithms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Fields &amp; Methods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field that does not belong to any one object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instance of that data item exists to be shared by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instances of the class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called: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field, static variable, class variable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Fields &amp; Methods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26700" y="6115400"/>
            <a:ext cx="9015574" cy="48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1-8 A static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a non static field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539975"/>
            <a:ext cx="7313075" cy="24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related classes can be conveniently grouped into a package</a:t>
            </a:r>
          </a:p>
          <a:p>
            <a:pPr marL="381000" marR="0" lvl="0" indent="-248355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each file that contains a class within the package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package myStuff;</a:t>
            </a:r>
          </a:p>
          <a:p>
            <a:pPr marL="381000" marR="0" lvl="0" indent="-248355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all files within a directory</a:t>
            </a:r>
          </a:p>
          <a:p>
            <a:pPr marL="762000" marR="0" lvl="1" indent="-201990" algn="l" rtl="0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folder same name as the package</a:t>
            </a:r>
          </a:p>
          <a:p>
            <a:pPr marL="381000" marR="0" lvl="0" indent="-248355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the package, begin the program with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import myStuff.*;</a:t>
            </a:r>
          </a:p>
          <a:p>
            <a:pPr marL="0" marR="0" indent="0" algn="l" rtl="0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93050" y="1913800"/>
            <a:ext cx="9140825" cy="48457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class has a data field that is an instance of another class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– an object of type </a:t>
            </a: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41900" y="6422300"/>
            <a:ext cx="8502274" cy="48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1-9 A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composed of other objects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3725325"/>
            <a:ext cx="5842000" cy="24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0" y="3556000"/>
            <a:ext cx="3185574" cy="10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787425" y="3626550"/>
            <a:ext cx="2940750" cy="887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"has a" relationship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general or base class is first defined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 more specialised class is defined by …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to details of the base class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Revising details of the more general class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work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properties and behaviors are define only once for all classes involved</a:t>
            </a:r>
          </a:p>
          <a:p>
            <a:pPr marL="0" marR="0" indent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- 1. Objects and Classes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412875" y="6448775"/>
            <a:ext cx="8047199" cy="48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1-10 A hierarchy of classes.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0" y="2106075"/>
            <a:ext cx="2794000" cy="10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6372925" y="2173100"/>
            <a:ext cx="2554450" cy="887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"is a" relationship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35025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02025" y="2421800"/>
            <a:ext cx="5919950" cy="1841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</a:t>
            </a: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Automobile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indent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Car</a:t>
            </a:r>
          </a:p>
          <a:p>
            <a:pPr marL="0" marR="0" indent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indent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toyota = new Car();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 usually initialise data fields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derived class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constructor must call the base class constructor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use the reserved word </a:t>
            </a: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name for the constructor of the base class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used, it must be the first action in the derived constructor definition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 name of the constructor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02025" y="2144875"/>
            <a:ext cx="5919950" cy="2113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 </a:t>
            </a: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Vehicle{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int year; // year of manufacture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colour;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Automobile(int iYear, String sColour){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year = iYear;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colour = sColour;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Automobile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752750" y="3674625"/>
            <a:ext cx="5512499" cy="421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extends Automobile{ 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 engineSize;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modelType; // saloon, hatchback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5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(int iYear, String sColour, int iEngine, 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sModel){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CE0202"/>
                </a:solidFill>
                <a:latin typeface="Arial"/>
                <a:ea typeface="Arial"/>
                <a:cs typeface="Arial"/>
                <a:sym typeface="Arial"/>
              </a:rPr>
              <a:t>super (iYear, sColour);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engineSize = iEngine;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modelType = sModel;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Car</a:t>
            </a:r>
          </a:p>
          <a:p>
            <a:pPr marL="0" marR="0" indent="0" algn="l" rtl="0">
              <a:lnSpc>
                <a:spcPct val="119642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1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Inherited Data Fields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data field in base class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accessible by name within definition of a method from another class – including a derived class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they are </a:t>
            </a:r>
            <a:r>
              <a:rPr lang="en-US" sz="2222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inherited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the derived class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classes must use public methods of the base class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e.g. getModel();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private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base class are also unavailable to derived classes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usually not a problem – private methods are used only for utility duties within their class</a:t>
            </a: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Methods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derived class defines a method with the same signature as in base class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name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return type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number, types of parameters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derived 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invoke the method will use the definition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class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possible to use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derived class to call an overridden method of the base class</a:t>
            </a: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Adapters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Invoking constructors from within constructors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fields and methods of the base class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Overriding, overloading methods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access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compatibility and base classes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  <a:p>
            <a:pPr marL="762000" marR="0" lvl="1" indent="-191911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Methods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02025" y="2144875"/>
            <a:ext cx="5919950" cy="2113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 </a:t>
            </a: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Vehicle{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int year; // year of manufacture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colour;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toString(){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year + “, “ + colour;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Automobile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141600" y="4101025"/>
            <a:ext cx="5512499" cy="27943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extends Automobile{ 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 engineSize;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modelType; // saloon, hatchback</a:t>
            </a:r>
            <a:b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toString(){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.toString() + “, “ + engineSize + “, “ + 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modelType;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Car</a:t>
            </a:r>
          </a:p>
          <a:p>
            <a:pPr marL="0" marR="0" indent="0" algn="l">
              <a:lnSpc>
                <a:spcPct val="119642"/>
              </a:lnSpc>
              <a:spcBef>
                <a:spcPts val="698"/>
              </a:spcBef>
              <a:spcAft>
                <a:spcPts val="0"/>
              </a:spcAft>
              <a:buNone/>
            </a:pPr>
            <a:endParaRPr sz="1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Methods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use of </a:t>
            </a: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 class derived from a base … that itself is derived from a base class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three classes have a method with the same signature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overriding method in the lowest derived class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invoke the method in the base class's base class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construct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super.super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illegal</a:t>
            </a:r>
          </a:p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derived class method has 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name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return type … but …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or type of parameters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derived class has available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derived class method …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base class method with the same name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distinguishes between the two methods due to the different parameters</a:t>
            </a:r>
          </a:p>
          <a:p>
            <a:pPr marL="0" marR="0" indent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64300" y="1998475"/>
            <a:ext cx="9140825" cy="429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programmer may wish to specify that a method definition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overridden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that the behavior of the constructor will not be changed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accomplished by use of the modifier </a:t>
            </a:r>
            <a:r>
              <a:rPr lang="en-US" sz="3111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980950" y="4877150"/>
            <a:ext cx="5713575" cy="14308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final void whatever()</a:t>
            </a:r>
            <a:b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. . . </a:t>
            </a:r>
            <a:b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Inheritence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languages allow programmer to derive class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classes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does not allow this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derived class can have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class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inheritance can be approximated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derived class can have multiple interfaces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Types of Derived Classes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: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from class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also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3555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 …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object of a derived class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also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object of the base class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one method name in an instruction can cause different actions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Happens according to the kinds of objects that invoke the methods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464025" y="5422887"/>
            <a:ext cx="7308000" cy="1430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UndergradStudent ug = </a:t>
            </a: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UndergradStudent(. . .);</a:t>
            </a:r>
            <a:b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Student s = ug; // s and ug are aliases</a:t>
            </a:r>
            <a:b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s.displayAt(2);</a:t>
            </a:r>
            <a:b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ug.displayAt(4);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825" y="6117150"/>
            <a:ext cx="394757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4416775" y="6187700"/>
            <a:ext cx="3711575" cy="619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still remembers it is of type </a:t>
            </a: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UndergradStudent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50" y="5884325"/>
            <a:ext cx="952500" cy="5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5064125" y="3621250"/>
            <a:ext cx="5270850" cy="1873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displayAt(int numLines){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for (int count=0;count&lt;numLines;count++){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system.out.println();}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display();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09600" y="1529225"/>
            <a:ext cx="9144950" cy="18221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displayAt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called … 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the invoking object's place in the inheritance chain and is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determined by the type of the variable naming the object</a:t>
            </a: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11200" y="5079975"/>
            <a:ext cx="9029700" cy="1527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1-12 The variable “s” is another name for an undergraduate object.</a:t>
            </a:r>
          </a:p>
          <a:p>
            <a:pPr marL="0" marR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http://download.oracle.com/javase/tutorial/java/IandI/polymorphism.html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412" y="3515587"/>
            <a:ext cx="3979325" cy="16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Hides the fine detail of the inner workings of the class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implementation is hidden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called "information hiding"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the class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visible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necessary controls for the class are left visible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interface is made visible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programmer is given only enough information to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class</a:t>
            </a:r>
          </a:p>
          <a:p>
            <a:pPr marL="0" marR="0" indent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5775" y="6101275"/>
            <a:ext cx="7886700" cy="887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1-13 An automobile's controls are visible to the driver, but its inner workings are hidden.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9899" cy="59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Methods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Interfaces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an Interface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as a Data Type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Casts Within an Interface Implementation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Constants Within an Interface</a:t>
            </a:r>
          </a:p>
          <a:p>
            <a:pPr marL="762000" marR="0" lvl="1" indent="-191911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Versus Abstract Classes</a:t>
            </a: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that has the designer ask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marL="762000" marR="0" lvl="1" indent="-195942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 you want to do </a:t>
            </a:r>
            <a:r>
              <a:rPr lang="en-US" sz="2285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</a:t>
            </a:r>
          </a:p>
          <a:p>
            <a:pPr marL="762000" marR="0" lvl="1" indent="-195942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be done </a:t>
            </a:r>
            <a:r>
              <a:rPr lang="en-US" sz="2285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</a:t>
            </a:r>
          </a:p>
          <a:p>
            <a:pPr marL="381000" marR="0" lvl="0" indent="-248355" algn="l" rtl="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designer does not consider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class's methods will accomplish their goals</a:t>
            </a:r>
          </a:p>
          <a:p>
            <a:pPr marL="381000" marR="0" lvl="0" indent="-248355" algn="l" rtl="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client interface is the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</a:p>
          <a:p>
            <a:pPr marL="381000" marR="0" lvl="0" indent="-248355" algn="l" rtl="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implementation is the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marL="0" marR="0" indent="0" algn="l" rtl="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984250" y="3379600"/>
            <a:ext cx="4267199" cy="2104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1-14 An interface provides well-regulated communication between a hidden implementation and a client.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17000" cy="6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Methods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what each method does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responsibility of client code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what will happen if the preconditions are met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 can be written as comments to identify design logic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// Assertion: intVal &gt;= 0</a:t>
            </a:r>
          </a:p>
          <a:p>
            <a:pPr marL="0" marR="0" indent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 component that contains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constants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Signatures for public methods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 that describe them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Begins like a class definition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word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-US" sz="266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someClass</a:t>
            </a:r>
            <a:b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 someMethod();</a:t>
            </a:r>
            <a:b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indent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 Example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48950" y="2083150"/>
            <a:ext cx="7851400" cy="4254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NameInterface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/** Task: Sets the first and last names.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* @param firstName a string that is the desired first name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* @param lastName a string that is the desired last name */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setName(String firstName, String lastName);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/** Task: Gets the full name.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* @return a string containing the first and last names */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getName();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setFirst(String firstName);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getFirst();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setLast(String lastName);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getLast();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giveLastNameTo(NameInterface child);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toString();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NameInterface</a:t>
            </a:r>
          </a:p>
          <a:p>
            <a:pPr marL="0" marR="0" indent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endParaRPr sz="1777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 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that implements an interface must state so at start of definition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99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myClass implements someInterface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must implement every method declared in the interface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classes can implement the same interface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can implement more than one interface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can be used as a data type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someMethod (someInterface x)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indent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950725" y="5609150"/>
            <a:ext cx="8983825" cy="887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1-15 The files for an interface, a class that implements the interface, and the client.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77900" cy="51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inheritance to derive an interface from another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interface extends another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all the methods of the inherited interface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include some new methods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possible to combine several interfaces into a new interface</a:t>
            </a:r>
          </a:p>
          <a:p>
            <a:pPr marL="762000" marR="0" lvl="1" indent="-220133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possible with classes</a:t>
            </a:r>
          </a:p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94950" y="2167800"/>
            <a:ext cx="5163249" cy="5008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Nameable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setName(String petName);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getName();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Nameable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Callable </a:t>
            </a: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Nameable{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come(String petName);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Callable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hear();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respond();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capable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indent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endParaRPr sz="2000" b="1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952500" y="4269025"/>
            <a:ext cx="5911199" cy="236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Trainable </a:t>
            </a: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Callable, Capable{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sit();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speak();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lieDown();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// end Trainable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Constants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can contain named constants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data fields initialised and declared as </a:t>
            </a:r>
            <a:r>
              <a:rPr lang="en-US" sz="2777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an interface with a collection of named constants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derive variety of interfaces that can make use of these constants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object is a program construct that</a:t>
            </a:r>
          </a:p>
          <a:p>
            <a:pPr marL="762000" marR="0" lvl="1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data</a:t>
            </a:r>
          </a:p>
          <a:p>
            <a:pPr marL="762000" marR="0" lvl="1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certain actions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actions are called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actions interact to form the solution to a given problem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program construction that contains data and methods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type or kind of Object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and methods can be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allocates memory for the object and initialises the data fields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field/method is associated with the Class and not the Object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group of related classes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Composition 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a ‘has a’ relationship between classes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groups classes that have common properties (an ‘is a’ relationship)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class methods can </a:t>
            </a: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class methods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can be </a:t>
            </a: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overloaded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two+ methods have the same name, but different parameters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where an object decides at runtime which action of an overridden method to use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design principal that hides details of class implementation (“Black Box”)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focuses on </a:t>
            </a:r>
            <a:r>
              <a:rPr lang="en-US" sz="311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en-US" sz="311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declares methods that a class must implement and also data constants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that implements an Interface must have an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in the class definition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Java class can implement any number of Interfaces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Bibliography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Frank M. Carrano &amp; Walter Savitch, </a:t>
            </a:r>
            <a:r>
              <a:rPr lang="en-US" sz="311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“Data Structures and Abstractions with Java”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Prentice Hall/Pearson Education, 2003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J. Barnes &amp; Michael Kölling, “</a:t>
            </a:r>
            <a:r>
              <a:rPr lang="en-US" sz="311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First with Java: A Practical Introduction using BlueJ”, 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Prentice Hall / Pearson Education, 2006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 Software Development Kit </a:t>
            </a:r>
            <a:r>
              <a:rPr lang="en-US" sz="311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www.eclipse.org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is a type or kind of object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of the same class have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kinds of data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methods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definition is a general description of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the object is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can do</a:t>
            </a:r>
          </a:p>
          <a:p>
            <a:pPr marL="0" marR="0" indent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061850" y="3141475"/>
            <a:ext cx="2947799" cy="8875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 An outline of a class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94750" cy="65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Instantiation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977175" y="6612800"/>
            <a:ext cx="8719249" cy="481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1-2 Three instances of the class automobile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90750"/>
            <a:ext cx="7397750" cy="4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in Java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013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333"/>
              <a:buFont typeface="Arial"/>
              <a:buChar char="●"/>
            </a:pP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lang="en-US" sz="3546" b="1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4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joe = new Name();</a:t>
            </a:r>
          </a:p>
          <a:p>
            <a:pPr marL="381000" marR="0" lvl="0" indent="-276013" algn="l" rtl="0">
              <a:lnSpc>
                <a:spcPct val="119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ct val="101333"/>
              <a:buFont typeface="Arial"/>
              <a:buChar char="●"/>
            </a:pP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54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creates an instance of the class </a:t>
            </a:r>
          </a:p>
          <a:p>
            <a:pPr marL="762000" marR="0" lvl="1" indent="-198119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869"/>
              <a:buFont typeface="Courier New"/>
              <a:buChar char="o"/>
            </a:pPr>
            <a:r>
              <a:rPr lang="en-US" sz="2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Invokes the constructor method</a:t>
            </a:r>
          </a:p>
          <a:p>
            <a:pPr marL="381000" marR="0" lvl="0" indent="-276013" algn="l" rtl="0">
              <a:lnSpc>
                <a:spcPct val="119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ct val="101333"/>
              <a:buFont typeface="Arial"/>
              <a:buChar char="●"/>
            </a:pP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Valued methods return a single value</a:t>
            </a:r>
          </a:p>
          <a:p>
            <a:pPr marL="381000" marR="0" lvl="0" indent="-276013" algn="l" rtl="0">
              <a:lnSpc>
                <a:spcPct val="119000"/>
              </a:lnSpc>
              <a:spcBef>
                <a:spcPts val="620"/>
              </a:spcBef>
              <a:spcAft>
                <a:spcPts val="0"/>
              </a:spcAft>
              <a:buClr>
                <a:srgbClr val="1111FF"/>
              </a:buClr>
              <a:buSzPct val="101333"/>
              <a:buFont typeface="Arial"/>
              <a:buChar char="●"/>
            </a:pPr>
            <a:r>
              <a:rPr lang="en-US" sz="3546" b="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 do </a:t>
            </a:r>
            <a:r>
              <a:rPr lang="en-US" sz="354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a value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2341</Words>
  <Application>Microsoft Office PowerPoint</Application>
  <PresentationFormat>Custom</PresentationFormat>
  <Paragraphs>419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Custom Theme</vt:lpstr>
      <vt:lpstr>Algorithms</vt:lpstr>
      <vt:lpstr>Objectives</vt:lpstr>
      <vt:lpstr>Objectives</vt:lpstr>
      <vt:lpstr>Objectives</vt:lpstr>
      <vt:lpstr>Objects</vt:lpstr>
      <vt:lpstr>Classes</vt:lpstr>
      <vt:lpstr>Classes</vt:lpstr>
      <vt:lpstr>Class Instantiation</vt:lpstr>
      <vt:lpstr>Methods in Java</vt:lpstr>
      <vt:lpstr>Methods in a Java Class</vt:lpstr>
      <vt:lpstr>References and Aliases</vt:lpstr>
      <vt:lpstr>References and Aliases</vt:lpstr>
      <vt:lpstr>Arguments and Parameters</vt:lpstr>
      <vt:lpstr>Defining a Class</vt:lpstr>
      <vt:lpstr>Methods</vt:lpstr>
      <vt:lpstr>Naming Convention</vt:lpstr>
      <vt:lpstr>Passing Arguments </vt:lpstr>
      <vt:lpstr>Passing Arguments</vt:lpstr>
      <vt:lpstr>Example In Class</vt:lpstr>
      <vt:lpstr>Static Fields &amp; Methods</vt:lpstr>
      <vt:lpstr>Static Fields &amp; Methods</vt:lpstr>
      <vt:lpstr>Packages</vt:lpstr>
      <vt:lpstr>Composition</vt:lpstr>
      <vt:lpstr>Inheritance</vt:lpstr>
      <vt:lpstr>Inheritance</vt:lpstr>
      <vt:lpstr>Base Class Constructor</vt:lpstr>
      <vt:lpstr>Base Class Constructor</vt:lpstr>
      <vt:lpstr>Accessing Inherited Data Fields</vt:lpstr>
      <vt:lpstr>Overriding Methods</vt:lpstr>
      <vt:lpstr>Overriding Methods</vt:lpstr>
      <vt:lpstr>Overriding Methods</vt:lpstr>
      <vt:lpstr>Overloading Methods</vt:lpstr>
      <vt:lpstr>Overloading Methods</vt:lpstr>
      <vt:lpstr>Multiple Inheritence</vt:lpstr>
      <vt:lpstr>Object Types of Derived Classes</vt:lpstr>
      <vt:lpstr>Polymorphism</vt:lpstr>
      <vt:lpstr>Polymorphism</vt:lpstr>
      <vt:lpstr>Encapsulation</vt:lpstr>
      <vt:lpstr>Encapsulation</vt:lpstr>
      <vt:lpstr>Abstraction</vt:lpstr>
      <vt:lpstr>Abstraction</vt:lpstr>
      <vt:lpstr>Specifying Methods</vt:lpstr>
      <vt:lpstr>Java Interface</vt:lpstr>
      <vt:lpstr>Java Interface Example</vt:lpstr>
      <vt:lpstr>Implementing an Interface</vt:lpstr>
      <vt:lpstr>Implementing an Interface</vt:lpstr>
      <vt:lpstr>Extending an Interface</vt:lpstr>
      <vt:lpstr>Extending an Interface</vt:lpstr>
      <vt:lpstr>Named Constants</vt:lpstr>
      <vt:lpstr>Summary</vt:lpstr>
      <vt:lpstr>Summary</vt:lpstr>
      <vt:lpstr>Summary</vt:lpstr>
      <vt:lpstr>Summary</vt:lpstr>
      <vt:lpstr>Summary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Frank X Walsh</cp:lastModifiedBy>
  <cp:revision>5</cp:revision>
  <dcterms:modified xsi:type="dcterms:W3CDTF">2016-09-13T08:33:36Z</dcterms:modified>
</cp:coreProperties>
</file>