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8" r:id="rId33"/>
    <p:sldId id="290" r:id="rId34"/>
    <p:sldId id="291" r:id="rId35"/>
    <p:sldId id="292" r:id="rId36"/>
    <p:sldId id="294" r:id="rId37"/>
    <p:sldId id="295" r:id="rId38"/>
    <p:sldId id="293" r:id="rId39"/>
    <p:sldId id="296" r:id="rId40"/>
    <p:sldId id="297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0BD45-E126-485B-92B8-9F0B332FD206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AF9CA-8F13-4591-92C8-A0432FF258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1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63B50BD-E5EE-4F5B-A31F-F20B2A727A9E}" type="slidenum">
              <a:rPr lang="en-US" altLang="en-US" sz="1200">
                <a:latin typeface="Trebuchet MS" panose="020B0603020202020204" pitchFamily="34" charset="0"/>
              </a:rPr>
              <a:pPr/>
              <a:t>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C053672-1DC9-45A3-B6CE-4A4A31D267BE}" type="slidenum">
              <a:rPr lang="en-US" altLang="en-US" sz="1200">
                <a:latin typeface="Trebuchet MS" panose="020B0603020202020204" pitchFamily="34" charset="0"/>
              </a:rPr>
              <a:pPr/>
              <a:t>21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8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DDBA938-6D26-4CFA-BCF7-53E8A945A240}" type="slidenum">
              <a:rPr lang="en-US" altLang="en-US" sz="1200">
                <a:latin typeface="Trebuchet MS" panose="020B0603020202020204" pitchFamily="34" charset="0"/>
              </a:rPr>
              <a:pPr/>
              <a:t>22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6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E6DB832-D5EF-4D37-AABF-2A5F3E7838CC}" type="slidenum">
              <a:rPr lang="en-US" altLang="en-US" sz="1200">
                <a:latin typeface="Trebuchet MS" panose="020B0603020202020204" pitchFamily="34" charset="0"/>
              </a:rPr>
              <a:pPr/>
              <a:t>10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1AFE69F-EE86-4592-844C-E59E93858691}" type="slidenum">
              <a:rPr lang="en-US" altLang="en-US" sz="1200">
                <a:latin typeface="Trebuchet MS" panose="020B0603020202020204" pitchFamily="34" charset="0"/>
              </a:rPr>
              <a:pPr/>
              <a:t>11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6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749286-884A-455E-AA66-7586BCDD8A34}" type="slidenum">
              <a:rPr lang="en-US" altLang="en-US" sz="1200">
                <a:latin typeface="Trebuchet MS" panose="020B0603020202020204" pitchFamily="34" charset="0"/>
              </a:rPr>
              <a:pPr/>
              <a:t>12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1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417BFB6-062E-4CAE-9B5C-9EEFAB9098B4}" type="slidenum">
              <a:rPr lang="en-US" altLang="en-US" sz="1200">
                <a:latin typeface="Trebuchet MS" panose="020B0603020202020204" pitchFamily="34" charset="0"/>
              </a:rPr>
              <a:pPr/>
              <a:t>13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5D9A6D-0198-49F9-8AD6-2E16290C12CF}" type="slidenum">
              <a:rPr lang="en-US" altLang="en-US" sz="120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E85FB99-B59F-4D97-93B5-9E1B807C461C}" type="slidenum">
              <a:rPr lang="en-US" altLang="en-US" sz="1200">
                <a:latin typeface="Trebuchet MS" panose="020B0603020202020204" pitchFamily="34" charset="0"/>
              </a:rPr>
              <a:pPr/>
              <a:t>17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C4FB46B-798F-4198-88C5-C6DB7512EA2D}" type="slidenum">
              <a:rPr lang="en-US" altLang="en-US" sz="1200">
                <a:latin typeface="Trebuchet MS" panose="020B0603020202020204" pitchFamily="34" charset="0"/>
              </a:rPr>
              <a:pPr/>
              <a:t>19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6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6A42CF8-3C50-43B3-BCDC-69D417490231}" type="slidenum">
              <a:rPr lang="en-US" altLang="en-US" sz="1200">
                <a:latin typeface="Trebuchet MS" panose="020B0603020202020204" pitchFamily="34" charset="0"/>
              </a:rPr>
              <a:pPr/>
              <a:t>20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05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71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14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05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9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39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0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6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9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40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107-F34A-4A70-945A-2748E47231EB}" type="datetimeFigureOut">
              <a:rPr lang="en-IE" smtClean="0"/>
              <a:t>15/11/2016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3ADF-1732-4972-AB84-8CE7719D6F8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878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33balanced/RedBlackLiteBST.java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tree" TargetMode="External"/><Relationship Id="rId2" Type="http://schemas.openxmlformats.org/officeDocument/2006/relationships/hyperlink" Target="http://algs4.cs.princeton.edu/ho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oracle.com/javase/7/docs/api/java/util/Linked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endParaRPr lang="en-IE" dirty="0"/>
          </a:p>
          <a:p>
            <a:r>
              <a:rPr lang="en-IE" dirty="0"/>
              <a:t>Reference: http://algs4.cs.princeton.edu/33balanced/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46" y="544513"/>
            <a:ext cx="2667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7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2920014-A327-4000-9D5F-D68866B9E285}" type="slidenum">
              <a:rPr lang="en-US" altLang="en-US" sz="1400"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terminology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6434798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Node A is the </a:t>
            </a:r>
            <a:r>
              <a:rPr lang="en-US" altLang="en-US" dirty="0">
                <a:solidFill>
                  <a:schemeClr val="tx2"/>
                </a:solidFill>
              </a:rPr>
              <a:t>parent</a:t>
            </a:r>
            <a:r>
              <a:rPr lang="en-US" altLang="en-US" dirty="0"/>
              <a:t> of node B if node B is a child of A</a:t>
            </a:r>
          </a:p>
          <a:p>
            <a:pPr eaLnBrk="1" hangingPunct="1"/>
            <a:r>
              <a:rPr lang="en-US" altLang="en-US" dirty="0"/>
              <a:t>Node A is an </a:t>
            </a:r>
            <a:r>
              <a:rPr lang="en-US" altLang="en-US" dirty="0">
                <a:solidFill>
                  <a:schemeClr val="tx2"/>
                </a:solidFill>
              </a:rPr>
              <a:t>ancestor</a:t>
            </a:r>
            <a:r>
              <a:rPr lang="en-US" altLang="en-US" dirty="0"/>
              <a:t> of node B if A is a parent of B, or if some child of A is an ancestor of B</a:t>
            </a:r>
          </a:p>
          <a:p>
            <a:pPr lvl="1" eaLnBrk="1" hangingPunct="1"/>
            <a:r>
              <a:rPr lang="en-US" altLang="en-US" dirty="0"/>
              <a:t>In less formal terms, A is an ancestor of B if B is a child of A, or a child of a child of A, or a child of a child of a child of A, etc.</a:t>
            </a:r>
          </a:p>
          <a:p>
            <a:pPr eaLnBrk="1" hangingPunct="1"/>
            <a:r>
              <a:rPr lang="en-US" altLang="en-US" dirty="0"/>
              <a:t>Node B is a </a:t>
            </a:r>
            <a:r>
              <a:rPr lang="en-US" altLang="en-US" dirty="0">
                <a:solidFill>
                  <a:schemeClr val="tx2"/>
                </a:solidFill>
              </a:rPr>
              <a:t>descendant</a:t>
            </a:r>
            <a:r>
              <a:rPr lang="en-US" altLang="en-US" dirty="0"/>
              <a:t> of A if A is an ancestor of B</a:t>
            </a:r>
          </a:p>
          <a:p>
            <a:pPr eaLnBrk="1" hangingPunct="1"/>
            <a:r>
              <a:rPr lang="en-US" altLang="en-US" dirty="0"/>
              <a:t>Nodes A and B are </a:t>
            </a:r>
            <a:r>
              <a:rPr lang="en-US" altLang="en-US" dirty="0">
                <a:solidFill>
                  <a:schemeClr val="tx2"/>
                </a:solidFill>
              </a:rPr>
              <a:t>siblings</a:t>
            </a:r>
            <a:r>
              <a:rPr lang="en-US" altLang="en-US" dirty="0"/>
              <a:t> if they have the same parent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143461" y="1690688"/>
            <a:ext cx="3200400" cy="3733800"/>
            <a:chOff x="144" y="912"/>
            <a:chExt cx="2016" cy="235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24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392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4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91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4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g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7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h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5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92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Consolas" panose="020B0609020204030204" pitchFamily="49" charset="0"/>
                </a:rPr>
                <a:t>k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l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28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68" y="168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584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88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816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056" y="220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056" y="2784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632" y="2208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824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05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521530B-74DC-4238-ADA1-4896CE0D82C7}" type="slidenum">
              <a:rPr lang="en-US" altLang="en-US" sz="1400"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and depth</a:t>
            </a:r>
          </a:p>
        </p:txBody>
      </p:sp>
      <p:sp>
        <p:nvSpPr>
          <p:cNvPr id="10268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5603876" y="1371601"/>
            <a:ext cx="4875213" cy="4760913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size</a:t>
            </a:r>
            <a:r>
              <a:rPr lang="en-US" altLang="en-US"/>
              <a:t> of a binary tree is the number of nodes in it</a:t>
            </a:r>
          </a:p>
          <a:p>
            <a:pPr lvl="1" eaLnBrk="1" hangingPunct="1"/>
            <a:r>
              <a:rPr lang="en-US" altLang="en-US"/>
              <a:t>This tree has size 12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depth</a:t>
            </a:r>
            <a:r>
              <a:rPr lang="en-US" altLang="en-US"/>
              <a:t> of a node is its distance from the root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en-US"/>
              <a:t> is at depth zero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e</a:t>
            </a:r>
            <a:r>
              <a:rPr lang="en-US" altLang="en-US"/>
              <a:t> is at depth 2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depth</a:t>
            </a:r>
            <a:r>
              <a:rPr lang="en-US" altLang="en-US"/>
              <a:t> of a binary tree is the depth of its deepest node</a:t>
            </a:r>
          </a:p>
          <a:p>
            <a:pPr lvl="1" eaLnBrk="1" hangingPunct="1"/>
            <a:r>
              <a:rPr lang="en-US" altLang="en-US"/>
              <a:t>This tree has depth 4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1752600"/>
            <a:ext cx="3200400" cy="3733800"/>
            <a:chOff x="144" y="912"/>
            <a:chExt cx="2016" cy="2352"/>
          </a:xfrm>
        </p:grpSpPr>
        <p:sp>
          <p:nvSpPr>
            <p:cNvPr id="37893" name="Text Box 3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7894" name="Text Box 4"/>
            <p:cNvSpPr txBox="1">
              <a:spLocks noChangeArrowheads="1"/>
            </p:cNvSpPr>
            <p:nvPr/>
          </p:nvSpPr>
          <p:spPr bwMode="auto">
            <a:xfrm>
              <a:off x="624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7895" name="Text Box 5"/>
            <p:cNvSpPr txBox="1">
              <a:spLocks noChangeArrowheads="1"/>
            </p:cNvSpPr>
            <p:nvPr/>
          </p:nvSpPr>
          <p:spPr bwMode="auto">
            <a:xfrm>
              <a:off x="1392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37896" name="Text Box 6"/>
            <p:cNvSpPr txBox="1">
              <a:spLocks noChangeArrowheads="1"/>
            </p:cNvSpPr>
            <p:nvPr/>
          </p:nvSpPr>
          <p:spPr bwMode="auto">
            <a:xfrm>
              <a:off x="384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37897" name="Text Box 7"/>
            <p:cNvSpPr txBox="1">
              <a:spLocks noChangeArrowheads="1"/>
            </p:cNvSpPr>
            <p:nvPr/>
          </p:nvSpPr>
          <p:spPr bwMode="auto">
            <a:xfrm>
              <a:off x="91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37898" name="Text Box 8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37899" name="Text Box 9"/>
            <p:cNvSpPr txBox="1">
              <a:spLocks noChangeArrowheads="1"/>
            </p:cNvSpPr>
            <p:nvPr/>
          </p:nvSpPr>
          <p:spPr bwMode="auto">
            <a:xfrm>
              <a:off x="14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g</a:t>
              </a:r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67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h</a:t>
              </a:r>
            </a:p>
          </p:txBody>
        </p:sp>
        <p:sp>
          <p:nvSpPr>
            <p:cNvPr id="37901" name="Text Box 11"/>
            <p:cNvSpPr txBox="1">
              <a:spLocks noChangeArrowheads="1"/>
            </p:cNvSpPr>
            <p:nvPr/>
          </p:nvSpPr>
          <p:spPr bwMode="auto">
            <a:xfrm>
              <a:off x="115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37902" name="Text Box 12"/>
            <p:cNvSpPr txBox="1">
              <a:spLocks noChangeArrowheads="1"/>
            </p:cNvSpPr>
            <p:nvPr/>
          </p:nvSpPr>
          <p:spPr bwMode="auto">
            <a:xfrm>
              <a:off x="1536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192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k</a:t>
              </a:r>
            </a:p>
          </p:txBody>
        </p:sp>
        <p:sp>
          <p:nvSpPr>
            <p:cNvPr id="37904" name="Text Box 14"/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l</a:t>
              </a:r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152" y="1200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 flipH="1">
              <a:off x="528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08" name="Line 18"/>
            <p:cNvSpPr>
              <a:spLocks noChangeShapeType="1"/>
            </p:cNvSpPr>
            <p:nvPr/>
          </p:nvSpPr>
          <p:spPr bwMode="auto">
            <a:xfrm>
              <a:off x="768" y="1680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09" name="Line 19"/>
            <p:cNvSpPr>
              <a:spLocks noChangeShapeType="1"/>
            </p:cNvSpPr>
            <p:nvPr/>
          </p:nvSpPr>
          <p:spPr bwMode="auto">
            <a:xfrm>
              <a:off x="1584" y="1680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0" name="Line 20"/>
            <p:cNvSpPr>
              <a:spLocks noChangeShapeType="1"/>
            </p:cNvSpPr>
            <p:nvPr/>
          </p:nvSpPr>
          <p:spPr bwMode="auto">
            <a:xfrm flipH="1">
              <a:off x="288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 flipH="1">
              <a:off x="816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>
              <a:off x="1056" y="220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3" name="Line 24"/>
            <p:cNvSpPr>
              <a:spLocks noChangeShapeType="1"/>
            </p:cNvSpPr>
            <p:nvPr/>
          </p:nvSpPr>
          <p:spPr bwMode="auto">
            <a:xfrm flipH="1">
              <a:off x="1056" y="2784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 flipH="1">
              <a:off x="1632" y="2208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7915" name="Line 26"/>
            <p:cNvSpPr>
              <a:spLocks noChangeShapeType="1"/>
            </p:cNvSpPr>
            <p:nvPr/>
          </p:nvSpPr>
          <p:spPr bwMode="auto">
            <a:xfrm>
              <a:off x="1824" y="2208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600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E0F329-D20C-4518-9C0F-5D196A403B4B}" type="slidenum">
              <a:rPr lang="en-US" altLang="en-US" sz="1400"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Balance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040313"/>
            <a:ext cx="8574088" cy="1092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binary tree is balanced if every level above the lowest is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full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(contains 2</a:t>
            </a:r>
            <a:r>
              <a:rPr lang="en-US" altLang="ja-JP" sz="2400" baseline="30000" dirty="0"/>
              <a:t>n</a:t>
            </a:r>
            <a:r>
              <a:rPr lang="en-US" altLang="ja-JP" sz="2400" dirty="0"/>
              <a:t> nodes)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 most applications, a reasonably balanced binary tree is desirable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05000" y="1219200"/>
            <a:ext cx="3124200" cy="2819400"/>
            <a:chOff x="240" y="768"/>
            <a:chExt cx="1968" cy="1776"/>
          </a:xfrm>
        </p:grpSpPr>
        <p:sp>
          <p:nvSpPr>
            <p:cNvPr id="39962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9963" name="Text Box 5"/>
            <p:cNvSpPr txBox="1">
              <a:spLocks noChangeArrowheads="1"/>
            </p:cNvSpPr>
            <p:nvPr/>
          </p:nvSpPr>
          <p:spPr bwMode="auto">
            <a:xfrm>
              <a:off x="816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964" name="Text Box 6"/>
            <p:cNvSpPr txBox="1">
              <a:spLocks noChangeArrowheads="1"/>
            </p:cNvSpPr>
            <p:nvPr/>
          </p:nvSpPr>
          <p:spPr bwMode="auto">
            <a:xfrm>
              <a:off x="1680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39965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39966" name="Text Box 8"/>
            <p:cNvSpPr txBox="1">
              <a:spLocks noChangeArrowheads="1"/>
            </p:cNvSpPr>
            <p:nvPr/>
          </p:nvSpPr>
          <p:spPr bwMode="auto">
            <a:xfrm>
              <a:off x="1056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39967" name="Text Box 9"/>
            <p:cNvSpPr txBox="1">
              <a:spLocks noChangeArrowheads="1"/>
            </p:cNvSpPr>
            <p:nvPr/>
          </p:nvSpPr>
          <p:spPr bwMode="auto">
            <a:xfrm>
              <a:off x="1440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39968" name="Text Box 10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g</a:t>
              </a: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43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h</a:t>
              </a:r>
            </a:p>
          </p:txBody>
        </p:sp>
        <p:sp>
          <p:nvSpPr>
            <p:cNvPr id="39970" name="Text Box 12"/>
            <p:cNvSpPr txBox="1">
              <a:spLocks noChangeArrowheads="1"/>
            </p:cNvSpPr>
            <p:nvPr/>
          </p:nvSpPr>
          <p:spPr bwMode="auto">
            <a:xfrm>
              <a:off x="72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39971" name="Text Box 13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39972" name="Line 24"/>
            <p:cNvSpPr>
              <a:spLocks noChangeShapeType="1"/>
            </p:cNvSpPr>
            <p:nvPr/>
          </p:nvSpPr>
          <p:spPr bwMode="auto">
            <a:xfrm flipH="1">
              <a:off x="1008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3" name="Line 25"/>
            <p:cNvSpPr>
              <a:spLocks noChangeShapeType="1"/>
            </p:cNvSpPr>
            <p:nvPr/>
          </p:nvSpPr>
          <p:spPr bwMode="auto">
            <a:xfrm>
              <a:off x="1344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4" name="Line 26"/>
            <p:cNvSpPr>
              <a:spLocks noChangeShapeType="1"/>
            </p:cNvSpPr>
            <p:nvPr/>
          </p:nvSpPr>
          <p:spPr bwMode="auto">
            <a:xfrm flipH="1">
              <a:off x="720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5" name="Line 27"/>
            <p:cNvSpPr>
              <a:spLocks noChangeShapeType="1"/>
            </p:cNvSpPr>
            <p:nvPr/>
          </p:nvSpPr>
          <p:spPr bwMode="auto">
            <a:xfrm>
              <a:off x="912" y="139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6" name="Line 28"/>
            <p:cNvSpPr>
              <a:spLocks noChangeShapeType="1"/>
            </p:cNvSpPr>
            <p:nvPr/>
          </p:nvSpPr>
          <p:spPr bwMode="auto">
            <a:xfrm flipH="1">
              <a:off x="1584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7" name="Line 29"/>
            <p:cNvSpPr>
              <a:spLocks noChangeShapeType="1"/>
            </p:cNvSpPr>
            <p:nvPr/>
          </p:nvSpPr>
          <p:spPr bwMode="auto">
            <a:xfrm>
              <a:off x="1776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8" name="Line 30"/>
            <p:cNvSpPr>
              <a:spLocks noChangeShapeType="1"/>
            </p:cNvSpPr>
            <p:nvPr/>
          </p:nvSpPr>
          <p:spPr bwMode="auto">
            <a:xfrm flipH="1">
              <a:off x="576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79" name="Line 31"/>
            <p:cNvSpPr>
              <a:spLocks noChangeShapeType="1"/>
            </p:cNvSpPr>
            <p:nvPr/>
          </p:nvSpPr>
          <p:spPr bwMode="auto">
            <a:xfrm>
              <a:off x="672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80" name="Line 32"/>
            <p:cNvSpPr>
              <a:spLocks noChangeShapeType="1"/>
            </p:cNvSpPr>
            <p:nvPr/>
          </p:nvSpPr>
          <p:spPr bwMode="auto">
            <a:xfrm flipH="1">
              <a:off x="1824" y="182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81" name="Text Box 42"/>
            <p:cNvSpPr txBox="1">
              <a:spLocks noChangeArrowheads="1"/>
            </p:cNvSpPr>
            <p:nvPr/>
          </p:nvSpPr>
          <p:spPr bwMode="auto">
            <a:xfrm>
              <a:off x="240" y="225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 balanced binary tree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943600" y="1219200"/>
            <a:ext cx="3429000" cy="3581400"/>
            <a:chOff x="2784" y="768"/>
            <a:chExt cx="2160" cy="2256"/>
          </a:xfrm>
        </p:grpSpPr>
        <p:sp>
          <p:nvSpPr>
            <p:cNvPr id="39942" name="Text Box 14"/>
            <p:cNvSpPr txBox="1">
              <a:spLocks noChangeArrowheads="1"/>
            </p:cNvSpPr>
            <p:nvPr/>
          </p:nvSpPr>
          <p:spPr bwMode="auto">
            <a:xfrm>
              <a:off x="3744" y="7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9943" name="Text Box 15"/>
            <p:cNvSpPr txBox="1">
              <a:spLocks noChangeArrowheads="1"/>
            </p:cNvSpPr>
            <p:nvPr/>
          </p:nvSpPr>
          <p:spPr bwMode="auto">
            <a:xfrm>
              <a:off x="3552" y="11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944" name="Text Box 16"/>
            <p:cNvSpPr txBox="1">
              <a:spLocks noChangeArrowheads="1"/>
            </p:cNvSpPr>
            <p:nvPr/>
          </p:nvSpPr>
          <p:spPr bwMode="auto">
            <a:xfrm>
              <a:off x="3312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39945" name="Text Box 17"/>
            <p:cNvSpPr txBox="1">
              <a:spLocks noChangeArrowheads="1"/>
            </p:cNvSpPr>
            <p:nvPr/>
          </p:nvSpPr>
          <p:spPr bwMode="auto">
            <a:xfrm>
              <a:off x="3120" y="17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744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39947" name="Text Box 19"/>
            <p:cNvSpPr txBox="1">
              <a:spLocks noChangeArrowheads="1"/>
            </p:cNvSpPr>
            <p:nvPr/>
          </p:nvSpPr>
          <p:spPr bwMode="auto">
            <a:xfrm>
              <a:off x="3600" y="18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3408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g</a:t>
              </a:r>
            </a:p>
          </p:txBody>
        </p:sp>
        <p:sp>
          <p:nvSpPr>
            <p:cNvPr id="39949" name="Text Box 21"/>
            <p:cNvSpPr txBox="1">
              <a:spLocks noChangeArrowheads="1"/>
            </p:cNvSpPr>
            <p:nvPr/>
          </p:nvSpPr>
          <p:spPr bwMode="auto">
            <a:xfrm>
              <a:off x="374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h</a:t>
              </a:r>
            </a:p>
          </p:txBody>
        </p:sp>
        <p:sp>
          <p:nvSpPr>
            <p:cNvPr id="39950" name="Text Box 22"/>
            <p:cNvSpPr txBox="1">
              <a:spLocks noChangeArrowheads="1"/>
            </p:cNvSpPr>
            <p:nvPr/>
          </p:nvSpPr>
          <p:spPr bwMode="auto">
            <a:xfrm>
              <a:off x="326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355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nsolas" panose="020B0609020204030204" pitchFamily="49" charset="0"/>
                </a:rPr>
                <a:t>j</a:t>
              </a:r>
            </a:p>
          </p:txBody>
        </p:sp>
        <p:sp>
          <p:nvSpPr>
            <p:cNvPr id="39952" name="Line 33"/>
            <p:cNvSpPr>
              <a:spLocks noChangeShapeType="1"/>
            </p:cNvSpPr>
            <p:nvPr/>
          </p:nvSpPr>
          <p:spPr bwMode="auto">
            <a:xfrm flipH="1">
              <a:off x="3696" y="100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3" name="Line 34"/>
            <p:cNvSpPr>
              <a:spLocks noChangeShapeType="1"/>
            </p:cNvSpPr>
            <p:nvPr/>
          </p:nvSpPr>
          <p:spPr bwMode="auto">
            <a:xfrm flipH="1">
              <a:off x="3456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4" name="Line 35"/>
            <p:cNvSpPr>
              <a:spLocks noChangeShapeType="1"/>
            </p:cNvSpPr>
            <p:nvPr/>
          </p:nvSpPr>
          <p:spPr bwMode="auto">
            <a:xfrm flipH="1">
              <a:off x="3264" y="16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5" name="Line 36"/>
            <p:cNvSpPr>
              <a:spLocks noChangeShapeType="1"/>
            </p:cNvSpPr>
            <p:nvPr/>
          </p:nvSpPr>
          <p:spPr bwMode="auto">
            <a:xfrm>
              <a:off x="3648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6" name="Line 37"/>
            <p:cNvSpPr>
              <a:spLocks noChangeShapeType="1"/>
            </p:cNvSpPr>
            <p:nvPr/>
          </p:nvSpPr>
          <p:spPr bwMode="auto">
            <a:xfrm flipH="1">
              <a:off x="3744" y="172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7" name="Line 38"/>
            <p:cNvSpPr>
              <a:spLocks noChangeShapeType="1"/>
            </p:cNvSpPr>
            <p:nvPr/>
          </p:nvSpPr>
          <p:spPr bwMode="auto">
            <a:xfrm flipH="1">
              <a:off x="3552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8" name="Line 39"/>
            <p:cNvSpPr>
              <a:spLocks noChangeShapeType="1"/>
            </p:cNvSpPr>
            <p:nvPr/>
          </p:nvSpPr>
          <p:spPr bwMode="auto">
            <a:xfrm>
              <a:off x="3696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59" name="Line 40"/>
            <p:cNvSpPr>
              <a:spLocks noChangeShapeType="1"/>
            </p:cNvSpPr>
            <p:nvPr/>
          </p:nvSpPr>
          <p:spPr bwMode="auto">
            <a:xfrm flipH="1">
              <a:off x="3360" y="244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60" name="Line 41"/>
            <p:cNvSpPr>
              <a:spLocks noChangeShapeType="1"/>
            </p:cNvSpPr>
            <p:nvPr/>
          </p:nvSpPr>
          <p:spPr bwMode="auto">
            <a:xfrm>
              <a:off x="3504" y="244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39961" name="Text Box 44"/>
            <p:cNvSpPr txBox="1">
              <a:spLocks noChangeArrowheads="1"/>
            </p:cNvSpPr>
            <p:nvPr/>
          </p:nvSpPr>
          <p:spPr bwMode="auto">
            <a:xfrm>
              <a:off x="2784" y="273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An unbalanced binary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641796D-8AC1-48CA-B161-80FBA2703C13}" type="slidenum">
              <a:rPr lang="en-US" altLang="en-US" sz="1400">
                <a:latin typeface="Arial" panose="020B0604020202020204" pitchFamily="34" charset="0"/>
              </a:rPr>
              <a:pPr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Search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102249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binary tree is sorted if every node in the tree is larger than (or equal to) its left descendants, and smaller than (or equal to) its right descendants</a:t>
            </a:r>
          </a:p>
          <a:p>
            <a:pPr eaLnBrk="1" hangingPunct="1"/>
            <a:r>
              <a:rPr lang="en-US" altLang="en-US" dirty="0"/>
              <a:t>Equal nodes can go either on the left or the right (but it has to be consistent)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86200" y="3810000"/>
            <a:ext cx="3200400" cy="2819400"/>
            <a:chOff x="1488" y="2448"/>
            <a:chExt cx="2016" cy="1776"/>
          </a:xfrm>
        </p:grpSpPr>
        <p:sp>
          <p:nvSpPr>
            <p:cNvPr id="41989" name="AutoShape 4"/>
            <p:cNvSpPr>
              <a:spLocks noChangeArrowheads="1"/>
            </p:cNvSpPr>
            <p:nvPr/>
          </p:nvSpPr>
          <p:spPr bwMode="auto">
            <a:xfrm>
              <a:off x="2304" y="24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1872" y="297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8</a:t>
              </a: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736" y="297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15</a:t>
              </a:r>
            </a:p>
          </p:txBody>
        </p:sp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>
              <a:off x="1488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>
              <a:off x="2256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12</a:t>
              </a:r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3072" y="345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20</a:t>
              </a:r>
            </a:p>
          </p:txBody>
        </p:sp>
        <p:sp>
          <p:nvSpPr>
            <p:cNvPr id="41995" name="AutoShape 10"/>
            <p:cNvSpPr>
              <a:spLocks noChangeArrowheads="1"/>
            </p:cNvSpPr>
            <p:nvPr/>
          </p:nvSpPr>
          <p:spPr bwMode="auto">
            <a:xfrm>
              <a:off x="2496" y="39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anose="020B0603020202020204" pitchFamily="34" charset="0"/>
                </a:rPr>
                <a:t>17</a:t>
              </a:r>
            </a:p>
          </p:txBody>
        </p:sp>
        <p:cxnSp>
          <p:nvCxnSpPr>
            <p:cNvPr id="41996" name="AutoShape 11"/>
            <p:cNvCxnSpPr>
              <a:cxnSpLocks noChangeShapeType="1"/>
              <a:stCxn id="41989" idx="2"/>
              <a:endCxn id="41990" idx="0"/>
            </p:cNvCxnSpPr>
            <p:nvPr/>
          </p:nvCxnSpPr>
          <p:spPr bwMode="auto">
            <a:xfrm flipH="1">
              <a:off x="2088" y="2688"/>
              <a:ext cx="432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12"/>
            <p:cNvCxnSpPr>
              <a:cxnSpLocks noChangeShapeType="1"/>
              <a:stCxn id="41990" idx="2"/>
              <a:endCxn id="41992" idx="0"/>
            </p:cNvCxnSpPr>
            <p:nvPr/>
          </p:nvCxnSpPr>
          <p:spPr bwMode="auto">
            <a:xfrm flipH="1">
              <a:off x="1704" y="3216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15"/>
            <p:cNvCxnSpPr>
              <a:cxnSpLocks noChangeShapeType="1"/>
              <a:stCxn id="41991" idx="0"/>
              <a:endCxn id="41989" idx="2"/>
            </p:cNvCxnSpPr>
            <p:nvPr/>
          </p:nvCxnSpPr>
          <p:spPr bwMode="auto">
            <a:xfrm flipH="1" flipV="1">
              <a:off x="2520" y="2688"/>
              <a:ext cx="432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16"/>
            <p:cNvCxnSpPr>
              <a:cxnSpLocks noChangeShapeType="1"/>
              <a:stCxn id="41993" idx="0"/>
              <a:endCxn id="41991" idx="2"/>
            </p:cNvCxnSpPr>
            <p:nvPr/>
          </p:nvCxnSpPr>
          <p:spPr bwMode="auto">
            <a:xfrm flipV="1">
              <a:off x="2472" y="3216"/>
              <a:ext cx="48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17"/>
            <p:cNvCxnSpPr>
              <a:cxnSpLocks noChangeShapeType="1"/>
              <a:stCxn id="41994" idx="0"/>
              <a:endCxn id="41991" idx="2"/>
            </p:cNvCxnSpPr>
            <p:nvPr/>
          </p:nvCxnSpPr>
          <p:spPr bwMode="auto">
            <a:xfrm flipH="1" flipV="1">
              <a:off x="2952" y="3216"/>
              <a:ext cx="33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AutoShape 18"/>
            <p:cNvCxnSpPr>
              <a:cxnSpLocks noChangeShapeType="1"/>
              <a:stCxn id="41994" idx="2"/>
              <a:endCxn id="41995" idx="0"/>
            </p:cNvCxnSpPr>
            <p:nvPr/>
          </p:nvCxnSpPr>
          <p:spPr bwMode="auto">
            <a:xfrm flipH="1">
              <a:off x="2712" y="3696"/>
              <a:ext cx="57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89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Binary Search Trees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6323" cy="256084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Examine the following list of keys (sorted). </a:t>
            </a:r>
          </a:p>
          <a:p>
            <a:pPr marL="457200" lvl="1" indent="0">
              <a:buNone/>
            </a:pPr>
            <a:r>
              <a:rPr lang="en-IE" dirty="0"/>
              <a:t>A,C,E,H,M,R,S,X</a:t>
            </a:r>
          </a:p>
          <a:p>
            <a:r>
              <a:rPr lang="en-IE" dirty="0"/>
              <a:t>Opposite diagram represents keys as two different Sorted Binary Trees.</a:t>
            </a:r>
          </a:p>
          <a:p>
            <a:r>
              <a:rPr lang="en-IE" dirty="0"/>
              <a:t>Each left link references a Binary tree with smaller keys.</a:t>
            </a:r>
          </a:p>
          <a:p>
            <a:r>
              <a:rPr lang="en-IE" dirty="0"/>
              <a:t>Each right link references a Binary tree with larger Keys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801" y="365125"/>
            <a:ext cx="3154008" cy="63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997346A-B3BA-495D-9100-2C7F20E9D748}" type="slidenum">
              <a:rPr lang="en-US" altLang="en-US" sz="1400">
                <a:latin typeface="Arial" panose="020B0604020202020204" pitchFamily="34" charset="0"/>
              </a:rPr>
              <a:pPr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 Binary Search Tree.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74088" cy="623888"/>
          </a:xfrm>
        </p:spPr>
        <p:txBody>
          <a:bodyPr/>
          <a:lstStyle/>
          <a:p>
            <a:pPr eaLnBrk="1" hangingPunct="1"/>
            <a:r>
              <a:rPr lang="en-US" altLang="en-US" dirty="0"/>
              <a:t>Look at array location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(lo + hi)/2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62200" y="5181600"/>
            <a:ext cx="4343400" cy="838200"/>
            <a:chOff x="816" y="3168"/>
            <a:chExt cx="2736" cy="528"/>
          </a:xfrm>
        </p:grpSpPr>
        <p:sp>
          <p:nvSpPr>
            <p:cNvPr id="44072" name="AutoShape 4"/>
            <p:cNvSpPr>
              <a:spLocks noChangeArrowheads="1"/>
            </p:cNvSpPr>
            <p:nvPr/>
          </p:nvSpPr>
          <p:spPr bwMode="auto">
            <a:xfrm>
              <a:off x="864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4073" name="AutoShape 5"/>
            <p:cNvSpPr>
              <a:spLocks noChangeArrowheads="1"/>
            </p:cNvSpPr>
            <p:nvPr/>
          </p:nvSpPr>
          <p:spPr bwMode="auto">
            <a:xfrm>
              <a:off x="1248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4074" name="AutoShape 6"/>
            <p:cNvSpPr>
              <a:spLocks noChangeArrowheads="1"/>
            </p:cNvSpPr>
            <p:nvPr/>
          </p:nvSpPr>
          <p:spPr bwMode="auto">
            <a:xfrm>
              <a:off x="1632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44075" name="AutoShape 7"/>
            <p:cNvSpPr>
              <a:spLocks noChangeArrowheads="1"/>
            </p:cNvSpPr>
            <p:nvPr/>
          </p:nvSpPr>
          <p:spPr bwMode="auto">
            <a:xfrm>
              <a:off x="2016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44076" name="AutoShape 8"/>
            <p:cNvSpPr>
              <a:spLocks noChangeArrowheads="1"/>
            </p:cNvSpPr>
            <p:nvPr/>
          </p:nvSpPr>
          <p:spPr bwMode="auto">
            <a:xfrm>
              <a:off x="2400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4077" name="AutoShape 9"/>
            <p:cNvSpPr>
              <a:spLocks noChangeArrowheads="1"/>
            </p:cNvSpPr>
            <p:nvPr/>
          </p:nvSpPr>
          <p:spPr bwMode="auto">
            <a:xfrm>
              <a:off x="2784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44078" name="AutoShape 10"/>
            <p:cNvSpPr>
              <a:spLocks noChangeArrowheads="1"/>
            </p:cNvSpPr>
            <p:nvPr/>
          </p:nvSpPr>
          <p:spPr bwMode="auto">
            <a:xfrm>
              <a:off x="3168" y="3408"/>
              <a:ext cx="384" cy="288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079" name="Text Box 11"/>
            <p:cNvSpPr txBox="1">
              <a:spLocks noChangeArrowheads="1"/>
            </p:cNvSpPr>
            <p:nvPr/>
          </p:nvSpPr>
          <p:spPr bwMode="auto">
            <a:xfrm>
              <a:off x="816" y="3168"/>
              <a:ext cx="27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onsolas" panose="020B0609020204030204" pitchFamily="49" charset="0"/>
                </a:rPr>
                <a:t> </a:t>
              </a:r>
              <a:r>
                <a:rPr lang="en-US" altLang="en-US" sz="1800">
                  <a:latin typeface="Consolas" panose="020B0609020204030204" pitchFamily="49" charset="0"/>
                </a:rPr>
                <a:t>  0   1    2   3    4    5    6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971800" y="2286000"/>
            <a:ext cx="2286000" cy="2819400"/>
            <a:chOff x="912" y="1440"/>
            <a:chExt cx="1440" cy="1776"/>
          </a:xfrm>
        </p:grpSpPr>
        <p:sp>
          <p:nvSpPr>
            <p:cNvPr id="44070" name="Text Box 12"/>
            <p:cNvSpPr txBox="1">
              <a:spLocks noChangeArrowheads="1"/>
            </p:cNvSpPr>
            <p:nvPr/>
          </p:nvSpPr>
          <p:spPr bwMode="auto">
            <a:xfrm>
              <a:off x="912" y="1440"/>
              <a:ext cx="14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Searching for 5: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  <a:t>(0+6)/2 = 3</a:t>
              </a:r>
            </a:p>
          </p:txBody>
        </p:sp>
        <p:sp>
          <p:nvSpPr>
            <p:cNvPr id="44071" name="Line 14"/>
            <p:cNvSpPr>
              <a:spLocks noChangeShapeType="1"/>
            </p:cNvSpPr>
            <p:nvPr/>
          </p:nvSpPr>
          <p:spPr bwMode="auto">
            <a:xfrm>
              <a:off x="1920" y="1920"/>
              <a:ext cx="0" cy="12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133600" y="3276600"/>
            <a:ext cx="2338388" cy="1898650"/>
            <a:chOff x="384" y="2064"/>
            <a:chExt cx="1473" cy="1196"/>
          </a:xfrm>
        </p:grpSpPr>
        <p:sp>
          <p:nvSpPr>
            <p:cNvPr id="44068" name="Text Box 16"/>
            <p:cNvSpPr txBox="1">
              <a:spLocks noChangeArrowheads="1"/>
            </p:cNvSpPr>
            <p:nvPr/>
          </p:nvSpPr>
          <p:spPr bwMode="auto">
            <a:xfrm>
              <a:off x="384" y="2064"/>
              <a:ext cx="13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  <a:t>hi = 2;</a:t>
              </a:r>
              <a:b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</a:br>
              <a: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  <a:t>(0 + 2)/2 = 1</a:t>
              </a:r>
            </a:p>
          </p:txBody>
        </p:sp>
        <p:sp>
          <p:nvSpPr>
            <p:cNvPr id="44069" name="Freeform 17"/>
            <p:cNvSpPr>
              <a:spLocks/>
            </p:cNvSpPr>
            <p:nvPr/>
          </p:nvSpPr>
          <p:spPr bwMode="auto">
            <a:xfrm>
              <a:off x="1184" y="2470"/>
              <a:ext cx="673" cy="790"/>
            </a:xfrm>
            <a:custGeom>
              <a:avLst/>
              <a:gdLst>
                <a:gd name="T0" fmla="*/ 673 w 673"/>
                <a:gd name="T1" fmla="*/ 765 h 790"/>
                <a:gd name="T2" fmla="*/ 642 w 673"/>
                <a:gd name="T3" fmla="*/ 435 h 790"/>
                <a:gd name="T4" fmla="*/ 495 w 673"/>
                <a:gd name="T5" fmla="*/ 67 h 790"/>
                <a:gd name="T6" fmla="*/ 219 w 673"/>
                <a:gd name="T7" fmla="*/ 30 h 790"/>
                <a:gd name="T8" fmla="*/ 72 w 673"/>
                <a:gd name="T9" fmla="*/ 208 h 790"/>
                <a:gd name="T10" fmla="*/ 11 w 673"/>
                <a:gd name="T11" fmla="*/ 520 h 790"/>
                <a:gd name="T12" fmla="*/ 5 w 673"/>
                <a:gd name="T13" fmla="*/ 790 h 7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3"/>
                <a:gd name="T22" fmla="*/ 0 h 790"/>
                <a:gd name="T23" fmla="*/ 673 w 673"/>
                <a:gd name="T24" fmla="*/ 790 h 7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3" h="790">
                  <a:moveTo>
                    <a:pt x="673" y="765"/>
                  </a:moveTo>
                  <a:cubicBezTo>
                    <a:pt x="667" y="711"/>
                    <a:pt x="672" y="551"/>
                    <a:pt x="642" y="435"/>
                  </a:cubicBezTo>
                  <a:cubicBezTo>
                    <a:pt x="612" y="319"/>
                    <a:pt x="565" y="134"/>
                    <a:pt x="495" y="67"/>
                  </a:cubicBezTo>
                  <a:cubicBezTo>
                    <a:pt x="425" y="0"/>
                    <a:pt x="290" y="6"/>
                    <a:pt x="219" y="30"/>
                  </a:cubicBezTo>
                  <a:cubicBezTo>
                    <a:pt x="148" y="54"/>
                    <a:pt x="107" y="126"/>
                    <a:pt x="72" y="208"/>
                  </a:cubicBezTo>
                  <a:cubicBezTo>
                    <a:pt x="37" y="290"/>
                    <a:pt x="22" y="423"/>
                    <a:pt x="11" y="520"/>
                  </a:cubicBezTo>
                  <a:cubicBezTo>
                    <a:pt x="0" y="617"/>
                    <a:pt x="6" y="734"/>
                    <a:pt x="5" y="79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505200" y="3581400"/>
            <a:ext cx="2895600" cy="1600200"/>
            <a:chOff x="1248" y="2256"/>
            <a:chExt cx="1824" cy="1008"/>
          </a:xfrm>
        </p:grpSpPr>
        <p:sp>
          <p:nvSpPr>
            <p:cNvPr id="44065" name="Text Box 18"/>
            <p:cNvSpPr txBox="1">
              <a:spLocks noChangeArrowheads="1"/>
            </p:cNvSpPr>
            <p:nvPr/>
          </p:nvSpPr>
          <p:spPr bwMode="auto">
            <a:xfrm>
              <a:off x="2064" y="2256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  <a:t>lo = 2;</a:t>
              </a:r>
              <a:b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</a:br>
              <a:r>
                <a:rPr lang="en-US" altLang="en-US" sz="2000">
                  <a:solidFill>
                    <a:schemeClr val="accent2"/>
                  </a:solidFill>
                  <a:latin typeface="Consolas" panose="020B0609020204030204" pitchFamily="49" charset="0"/>
                </a:rPr>
                <a:t>(2+2)/2=2</a:t>
              </a:r>
            </a:p>
          </p:txBody>
        </p:sp>
        <p:sp>
          <p:nvSpPr>
            <p:cNvPr id="44066" name="Freeform 19"/>
            <p:cNvSpPr>
              <a:spLocks/>
            </p:cNvSpPr>
            <p:nvPr/>
          </p:nvSpPr>
          <p:spPr bwMode="auto">
            <a:xfrm>
              <a:off x="1248" y="2920"/>
              <a:ext cx="304" cy="344"/>
            </a:xfrm>
            <a:custGeom>
              <a:avLst/>
              <a:gdLst>
                <a:gd name="T0" fmla="*/ 0 w 304"/>
                <a:gd name="T1" fmla="*/ 344 h 344"/>
                <a:gd name="T2" fmla="*/ 48 w 304"/>
                <a:gd name="T3" fmla="*/ 104 h 344"/>
                <a:gd name="T4" fmla="*/ 192 w 304"/>
                <a:gd name="T5" fmla="*/ 8 h 344"/>
                <a:gd name="T6" fmla="*/ 288 w 304"/>
                <a:gd name="T7" fmla="*/ 152 h 344"/>
                <a:gd name="T8" fmla="*/ 288 w 304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44"/>
                <a:gd name="T17" fmla="*/ 304 w 30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44">
                  <a:moveTo>
                    <a:pt x="0" y="344"/>
                  </a:moveTo>
                  <a:cubicBezTo>
                    <a:pt x="8" y="252"/>
                    <a:pt x="16" y="160"/>
                    <a:pt x="48" y="104"/>
                  </a:cubicBezTo>
                  <a:cubicBezTo>
                    <a:pt x="80" y="48"/>
                    <a:pt x="152" y="0"/>
                    <a:pt x="192" y="8"/>
                  </a:cubicBezTo>
                  <a:cubicBezTo>
                    <a:pt x="232" y="16"/>
                    <a:pt x="272" y="96"/>
                    <a:pt x="288" y="152"/>
                  </a:cubicBezTo>
                  <a:cubicBezTo>
                    <a:pt x="304" y="208"/>
                    <a:pt x="296" y="276"/>
                    <a:pt x="288" y="34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7" name="Line 20"/>
            <p:cNvSpPr>
              <a:spLocks noChangeShapeType="1"/>
            </p:cNvSpPr>
            <p:nvPr/>
          </p:nvSpPr>
          <p:spPr bwMode="auto">
            <a:xfrm flipV="1">
              <a:off x="1536" y="2688"/>
              <a:ext cx="912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391400" y="4052888"/>
            <a:ext cx="2819400" cy="2043112"/>
            <a:chOff x="3696" y="2553"/>
            <a:chExt cx="1776" cy="1287"/>
          </a:xfrm>
        </p:grpSpPr>
        <p:sp>
          <p:nvSpPr>
            <p:cNvPr id="44052" name="Text Box 23"/>
            <p:cNvSpPr txBox="1">
              <a:spLocks noChangeArrowheads="1"/>
            </p:cNvSpPr>
            <p:nvPr/>
          </p:nvSpPr>
          <p:spPr bwMode="auto">
            <a:xfrm>
              <a:off x="4368" y="255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44053" name="Text Box 24"/>
            <p:cNvSpPr txBox="1">
              <a:spLocks noChangeArrowheads="1"/>
            </p:cNvSpPr>
            <p:nvPr/>
          </p:nvSpPr>
          <p:spPr bwMode="auto">
            <a:xfrm>
              <a:off x="3936" y="302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4054" name="Text Box 25"/>
            <p:cNvSpPr txBox="1">
              <a:spLocks noChangeArrowheads="1"/>
            </p:cNvSpPr>
            <p:nvPr/>
          </p:nvSpPr>
          <p:spPr bwMode="auto">
            <a:xfrm>
              <a:off x="4752" y="30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44055" name="Text Box 26"/>
            <p:cNvSpPr txBox="1">
              <a:spLocks noChangeArrowheads="1"/>
            </p:cNvSpPr>
            <p:nvPr/>
          </p:nvSpPr>
          <p:spPr bwMode="auto">
            <a:xfrm>
              <a:off x="3696" y="350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4056" name="Text Box 27"/>
            <p:cNvSpPr txBox="1">
              <a:spLocks noChangeArrowheads="1"/>
            </p:cNvSpPr>
            <p:nvPr/>
          </p:nvSpPr>
          <p:spPr bwMode="auto">
            <a:xfrm>
              <a:off x="4176" y="351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44057" name="Text Box 28"/>
            <p:cNvSpPr txBox="1">
              <a:spLocks noChangeArrowheads="1"/>
            </p:cNvSpPr>
            <p:nvPr/>
          </p:nvSpPr>
          <p:spPr bwMode="auto">
            <a:xfrm>
              <a:off x="4560" y="350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4058" name="Text Box 29"/>
            <p:cNvSpPr txBox="1">
              <a:spLocks noChangeArrowheads="1"/>
            </p:cNvSpPr>
            <p:nvPr/>
          </p:nvSpPr>
          <p:spPr bwMode="auto">
            <a:xfrm>
              <a:off x="4992" y="350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059" name="Line 30"/>
            <p:cNvSpPr>
              <a:spLocks noChangeShapeType="1"/>
            </p:cNvSpPr>
            <p:nvPr/>
          </p:nvSpPr>
          <p:spPr bwMode="auto">
            <a:xfrm flipH="1">
              <a:off x="3840" y="331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0" name="Line 31"/>
            <p:cNvSpPr>
              <a:spLocks noChangeShapeType="1"/>
            </p:cNvSpPr>
            <p:nvPr/>
          </p:nvSpPr>
          <p:spPr bwMode="auto">
            <a:xfrm>
              <a:off x="4032" y="331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1" name="Line 32"/>
            <p:cNvSpPr>
              <a:spLocks noChangeShapeType="1"/>
            </p:cNvSpPr>
            <p:nvPr/>
          </p:nvSpPr>
          <p:spPr bwMode="auto">
            <a:xfrm flipH="1">
              <a:off x="4752" y="331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2" name="Line 33"/>
            <p:cNvSpPr>
              <a:spLocks noChangeShapeType="1"/>
            </p:cNvSpPr>
            <p:nvPr/>
          </p:nvSpPr>
          <p:spPr bwMode="auto">
            <a:xfrm>
              <a:off x="4944" y="331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3" name="Line 34"/>
            <p:cNvSpPr>
              <a:spLocks noChangeShapeType="1"/>
            </p:cNvSpPr>
            <p:nvPr/>
          </p:nvSpPr>
          <p:spPr bwMode="auto">
            <a:xfrm flipH="1">
              <a:off x="4176" y="283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64" name="Line 35"/>
            <p:cNvSpPr>
              <a:spLocks noChangeShapeType="1"/>
            </p:cNvSpPr>
            <p:nvPr/>
          </p:nvSpPr>
          <p:spPr bwMode="auto">
            <a:xfrm>
              <a:off x="4464" y="2832"/>
              <a:ext cx="38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086600" y="2667000"/>
            <a:ext cx="3200400" cy="3733800"/>
            <a:chOff x="3504" y="1680"/>
            <a:chExt cx="2016" cy="2352"/>
          </a:xfrm>
        </p:grpSpPr>
        <p:sp>
          <p:nvSpPr>
            <p:cNvPr id="44049" name="Text Box 38"/>
            <p:cNvSpPr txBox="1">
              <a:spLocks noChangeArrowheads="1"/>
            </p:cNvSpPr>
            <p:nvPr/>
          </p:nvSpPr>
          <p:spPr bwMode="auto">
            <a:xfrm>
              <a:off x="3600" y="1728"/>
              <a:ext cx="19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Using a binary search tree</a:t>
              </a:r>
            </a:p>
          </p:txBody>
        </p:sp>
        <p:sp>
          <p:nvSpPr>
            <p:cNvPr id="44050" name="Line 39"/>
            <p:cNvSpPr>
              <a:spLocks noChangeShapeType="1"/>
            </p:cNvSpPr>
            <p:nvPr/>
          </p:nvSpPr>
          <p:spPr bwMode="auto">
            <a:xfrm>
              <a:off x="3504" y="1680"/>
              <a:ext cx="0" cy="235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44051" name="Line 40"/>
            <p:cNvSpPr>
              <a:spLocks noChangeShapeType="1"/>
            </p:cNvSpPr>
            <p:nvPr/>
          </p:nvSpPr>
          <p:spPr bwMode="auto">
            <a:xfrm>
              <a:off x="3504" y="1680"/>
              <a:ext cx="201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8439151" y="4094163"/>
            <a:ext cx="454025" cy="455612"/>
          </a:xfrm>
          <a:prstGeom prst="ellipse">
            <a:avLst/>
          </a:prstGeom>
          <a:noFill/>
          <a:ln w="317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7772401" y="4495801"/>
            <a:ext cx="828675" cy="784225"/>
            <a:chOff x="3936" y="2832"/>
            <a:chExt cx="522" cy="494"/>
          </a:xfrm>
        </p:grpSpPr>
        <p:sp>
          <p:nvSpPr>
            <p:cNvPr id="44047" name="Oval 45"/>
            <p:cNvSpPr>
              <a:spLocks noChangeArrowheads="1"/>
            </p:cNvSpPr>
            <p:nvPr/>
          </p:nvSpPr>
          <p:spPr bwMode="auto">
            <a:xfrm>
              <a:off x="3936" y="3039"/>
              <a:ext cx="286" cy="287"/>
            </a:xfrm>
            <a:prstGeom prst="ellips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8" name="Line 47"/>
            <p:cNvSpPr>
              <a:spLocks noChangeShapeType="1"/>
            </p:cNvSpPr>
            <p:nvPr/>
          </p:nvSpPr>
          <p:spPr bwMode="auto">
            <a:xfrm flipH="1">
              <a:off x="4170" y="2832"/>
              <a:ext cx="288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7934325" y="5268913"/>
            <a:ext cx="654050" cy="793750"/>
            <a:chOff x="4038" y="3319"/>
            <a:chExt cx="412" cy="500"/>
          </a:xfrm>
        </p:grpSpPr>
        <p:sp>
          <p:nvSpPr>
            <p:cNvPr id="44045" name="Oval 46"/>
            <p:cNvSpPr>
              <a:spLocks noChangeArrowheads="1"/>
            </p:cNvSpPr>
            <p:nvPr/>
          </p:nvSpPr>
          <p:spPr bwMode="auto">
            <a:xfrm>
              <a:off x="4164" y="3532"/>
              <a:ext cx="286" cy="287"/>
            </a:xfrm>
            <a:prstGeom prst="ellips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6" name="Line 48"/>
            <p:cNvSpPr>
              <a:spLocks noChangeShapeType="1"/>
            </p:cNvSpPr>
            <p:nvPr/>
          </p:nvSpPr>
          <p:spPr bwMode="auto">
            <a:xfrm>
              <a:off x="4038" y="3319"/>
              <a:ext cx="282" cy="23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6517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Searching a Binary Search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96" y="1828926"/>
            <a:ext cx="7548112" cy="46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ADFEABA-444B-4829-A6EB-9BDE0331D1F1}" type="slidenum">
              <a:rPr lang="en-US" altLang="en-US" sz="1400"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47800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A binary tree is defined recursively: it consists of a </a:t>
            </a:r>
            <a:r>
              <a:rPr lang="en-US" altLang="en-US" sz="2400">
                <a:solidFill>
                  <a:schemeClr val="tx2"/>
                </a:solidFill>
              </a:rPr>
              <a:t>root</a:t>
            </a:r>
            <a:r>
              <a:rPr lang="en-US" altLang="en-US" sz="2400"/>
              <a:t>, a </a:t>
            </a:r>
            <a:r>
              <a:rPr lang="en-US" altLang="en-US" sz="2400">
                <a:solidFill>
                  <a:schemeClr val="tx2"/>
                </a:solidFill>
              </a:rPr>
              <a:t>left subtree</a:t>
            </a:r>
            <a:r>
              <a:rPr lang="en-US" altLang="en-US" sz="2400"/>
              <a:t>, and a </a:t>
            </a:r>
            <a:r>
              <a:rPr lang="en-US" altLang="en-US" sz="2400">
                <a:solidFill>
                  <a:schemeClr val="tx2"/>
                </a:solidFill>
              </a:rPr>
              <a:t>right subtree</a:t>
            </a:r>
          </a:p>
          <a:p>
            <a:pPr eaLnBrk="1" hangingPunct="1"/>
            <a:r>
              <a:rPr lang="en-US" altLang="en-US" sz="2400"/>
              <a:t>To </a:t>
            </a:r>
            <a:r>
              <a:rPr lang="en-US" altLang="en-US" sz="2400">
                <a:solidFill>
                  <a:schemeClr val="tx2"/>
                </a:solidFill>
              </a:rPr>
              <a:t>traverse</a:t>
            </a:r>
            <a:r>
              <a:rPr lang="en-US" altLang="en-US" sz="2400"/>
              <a:t> (or </a:t>
            </a:r>
            <a:r>
              <a:rPr lang="en-US" altLang="en-US" sz="2400">
                <a:solidFill>
                  <a:schemeClr val="tx2"/>
                </a:solidFill>
              </a:rPr>
              <a:t>walk</a:t>
            </a:r>
            <a:r>
              <a:rPr lang="en-US" altLang="en-US" sz="2400"/>
              <a:t>) the binary tree is to visit each node in the binary tree exactly once</a:t>
            </a:r>
          </a:p>
          <a:p>
            <a:pPr eaLnBrk="1" hangingPunct="1"/>
            <a:r>
              <a:rPr lang="en-US" altLang="en-US" sz="2400"/>
              <a:t>Tree traversals are naturally recursive</a:t>
            </a:r>
          </a:p>
          <a:p>
            <a:pPr eaLnBrk="1" hangingPunct="1"/>
            <a:r>
              <a:rPr lang="en-US" altLang="en-US" sz="2400"/>
              <a:t>Since a binary tree has three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/>
              <a:t>parts,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/>
              <a:t> there are six possible ways to traverse the binary tree:</a:t>
            </a:r>
          </a:p>
          <a:p>
            <a:pPr lvl="1" eaLnBrk="1" hangingPunct="1"/>
            <a:r>
              <a:rPr lang="en-US" altLang="en-US">
                <a:latin typeface="Trebuchet MS" panose="020B0603020202020204" pitchFamily="34" charset="0"/>
              </a:rPr>
              <a:t>root, left, right</a:t>
            </a:r>
          </a:p>
          <a:p>
            <a:pPr lvl="1" eaLnBrk="1" hangingPunct="1"/>
            <a:r>
              <a:rPr lang="en-US" altLang="en-US">
                <a:latin typeface="Trebuchet MS" panose="020B0603020202020204" pitchFamily="34" charset="0"/>
              </a:rPr>
              <a:t>left, root, right</a:t>
            </a:r>
          </a:p>
          <a:p>
            <a:pPr lvl="1" eaLnBrk="1" hangingPunct="1"/>
            <a:r>
              <a:rPr lang="en-US" altLang="en-US">
                <a:latin typeface="Trebuchet MS" panose="020B0603020202020204" pitchFamily="34" charset="0"/>
              </a:rPr>
              <a:t>left, right, root</a:t>
            </a:r>
          </a:p>
          <a:p>
            <a:pPr eaLnBrk="1" hangingPunct="1"/>
            <a:endParaRPr lang="en-US" altLang="en-US" sz="240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3188" y="4259263"/>
            <a:ext cx="4203700" cy="13271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rebuchet MS" panose="020B0603020202020204" pitchFamily="34" charset="0"/>
              </a:rPr>
              <a:t>root, right,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rebuchet MS" panose="020B0603020202020204" pitchFamily="34" charset="0"/>
              </a:rPr>
              <a:t>right, root,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rebuchet MS" panose="020B0603020202020204" pitchFamily="34" charset="0"/>
              </a:rPr>
              <a:t>right, left, root</a:t>
            </a:r>
          </a:p>
        </p:txBody>
      </p:sp>
    </p:spTree>
    <p:extLst>
      <p:ext uri="{BB962C8B-B14F-4D97-AF65-F5344CB8AC3E}">
        <p14:creationId xmlns:p14="http://schemas.microsoft.com/office/powerpoint/2010/main" val="82839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BinaryTree</a:t>
            </a:r>
            <a:r>
              <a:rPr lang="en-US" altLang="en-US" dirty="0"/>
              <a:t> class</a:t>
            </a:r>
          </a:p>
        </p:txBody>
      </p:sp>
      <p:sp>
        <p:nvSpPr>
          <p:cNvPr id="4813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BinaryTree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&lt;V&gt; {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V value;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BinaryTree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&lt;V&gt;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leftChild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BinaryTree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&lt;V&gt;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Assorted methods…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en-US" sz="2400" dirty="0"/>
              <a:t>A constructor for a binary tree should have three parameters, corresponding to the three fields</a:t>
            </a:r>
          </a:p>
          <a:p>
            <a:pPr eaLnBrk="1" hangingPunct="1"/>
            <a:r>
              <a:rPr lang="en-US" altLang="en-US" sz="2400" dirty="0"/>
              <a:t>An “empty” binary tree is just a value of null</a:t>
            </a:r>
          </a:p>
          <a:p>
            <a:pPr lvl="1" eaLnBrk="1" hangingPunct="1"/>
            <a:r>
              <a:rPr lang="en-US" altLang="en-US" sz="2000" dirty="0"/>
              <a:t>Therefore, we can’t have an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method (why not?)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4C704E9-B53A-4B55-94A6-066AF5EC92BD}" type="slidenum">
              <a:rPr lang="en-US" altLang="en-US" sz="1400">
                <a:latin typeface="Arial" panose="020B0604020202020204" pitchFamily="34" charset="0"/>
              </a:rPr>
              <a:pPr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0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30F7EB-17E8-4857-AD1A-5B32C1899879}" type="slidenum">
              <a:rPr lang="en-US" altLang="en-US" sz="1400">
                <a:latin typeface="Arial" panose="020B0604020202020204" pitchFamily="34" charset="0"/>
              </a:rPr>
              <a:pPr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Preorder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 </a:t>
            </a:r>
            <a:r>
              <a:rPr lang="en-US" altLang="en-US" sz="2400" dirty="0">
                <a:solidFill>
                  <a:schemeClr val="tx2"/>
                </a:solidFill>
              </a:rPr>
              <a:t>preorder</a:t>
            </a:r>
            <a:r>
              <a:rPr lang="en-US" altLang="en-US" sz="2400" dirty="0"/>
              <a:t>, the root is visited </a:t>
            </a:r>
            <a:r>
              <a:rPr lang="en-US" altLang="en-US" sz="2400" i="1" dirty="0"/>
              <a:t>first</a:t>
            </a:r>
          </a:p>
          <a:p>
            <a:pPr eaLnBrk="1" hangingPunct="1"/>
            <a:r>
              <a:rPr lang="en-US" altLang="en-US" sz="2400" dirty="0"/>
              <a:t>Here</a:t>
            </a:r>
            <a:r>
              <a:rPr lang="ja-JP" altLang="en-US" sz="2400" dirty="0">
                <a:latin typeface="Arial" panose="020B0604020202020204" pitchFamily="34" charset="0"/>
              </a:rPr>
              <a:t>’</a:t>
            </a:r>
            <a:r>
              <a:rPr lang="en-US" altLang="ja-JP" sz="2400" dirty="0"/>
              <a:t>s a preorder traversal to print out all the elements in the binary tree:</a:t>
            </a:r>
            <a:br>
              <a:rPr lang="en-US" altLang="ja-JP" sz="2400" dirty="0"/>
            </a:br>
            <a:endParaRPr lang="en-US" altLang="ja-JP" sz="2400" dirty="0"/>
          </a:p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preorderPrint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BinaryTree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bt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if (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bt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== null) return;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bt.value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preorderPrint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bt.leftChild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preorderPrint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bt.rightChild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62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Symbol Tables</a:t>
            </a:r>
          </a:p>
          <a:p>
            <a:r>
              <a:rPr lang="en-IE" dirty="0"/>
              <a:t>Linked Lists</a:t>
            </a:r>
          </a:p>
          <a:p>
            <a:r>
              <a:rPr lang="en-IE" dirty="0"/>
              <a:t>Binary Tree</a:t>
            </a:r>
          </a:p>
          <a:p>
            <a:r>
              <a:rPr lang="en-IE" dirty="0"/>
              <a:t>Balanced Binary Tree</a:t>
            </a:r>
          </a:p>
          <a:p>
            <a:r>
              <a:rPr lang="en-IE" dirty="0"/>
              <a:t>Hash Tables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197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EDEB5CD-85A9-4AFB-B55A-98C65722A41A}" type="slidenum">
              <a:rPr lang="en-US" altLang="en-US" sz="1400">
                <a:latin typeface="Arial" panose="020B0604020202020204" pitchFamily="34" charset="0"/>
              </a:rPr>
              <a:pPr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Inorder traversal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In </a:t>
            </a:r>
            <a:r>
              <a:rPr lang="en-US" altLang="en-US" sz="2400">
                <a:solidFill>
                  <a:schemeClr val="tx2"/>
                </a:solidFill>
              </a:rPr>
              <a:t>inorder</a:t>
            </a:r>
            <a:r>
              <a:rPr lang="en-US" altLang="en-US" sz="2400"/>
              <a:t>, the root is visited </a:t>
            </a:r>
            <a:r>
              <a:rPr lang="en-US" altLang="en-US" sz="2400" i="1"/>
              <a:t>in the middle</a:t>
            </a:r>
          </a:p>
          <a:p>
            <a:pPr eaLnBrk="1" hangingPunct="1"/>
            <a:r>
              <a:rPr lang="en-US" altLang="en-US" sz="2400"/>
              <a:t>Here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/>
              <a:t>s an inorder traversal to print out all the elements in the binary tree:</a:t>
            </a:r>
            <a:br>
              <a:rPr lang="en-US" altLang="ja-JP" sz="2400"/>
            </a:br>
            <a:endParaRPr lang="en-US" altLang="ja-JP" sz="2400"/>
          </a:p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public void inorderPrint(BinaryTree bt) {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if (bt == null) return; 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inorderPrint(bt.leftChild);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System.out.println(bt.value);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inorderPrint(bt.rightChild);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33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06E33E-7869-4BE7-9EBF-4FD6B960D8C8}" type="slidenum">
              <a:rPr lang="en-US" altLang="en-US" sz="1400">
                <a:latin typeface="Arial" panose="020B0604020202020204" pitchFamily="34" charset="0"/>
              </a:rPr>
              <a:pPr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Postorder traversal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/>
              <a:t>In </a:t>
            </a:r>
            <a:r>
              <a:rPr lang="en-US" altLang="en-US" sz="2400">
                <a:solidFill>
                  <a:schemeClr val="tx2"/>
                </a:solidFill>
              </a:rPr>
              <a:t>postorder</a:t>
            </a:r>
            <a:r>
              <a:rPr lang="en-US" altLang="en-US" sz="2400"/>
              <a:t>, the root is visited </a:t>
            </a:r>
            <a:r>
              <a:rPr lang="en-US" altLang="en-US" sz="2400" i="1"/>
              <a:t>last</a:t>
            </a:r>
          </a:p>
          <a:p>
            <a:pPr eaLnBrk="1" hangingPunct="1"/>
            <a:r>
              <a:rPr lang="en-US" altLang="en-US" sz="2400"/>
              <a:t>Here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/>
              <a:t>s a postorder traversal to print out all the elements in the binary tree:</a:t>
            </a:r>
            <a:br>
              <a:rPr lang="en-US" altLang="ja-JP" sz="2400"/>
            </a:br>
            <a:endParaRPr lang="en-US" altLang="ja-JP" sz="2400"/>
          </a:p>
          <a:p>
            <a:pPr eaLnBrk="1" hangingPunct="1">
              <a:buClr>
                <a:srgbClr val="FFFF99"/>
              </a:buClr>
              <a:buFontTx/>
              <a:buChar char=" "/>
            </a:pP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public void postorderPrint(BinaryTree bt) {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if (bt == null) return; 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postorderPrint(bt.leftChild);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postorderPrint(bt.rightChild);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     System.out.println(bt.value);</a:t>
            </a:r>
            <a:b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80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2C1E9FD-2269-4D2B-83CB-13AA8B74FED3}" type="slidenum">
              <a:rPr lang="en-US" altLang="en-US" sz="1400">
                <a:latin typeface="Arial" panose="020B0604020202020204" pitchFamily="34" charset="0"/>
              </a:rPr>
              <a:pPr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traversals using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flags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order in which the nodes are visited during a tree traversal can be easily determined by imagining there is a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/>
              <a:t>flag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/>
              <a:t> attached to each node, as follows:</a:t>
            </a:r>
            <a:endParaRPr lang="en-US" altLang="en-US" sz="240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3810000"/>
            <a:ext cx="7848600" cy="533400"/>
          </a:xfrm>
        </p:spPr>
        <p:txBody>
          <a:bodyPr/>
          <a:lstStyle/>
          <a:p>
            <a:pPr eaLnBrk="1" hangingPunct="1"/>
            <a:r>
              <a:rPr lang="en-US" altLang="en-US" sz="2400"/>
              <a:t>To traverse the tree, collect the flags: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3200400" y="2743201"/>
            <a:ext cx="1219200" cy="976313"/>
            <a:chOff x="720" y="1728"/>
            <a:chExt cx="768" cy="615"/>
          </a:xfrm>
        </p:grpSpPr>
        <p:sp>
          <p:nvSpPr>
            <p:cNvPr id="55410" name="Oval 5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11" name="Line 6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12" name="Line 7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13" name="AutoShape 14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14" name="Line 15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15" name="Text Box 2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preorder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715000" y="2743201"/>
            <a:ext cx="1219200" cy="976313"/>
            <a:chOff x="1680" y="1728"/>
            <a:chExt cx="768" cy="615"/>
          </a:xfrm>
        </p:grpSpPr>
        <p:sp>
          <p:nvSpPr>
            <p:cNvPr id="55404" name="Oval 8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05" name="Line 9"/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06" name="Line 10"/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07" name="AutoShape 16"/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408" name="Line 17"/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409" name="Text Box 22"/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inorder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8153400" y="2743201"/>
            <a:ext cx="1219200" cy="976313"/>
            <a:chOff x="2688" y="1728"/>
            <a:chExt cx="768" cy="615"/>
          </a:xfrm>
        </p:grpSpPr>
        <p:sp>
          <p:nvSpPr>
            <p:cNvPr id="55397" name="Oval 11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98" name="Line 12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99" name="Line 13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55400" name="Group 20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55402" name="AutoShape 18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403" name="Line 19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55401" name="Text Box 23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anose="020B0603020202020204" pitchFamily="34" charset="0"/>
                </a:rPr>
                <a:t>postorder</a:t>
              </a: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2509838" y="4495800"/>
            <a:ext cx="2290762" cy="1371600"/>
            <a:chOff x="621" y="2832"/>
            <a:chExt cx="1443" cy="864"/>
          </a:xfrm>
        </p:grpSpPr>
        <p:sp>
          <p:nvSpPr>
            <p:cNvPr id="55370" name="Oval 24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55371" name="Oval 25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55372" name="Oval 26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55373" name="Oval 27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55374" name="Oval 28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55375" name="Oval 29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55376" name="Oval 30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55377" name="AutoShape 31"/>
            <p:cNvCxnSpPr>
              <a:cxnSpLocks noChangeShapeType="1"/>
              <a:stCxn id="55370" idx="3"/>
              <a:endCxn id="55371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32"/>
            <p:cNvCxnSpPr>
              <a:cxnSpLocks noChangeShapeType="1"/>
              <a:stCxn id="55370" idx="5"/>
              <a:endCxn id="55372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33"/>
            <p:cNvCxnSpPr>
              <a:cxnSpLocks noChangeShapeType="1"/>
              <a:stCxn id="55371" idx="3"/>
              <a:endCxn id="55373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0" name="AutoShape 34"/>
            <p:cNvCxnSpPr>
              <a:cxnSpLocks noChangeShapeType="1"/>
              <a:stCxn id="55371" idx="5"/>
              <a:endCxn id="55374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1" name="AutoShape 35"/>
            <p:cNvCxnSpPr>
              <a:cxnSpLocks noChangeShapeType="1"/>
              <a:stCxn id="55372" idx="3"/>
              <a:endCxn id="55375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82" name="AutoShape 36"/>
            <p:cNvCxnSpPr>
              <a:cxnSpLocks noChangeShapeType="1"/>
              <a:stCxn id="55372" idx="5"/>
              <a:endCxn id="55376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83" name="AutoShape 37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84" name="AutoShape 43"/>
            <p:cNvCxnSpPr>
              <a:cxnSpLocks noChangeShapeType="1"/>
              <a:stCxn id="55383" idx="6"/>
              <a:endCxn id="55374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85" name="AutoShape 44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86" name="AutoShape 45"/>
            <p:cNvCxnSpPr>
              <a:cxnSpLocks noChangeShapeType="1"/>
              <a:stCxn id="55385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87" name="AutoShape 46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88" name="AutoShape 47"/>
            <p:cNvCxnSpPr>
              <a:cxnSpLocks noChangeShapeType="1"/>
              <a:stCxn id="55387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89" name="AutoShape 48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90" name="AutoShape 49"/>
            <p:cNvCxnSpPr>
              <a:cxnSpLocks noChangeShapeType="1"/>
              <a:stCxn id="55389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91" name="AutoShape 50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92" name="AutoShape 51"/>
            <p:cNvCxnSpPr>
              <a:cxnSpLocks noChangeShapeType="1"/>
              <a:stCxn id="55391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93" name="AutoShape 52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94" name="AutoShape 53"/>
            <p:cNvCxnSpPr>
              <a:cxnSpLocks noChangeShapeType="1"/>
              <a:stCxn id="55393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95" name="AutoShape 54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96" name="AutoShape 55"/>
            <p:cNvCxnSpPr>
              <a:cxnSpLocks noChangeShapeType="1"/>
              <a:stCxn id="55395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7620000" y="4495800"/>
            <a:ext cx="2292350" cy="1371600"/>
            <a:chOff x="3840" y="2832"/>
            <a:chExt cx="1444" cy="864"/>
          </a:xfrm>
        </p:grpSpPr>
        <p:sp>
          <p:nvSpPr>
            <p:cNvPr id="55343" name="Oval 69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55344" name="Oval 70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55345" name="Oval 71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55346" name="Oval 72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55347" name="Oval 73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55348" name="Oval 74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55349" name="Oval 75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55350" name="AutoShape 76"/>
            <p:cNvCxnSpPr>
              <a:cxnSpLocks noChangeShapeType="1"/>
              <a:stCxn id="55343" idx="3"/>
              <a:endCxn id="55344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51" name="AutoShape 77"/>
            <p:cNvCxnSpPr>
              <a:cxnSpLocks noChangeShapeType="1"/>
              <a:stCxn id="55343" idx="5"/>
              <a:endCxn id="55345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52" name="AutoShape 78"/>
            <p:cNvCxnSpPr>
              <a:cxnSpLocks noChangeShapeType="1"/>
              <a:stCxn id="55344" idx="3"/>
              <a:endCxn id="55346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53" name="AutoShape 79"/>
            <p:cNvCxnSpPr>
              <a:cxnSpLocks noChangeShapeType="1"/>
              <a:stCxn id="55344" idx="5"/>
              <a:endCxn id="55347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54" name="AutoShape 80"/>
            <p:cNvCxnSpPr>
              <a:cxnSpLocks noChangeShapeType="1"/>
              <a:stCxn id="55345" idx="3"/>
              <a:endCxn id="55348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55" name="AutoShape 81"/>
            <p:cNvCxnSpPr>
              <a:cxnSpLocks noChangeShapeType="1"/>
              <a:stCxn id="55345" idx="5"/>
              <a:endCxn id="55349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56" name="AutoShape 82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57" name="AutoShape 83"/>
            <p:cNvCxnSpPr>
              <a:cxnSpLocks noChangeShapeType="1"/>
              <a:stCxn id="55356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58" name="AutoShape 84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59" name="AutoShape 85"/>
            <p:cNvCxnSpPr>
              <a:cxnSpLocks noChangeShapeType="1"/>
              <a:stCxn id="55358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0" name="AutoShape 86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61" name="AutoShape 87"/>
            <p:cNvCxnSpPr>
              <a:cxnSpLocks noChangeShapeType="1"/>
              <a:stCxn id="55360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2" name="AutoShape 88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63" name="AutoShape 89"/>
            <p:cNvCxnSpPr>
              <a:cxnSpLocks noChangeShapeType="1"/>
              <a:stCxn id="55362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4" name="AutoShape 90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65" name="AutoShape 91"/>
            <p:cNvCxnSpPr>
              <a:cxnSpLocks noChangeShapeType="1"/>
              <a:stCxn id="55364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6" name="AutoShape 92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67" name="AutoShape 93"/>
            <p:cNvCxnSpPr>
              <a:cxnSpLocks noChangeShapeType="1"/>
              <a:stCxn id="55366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8" name="AutoShape 94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69" name="AutoShape 95"/>
            <p:cNvCxnSpPr>
              <a:cxnSpLocks noChangeShapeType="1"/>
              <a:stCxn id="55368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5181600" y="4500564"/>
            <a:ext cx="2133600" cy="1557337"/>
            <a:chOff x="2304" y="2832"/>
            <a:chExt cx="1344" cy="981"/>
          </a:xfrm>
        </p:grpSpPr>
        <p:sp>
          <p:nvSpPr>
            <p:cNvPr id="55316" name="Oval 56"/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55317" name="Oval 57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55318" name="Oval 58"/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55319" name="Oval 59"/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D</a:t>
              </a:r>
            </a:p>
          </p:txBody>
        </p:sp>
        <p:sp>
          <p:nvSpPr>
            <p:cNvPr id="55320" name="Oval 60"/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E</a:t>
              </a:r>
            </a:p>
          </p:txBody>
        </p:sp>
        <p:sp>
          <p:nvSpPr>
            <p:cNvPr id="55321" name="Oval 61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55322" name="Oval 62"/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rebuchet MS" panose="020B0603020202020204" pitchFamily="34" charset="0"/>
                </a:rPr>
                <a:t>G</a:t>
              </a:r>
            </a:p>
          </p:txBody>
        </p:sp>
        <p:cxnSp>
          <p:nvCxnSpPr>
            <p:cNvPr id="55323" name="AutoShape 63"/>
            <p:cNvCxnSpPr>
              <a:cxnSpLocks noChangeShapeType="1"/>
              <a:stCxn id="55316" idx="3"/>
              <a:endCxn id="55317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4" name="AutoShape 64"/>
            <p:cNvCxnSpPr>
              <a:cxnSpLocks noChangeShapeType="1"/>
              <a:stCxn id="55316" idx="5"/>
              <a:endCxn id="55318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5" name="AutoShape 65"/>
            <p:cNvCxnSpPr>
              <a:cxnSpLocks noChangeShapeType="1"/>
              <a:stCxn id="55317" idx="3"/>
              <a:endCxn id="55319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6" name="AutoShape 66"/>
            <p:cNvCxnSpPr>
              <a:cxnSpLocks noChangeShapeType="1"/>
              <a:stCxn id="55317" idx="5"/>
              <a:endCxn id="55320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7" name="AutoShape 67"/>
            <p:cNvCxnSpPr>
              <a:cxnSpLocks noChangeShapeType="1"/>
              <a:stCxn id="55318" idx="3"/>
              <a:endCxn id="55321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8" name="AutoShape 68"/>
            <p:cNvCxnSpPr>
              <a:cxnSpLocks noChangeShapeType="1"/>
              <a:stCxn id="55318" idx="5"/>
              <a:endCxn id="55322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9" name="AutoShape 96"/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30" name="AutoShape 98"/>
            <p:cNvCxnSpPr>
              <a:cxnSpLocks noChangeShapeType="1"/>
              <a:stCxn id="55329" idx="6"/>
              <a:endCxn id="55316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1" name="AutoShape 99"/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32" name="AutoShape 100"/>
            <p:cNvCxnSpPr>
              <a:cxnSpLocks noChangeShapeType="1"/>
              <a:stCxn id="55331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3" name="AutoShape 101"/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34" name="AutoShape 102"/>
            <p:cNvCxnSpPr>
              <a:cxnSpLocks noChangeShapeType="1"/>
              <a:stCxn id="55333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5" name="AutoShape 103"/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36" name="AutoShape 104"/>
            <p:cNvCxnSpPr>
              <a:cxnSpLocks noChangeShapeType="1"/>
              <a:stCxn id="55335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7" name="AutoShape 105"/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38" name="AutoShape 106"/>
            <p:cNvCxnSpPr>
              <a:cxnSpLocks noChangeShapeType="1"/>
              <a:stCxn id="55337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9" name="AutoShape 107"/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40" name="AutoShape 108"/>
            <p:cNvCxnSpPr>
              <a:cxnSpLocks noChangeShapeType="1"/>
              <a:stCxn id="55339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41" name="AutoShape 109"/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55342" name="AutoShape 110"/>
            <p:cNvCxnSpPr>
              <a:cxnSpLocks noChangeShapeType="1"/>
              <a:stCxn id="55341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2438400" y="4391025"/>
            <a:ext cx="2438400" cy="2101850"/>
            <a:chOff x="576" y="2766"/>
            <a:chExt cx="1536" cy="1324"/>
          </a:xfrm>
        </p:grpSpPr>
        <p:sp>
          <p:nvSpPr>
            <p:cNvPr id="55314" name="Freeform 111"/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91"/>
                <a:gd name="T172" fmla="*/ 0 h 1055"/>
                <a:gd name="T173" fmla="*/ 1391 w 1391"/>
                <a:gd name="T174" fmla="*/ 1055 h 10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15" name="Text Box 114"/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anose="020B0603020202020204" pitchFamily="34" charset="0"/>
                </a:rPr>
                <a:t>A B D E C F G</a:t>
              </a:r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4992688" y="4508501"/>
            <a:ext cx="2551112" cy="1984375"/>
            <a:chOff x="2185" y="2840"/>
            <a:chExt cx="1607" cy="1250"/>
          </a:xfrm>
        </p:grpSpPr>
        <p:sp>
          <p:nvSpPr>
            <p:cNvPr id="55312" name="Freeform 112"/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17"/>
                <a:gd name="T157" fmla="*/ 0 h 1007"/>
                <a:gd name="T158" fmla="*/ 1517 w 1517"/>
                <a:gd name="T159" fmla="*/ 1007 h 10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13" name="Text Box 115"/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anose="020B0603020202020204" pitchFamily="34" charset="0"/>
                </a:rPr>
                <a:t>D B E A F C G</a:t>
              </a:r>
            </a:p>
          </p:txBody>
        </p:sp>
      </p:grp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7467600" y="4430713"/>
            <a:ext cx="2514600" cy="2062162"/>
            <a:chOff x="3744" y="2791"/>
            <a:chExt cx="1584" cy="1299"/>
          </a:xfrm>
        </p:grpSpPr>
        <p:sp>
          <p:nvSpPr>
            <p:cNvPr id="55310" name="Freeform 113"/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59"/>
                <a:gd name="T112" fmla="*/ 0 h 1098"/>
                <a:gd name="T113" fmla="*/ 1559 w 1559"/>
                <a:gd name="T114" fmla="*/ 1098 h 109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11" name="Text Box 116"/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anose="020B0603020202020204" pitchFamily="34" charset="0"/>
                </a:rPr>
                <a:t>D E B F G C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0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5" autoUpdateAnimBg="0"/>
      <p:bldP spid="28676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Analysis of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Running times of algorithms on BSTs depend on the shapes of the trees</a:t>
            </a:r>
          </a:p>
          <a:p>
            <a:r>
              <a:rPr lang="en-IE" dirty="0"/>
              <a:t>Depends on order in which keys are inserted</a:t>
            </a:r>
          </a:p>
          <a:p>
            <a:r>
              <a:rPr lang="en-IE" dirty="0"/>
              <a:t>Best Case: perfectly balanced, with </a:t>
            </a:r>
            <a:r>
              <a:rPr lang="en-IE" i="1" dirty="0"/>
              <a:t>~ </a:t>
            </a:r>
            <a:r>
              <a:rPr lang="en-IE" dirty="0" err="1"/>
              <a:t>lg</a:t>
            </a:r>
            <a:r>
              <a:rPr lang="en-IE" i="1" dirty="0" err="1"/>
              <a:t>N</a:t>
            </a:r>
            <a:r>
              <a:rPr lang="en-IE" i="1" dirty="0"/>
              <a:t> </a:t>
            </a:r>
            <a:r>
              <a:rPr lang="en-IE" dirty="0"/>
              <a:t>nodes between the root and each null link</a:t>
            </a:r>
          </a:p>
          <a:p>
            <a:r>
              <a:rPr lang="en-IE" dirty="0"/>
              <a:t>Worst Case: </a:t>
            </a:r>
            <a:r>
              <a:rPr lang="en-IE" i="1" dirty="0"/>
              <a:t>N </a:t>
            </a:r>
            <a:r>
              <a:rPr lang="en-IE" dirty="0"/>
              <a:t>nodes on the search path</a:t>
            </a:r>
          </a:p>
          <a:p>
            <a:r>
              <a:rPr lang="en-IE" dirty="0"/>
              <a:t>Good to get Balance…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146" y="1690688"/>
            <a:ext cx="2398937" cy="43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6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Balanced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578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2-3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5100" cy="4351338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In an </a:t>
            </a:r>
            <a:r>
              <a:rPr lang="en-IE" i="1" dirty="0"/>
              <a:t>N</a:t>
            </a:r>
            <a:r>
              <a:rPr lang="en-IE" dirty="0"/>
              <a:t>-node tree, we would like the height to be ~</a:t>
            </a:r>
            <a:r>
              <a:rPr lang="en-IE" dirty="0" err="1"/>
              <a:t>lg</a:t>
            </a:r>
            <a:r>
              <a:rPr lang="en-IE" dirty="0"/>
              <a:t> </a:t>
            </a:r>
            <a:r>
              <a:rPr lang="en-IE" i="1" dirty="0"/>
              <a:t>N </a:t>
            </a:r>
          </a:p>
          <a:p>
            <a:r>
              <a:rPr lang="en-IE" dirty="0"/>
              <a:t>Guarantees searches can be completed in ~</a:t>
            </a:r>
            <a:r>
              <a:rPr lang="en-IE" dirty="0" err="1"/>
              <a:t>lg</a:t>
            </a:r>
            <a:r>
              <a:rPr lang="en-IE" dirty="0"/>
              <a:t> </a:t>
            </a:r>
            <a:r>
              <a:rPr lang="en-IE" i="1" dirty="0"/>
              <a:t>N </a:t>
            </a:r>
            <a:r>
              <a:rPr lang="en-IE" dirty="0"/>
              <a:t>compares</a:t>
            </a:r>
          </a:p>
          <a:p>
            <a:r>
              <a:rPr lang="en-IE" dirty="0"/>
              <a:t>A </a:t>
            </a:r>
            <a:r>
              <a:rPr lang="en-IE" i="1" dirty="0"/>
              <a:t>2-3 search tree </a:t>
            </a:r>
            <a:r>
              <a:rPr lang="en-IE" dirty="0"/>
              <a:t>is a tree that has</a:t>
            </a:r>
          </a:p>
          <a:p>
            <a:pPr lvl="1"/>
            <a:r>
              <a:rPr lang="en-IE" dirty="0"/>
              <a:t>A </a:t>
            </a:r>
            <a:r>
              <a:rPr lang="en-IE" i="1" dirty="0"/>
              <a:t>2-node</a:t>
            </a:r>
            <a:r>
              <a:rPr lang="en-IE" dirty="0"/>
              <a:t>, with one key, a left link to a 2-3 search tree with smaller keys, and a right link to a 2-3 search tree with larger keys</a:t>
            </a:r>
          </a:p>
          <a:p>
            <a:pPr lvl="1"/>
            <a:r>
              <a:rPr lang="en-IE" dirty="0"/>
              <a:t>A </a:t>
            </a:r>
            <a:r>
              <a:rPr lang="en-IE" i="1" dirty="0"/>
              <a:t>3-node</a:t>
            </a:r>
            <a:r>
              <a:rPr lang="en-IE" dirty="0"/>
              <a:t>, with two keys and </a:t>
            </a:r>
            <a:r>
              <a:rPr lang="en-IE" i="1" dirty="0"/>
              <a:t>three </a:t>
            </a:r>
            <a:r>
              <a:rPr lang="en-IE" dirty="0"/>
              <a:t>links, a left link to a 2-3 search tree with smaller keys, a middle link to a 2-3 search tree with keys between the node’s keys, and a right link to a 2-3 search tree with larger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6" y="1952217"/>
            <a:ext cx="4165604" cy="34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Searching 2-3 node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99" y="1825625"/>
            <a:ext cx="7011801" cy="4351338"/>
          </a:xfrm>
        </p:spPr>
      </p:pic>
    </p:spTree>
    <p:extLst>
      <p:ext uri="{BB962C8B-B14F-4D97-AF65-F5344CB8AC3E}">
        <p14:creationId xmlns:p14="http://schemas.microsoft.com/office/powerpoint/2010/main" val="259641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Creation trace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7855" cy="4351338"/>
          </a:xfrm>
        </p:spPr>
        <p:txBody>
          <a:bodyPr>
            <a:normAutofit/>
          </a:bodyPr>
          <a:lstStyle/>
          <a:p>
            <a:r>
              <a:rPr lang="en-IE" dirty="0"/>
              <a:t>Implementation of 2-3 tree is difficult:</a:t>
            </a:r>
          </a:p>
          <a:p>
            <a:pPr lvl="1"/>
            <a:r>
              <a:rPr lang="en-IE" dirty="0"/>
              <a:t>need to maintain two different types of nodes</a:t>
            </a:r>
          </a:p>
          <a:p>
            <a:pPr lvl="1"/>
            <a:r>
              <a:rPr lang="en-IE" dirty="0"/>
              <a:t>compare search keys against key</a:t>
            </a:r>
          </a:p>
          <a:p>
            <a:pPr lvl="1"/>
            <a:r>
              <a:rPr lang="en-IE" dirty="0"/>
              <a:t>copy links and other information from one type of node</a:t>
            </a:r>
          </a:p>
          <a:p>
            <a:pPr lvl="1"/>
            <a:r>
              <a:rPr lang="en-IE" dirty="0"/>
              <a:t>convert nodes from one type to another.</a:t>
            </a:r>
          </a:p>
          <a:p>
            <a:r>
              <a:rPr lang="en-IE" dirty="0"/>
              <a:t>Simplified using Red-Black BST</a:t>
            </a:r>
          </a:p>
          <a:p>
            <a:pPr lvl="1"/>
            <a:r>
              <a:rPr lang="en-IE" dirty="0"/>
              <a:t>Reuses simple BST structure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7496"/>
            <a:ext cx="5362043" cy="51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Red-Black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285383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Basic idea:</a:t>
            </a:r>
          </a:p>
          <a:p>
            <a:pPr lvl="1"/>
            <a:r>
              <a:rPr lang="en-IE" dirty="0"/>
              <a:t>use standard BSTs (which are made up of 2-nodes) and add extra information to encode 3-nodes.</a:t>
            </a:r>
          </a:p>
          <a:p>
            <a:r>
              <a:rPr lang="en-IE" dirty="0"/>
              <a:t>Use two different link types:</a:t>
            </a:r>
          </a:p>
          <a:p>
            <a:pPr lvl="1"/>
            <a:r>
              <a:rPr lang="en-IE" i="1" dirty="0"/>
              <a:t>red </a:t>
            </a:r>
            <a:r>
              <a:rPr lang="en-IE" dirty="0"/>
              <a:t>links, which bind together two 2-nodes to represent 3-nodes</a:t>
            </a:r>
          </a:p>
          <a:p>
            <a:pPr lvl="1"/>
            <a:r>
              <a:rPr lang="en-IE" i="1" dirty="0"/>
              <a:t>Black </a:t>
            </a:r>
            <a:r>
              <a:rPr lang="en-IE" dirty="0"/>
              <a:t>links, which bind together the 2-3 tree.</a:t>
            </a:r>
          </a:p>
          <a:p>
            <a:r>
              <a:rPr lang="en-IE" dirty="0"/>
              <a:t>No node has two red links connected to it.</a:t>
            </a:r>
          </a:p>
          <a:p>
            <a:r>
              <a:rPr lang="en-IE" dirty="0"/>
              <a:t>The tree has </a:t>
            </a:r>
            <a:r>
              <a:rPr lang="en-IE" i="1" dirty="0"/>
              <a:t>perfect black balance </a:t>
            </a:r>
            <a:r>
              <a:rPr lang="en-IE" dirty="0"/>
              <a:t>: every path from the root to a null link has the same number of black links.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8" y="1825626"/>
            <a:ext cx="2743200" cy="33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0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27" y="1215540"/>
            <a:ext cx="4390378" cy="564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57" y="1299287"/>
            <a:ext cx="4984652" cy="55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8686" cy="4351338"/>
          </a:xfrm>
        </p:spPr>
        <p:txBody>
          <a:bodyPr>
            <a:normAutofit/>
          </a:bodyPr>
          <a:lstStyle/>
          <a:p>
            <a:r>
              <a:rPr lang="en-IE" dirty="0"/>
              <a:t>A symbol table is a data structure of key – value pairs</a:t>
            </a:r>
          </a:p>
          <a:p>
            <a:r>
              <a:rPr lang="en-IE" dirty="0"/>
              <a:t>Supports two operations:</a:t>
            </a:r>
          </a:p>
          <a:p>
            <a:pPr lvl="1"/>
            <a:r>
              <a:rPr lang="en-IE" dirty="0"/>
              <a:t>Get</a:t>
            </a:r>
          </a:p>
          <a:p>
            <a:pPr lvl="1"/>
            <a:r>
              <a:rPr lang="en-IE" dirty="0"/>
              <a:t>Put</a:t>
            </a:r>
          </a:p>
          <a:p>
            <a:r>
              <a:rPr lang="en-IE" dirty="0"/>
              <a:t>Get: gets a value associated with a given key.</a:t>
            </a:r>
          </a:p>
          <a:p>
            <a:r>
              <a:rPr lang="en-IE" dirty="0"/>
              <a:t>Put: puts a new key/value pair into the table.</a:t>
            </a:r>
          </a:p>
          <a:p>
            <a:r>
              <a:rPr lang="en-IE" dirty="0"/>
              <a:t>E.g. Dictionaries you’ve been using previously.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63" y="2323293"/>
            <a:ext cx="3826725" cy="24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32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Rotating and Flipping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13295" cy="4853681"/>
          </a:xfrm>
        </p:spPr>
        <p:txBody>
          <a:bodyPr>
            <a:normAutofit/>
          </a:bodyPr>
          <a:lstStyle/>
          <a:p>
            <a:r>
              <a:rPr lang="en-IE" dirty="0"/>
              <a:t>Right-leaning red links or two red-links in a row can occur during operations (add, delete </a:t>
            </a:r>
            <a:r>
              <a:rPr lang="en-IE" dirty="0" err="1"/>
              <a:t>etc</a:t>
            </a:r>
            <a:r>
              <a:rPr lang="en-IE" dirty="0"/>
              <a:t>)</a:t>
            </a:r>
          </a:p>
          <a:p>
            <a:r>
              <a:rPr lang="en-IE" dirty="0"/>
              <a:t>This is corrected using a left or right rotate operation.  </a:t>
            </a:r>
          </a:p>
          <a:p>
            <a:r>
              <a:rPr lang="en-IE" dirty="0"/>
              <a:t>May need to also “flip” colours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81" y="1218989"/>
            <a:ext cx="2501587" cy="5460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69" y="1407478"/>
            <a:ext cx="2366783" cy="508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32" y="1407478"/>
            <a:ext cx="3022222" cy="50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9782"/>
            <a:ext cx="4306623" cy="5768218"/>
          </a:xfrm>
        </p:spPr>
      </p:pic>
      <p:sp>
        <p:nvSpPr>
          <p:cNvPr id="6" name="TextBox 5"/>
          <p:cNvSpPr txBox="1"/>
          <p:nvPr/>
        </p:nvSpPr>
        <p:spPr>
          <a:xfrm>
            <a:off x="1055077" y="2504049"/>
            <a:ext cx="48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Get source code at: </a:t>
            </a:r>
            <a:r>
              <a:rPr lang="en-IE" dirty="0">
                <a:hlinkClick r:id="rId3"/>
              </a:rPr>
              <a:t>http://algs4.cs.princeton.edu/33balanced/RedBlackLiteBST.java.html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75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78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6583" cy="4351338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Using Key, Value pairs for data, if the key values are integers then we can interpret the key as the position in an Array.</a:t>
            </a:r>
          </a:p>
          <a:p>
            <a:pPr lvl="1"/>
            <a:r>
              <a:rPr lang="en-IE" dirty="0"/>
              <a:t>For key </a:t>
            </a:r>
            <a:r>
              <a:rPr lang="en-IE" dirty="0" err="1"/>
              <a:t>i</a:t>
            </a:r>
            <a:r>
              <a:rPr lang="en-IE" dirty="0"/>
              <a:t>, store the value at location </a:t>
            </a:r>
            <a:r>
              <a:rPr lang="en-IE" dirty="0" err="1"/>
              <a:t>i</a:t>
            </a:r>
            <a:r>
              <a:rPr lang="en-IE" dirty="0"/>
              <a:t> in an array</a:t>
            </a:r>
          </a:p>
          <a:p>
            <a:pPr lvl="1"/>
            <a:r>
              <a:rPr lang="en-IE" dirty="0"/>
              <a:t>Example(student Ids)</a:t>
            </a:r>
          </a:p>
          <a:p>
            <a:r>
              <a:rPr lang="en-IE" dirty="0"/>
              <a:t>Where keys are more complicated (e.g. string, phone number), consider Hashing.</a:t>
            </a:r>
          </a:p>
          <a:p>
            <a:r>
              <a:rPr lang="en-IE" dirty="0"/>
              <a:t>An example of Hashing is performing arithmetic operations to transform keys into array indices.</a:t>
            </a:r>
          </a:p>
          <a:p>
            <a:pPr lvl="1"/>
            <a:r>
              <a:rPr lang="en-IE" dirty="0"/>
              <a:t>Store value at the corresponding index.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43" y="1690688"/>
            <a:ext cx="20097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43" y="4073526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0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Searching using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1245"/>
          </a:xfrm>
        </p:spPr>
        <p:txBody>
          <a:bodyPr/>
          <a:lstStyle/>
          <a:p>
            <a:r>
              <a:rPr lang="en-IE" dirty="0"/>
              <a:t>Search algorithms that use hashing consist of two separate parts. </a:t>
            </a:r>
          </a:p>
          <a:p>
            <a:pPr lvl="1"/>
            <a:r>
              <a:rPr lang="en-IE" dirty="0"/>
              <a:t>a </a:t>
            </a:r>
            <a:r>
              <a:rPr lang="en-IE" i="1" dirty="0"/>
              <a:t>hash function</a:t>
            </a:r>
            <a:r>
              <a:rPr lang="en-IE" dirty="0"/>
              <a:t> that transforms the search key into an array index. </a:t>
            </a:r>
          </a:p>
          <a:p>
            <a:pPr lvl="1"/>
            <a:r>
              <a:rPr lang="en-IE" i="1" dirty="0"/>
              <a:t>collision-resolution</a:t>
            </a:r>
            <a:r>
              <a:rPr lang="en-IE" dirty="0"/>
              <a:t> process two or more different keys hash to the same array index.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1807"/>
            <a:ext cx="28575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3959432"/>
            <a:ext cx="2000250" cy="1409700"/>
          </a:xfrm>
          <a:prstGeom prst="rect">
            <a:avLst/>
          </a:prstGeom>
        </p:spPr>
      </p:pic>
      <p:sp>
        <p:nvSpPr>
          <p:cNvPr id="6" name="Callout: Line 5"/>
          <p:cNvSpPr/>
          <p:nvPr/>
        </p:nvSpPr>
        <p:spPr>
          <a:xfrm>
            <a:off x="3103047" y="5551694"/>
            <a:ext cx="1674056" cy="899637"/>
          </a:xfrm>
          <a:prstGeom prst="borderCallout1">
            <a:avLst>
              <a:gd name="adj1" fmla="val 18750"/>
              <a:gd name="adj2" fmla="val -8333"/>
              <a:gd name="adj3" fmla="val -25967"/>
              <a:gd name="adj4" fmla="val -52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can happen</a:t>
            </a:r>
          </a:p>
        </p:txBody>
      </p:sp>
    </p:spTree>
    <p:extLst>
      <p:ext uri="{BB962C8B-B14F-4D97-AF65-F5344CB8AC3E}">
        <p14:creationId xmlns:p14="http://schemas.microsoft.com/office/powerpoint/2010/main" val="1922526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an array that can hold M key-value pairs.</a:t>
            </a:r>
          </a:p>
          <a:p>
            <a:r>
              <a:rPr lang="en-IE" dirty="0"/>
              <a:t>This requires a Hash function that can transform a key to an integer range 0 to M-1,   [0,M-1].</a:t>
            </a:r>
          </a:p>
          <a:p>
            <a:r>
              <a:rPr lang="en-IE" dirty="0"/>
              <a:t>Hash function should compute index efficiently and evenly distribute values from 0 to M-1 (uniform distribution).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6309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Hashing Positive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0225" cy="4351338"/>
          </a:xfrm>
        </p:spPr>
        <p:txBody>
          <a:bodyPr/>
          <a:lstStyle/>
          <a:p>
            <a:r>
              <a:rPr lang="en-IE" dirty="0"/>
              <a:t>Modular Hashing: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Choose array of size M where M is a prime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For an integer key k, compute k modulo M. This gives the remainder of k divided by M.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Produces uniform distribution from 0 to M-1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75" y="1027906"/>
            <a:ext cx="1676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2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Hashing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Key is real number, k,  between 0 and 1.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Choose array of size M where M is a prime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Multiply k by M and round to the nearest integer to get an index between 0 and M-1.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Better way: Use modular hashing on the binary representation of the key</a:t>
            </a:r>
          </a:p>
        </p:txBody>
      </p:sp>
    </p:spTree>
    <p:extLst>
      <p:ext uri="{BB962C8B-B14F-4D97-AF65-F5344CB8AC3E}">
        <p14:creationId xmlns:p14="http://schemas.microsoft.com/office/powerpoint/2010/main" val="334931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Treat Strings as huge integers.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Choose array of size M where M is a prime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Choose small prime number R.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The following computes a hash.</a:t>
            </a:r>
          </a:p>
          <a:p>
            <a:pPr marL="0" indent="0">
              <a:buNone/>
            </a:pPr>
            <a:endParaRPr lang="en-IE" dirty="0"/>
          </a:p>
          <a:p>
            <a:pPr marL="914400" lvl="2" indent="0">
              <a:buNone/>
            </a:pPr>
            <a:r>
              <a:rPr lang="en-IE" dirty="0" err="1"/>
              <a:t>int</a:t>
            </a:r>
            <a:r>
              <a:rPr lang="en-IE" dirty="0"/>
              <a:t> hash = 0;</a:t>
            </a:r>
          </a:p>
          <a:p>
            <a:pPr marL="914400" lvl="2" indent="0">
              <a:buNone/>
            </a:pPr>
            <a:r>
              <a:rPr lang="en-IE" dirty="0"/>
              <a:t>for (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i</a:t>
            </a:r>
            <a:r>
              <a:rPr lang="en-IE" dirty="0"/>
              <a:t> = 0; </a:t>
            </a:r>
            <a:r>
              <a:rPr lang="en-IE" dirty="0" err="1"/>
              <a:t>i</a:t>
            </a:r>
            <a:r>
              <a:rPr lang="en-IE" dirty="0"/>
              <a:t> &lt; </a:t>
            </a:r>
            <a:r>
              <a:rPr lang="en-IE" dirty="0" err="1"/>
              <a:t>s.length</a:t>
            </a:r>
            <a:r>
              <a:rPr lang="en-IE" dirty="0"/>
              <a:t>(); </a:t>
            </a:r>
            <a:r>
              <a:rPr lang="en-IE" dirty="0" err="1"/>
              <a:t>i</a:t>
            </a:r>
            <a:r>
              <a:rPr lang="en-IE" dirty="0"/>
              <a:t>++)</a:t>
            </a:r>
          </a:p>
          <a:p>
            <a:pPr marL="914400" lvl="2" indent="0">
              <a:buNone/>
            </a:pPr>
            <a:r>
              <a:rPr lang="en-IE" dirty="0"/>
              <a:t>    hash = (R * hash + </a:t>
            </a:r>
            <a:r>
              <a:rPr lang="en-IE" dirty="0" err="1"/>
              <a:t>s.charAt</a:t>
            </a:r>
            <a:r>
              <a:rPr lang="en-IE" dirty="0"/>
              <a:t>(</a:t>
            </a:r>
            <a:r>
              <a:rPr lang="en-IE" dirty="0" err="1"/>
              <a:t>i</a:t>
            </a:r>
            <a:r>
              <a:rPr lang="en-IE" dirty="0"/>
              <a:t>)) % M;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413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the key type has multiple integer fields:</a:t>
            </a:r>
          </a:p>
          <a:p>
            <a:pPr lvl="1"/>
            <a:r>
              <a:rPr lang="en-IE" dirty="0"/>
              <a:t>Mix together as follows for Student object with </a:t>
            </a:r>
            <a:r>
              <a:rPr lang="en-IE" dirty="0" err="1"/>
              <a:t>strudentId</a:t>
            </a:r>
            <a:r>
              <a:rPr lang="en-IE" dirty="0"/>
              <a:t>, </a:t>
            </a:r>
            <a:r>
              <a:rPr lang="en-IE" dirty="0" err="1"/>
              <a:t>yearOfBirth</a:t>
            </a:r>
            <a:r>
              <a:rPr lang="en-IE" dirty="0"/>
              <a:t>, and </a:t>
            </a:r>
            <a:r>
              <a:rPr lang="en-IE" dirty="0" err="1"/>
              <a:t>CourseId</a:t>
            </a:r>
            <a:r>
              <a:rPr lang="en-IE" dirty="0"/>
              <a:t> fields.</a:t>
            </a:r>
          </a:p>
          <a:p>
            <a:pPr lvl="1"/>
            <a:endParaRPr lang="en-IE" dirty="0"/>
          </a:p>
          <a:p>
            <a:pPr marL="457200" lvl="1" indent="0">
              <a:buNone/>
            </a:pPr>
            <a:r>
              <a:rPr lang="en-IE" dirty="0" err="1"/>
              <a:t>int</a:t>
            </a:r>
            <a:r>
              <a:rPr lang="en-IE" dirty="0"/>
              <a:t> hash = (((</a:t>
            </a:r>
            <a:r>
              <a:rPr lang="en-IE" dirty="0" err="1"/>
              <a:t>studentId</a:t>
            </a:r>
            <a:r>
              <a:rPr lang="en-IE" dirty="0"/>
              <a:t> * R + </a:t>
            </a:r>
            <a:r>
              <a:rPr lang="en-IE" dirty="0" err="1"/>
              <a:t>yearOfBirth</a:t>
            </a:r>
            <a:r>
              <a:rPr lang="en-IE" dirty="0"/>
              <a:t>) % M) * R + </a:t>
            </a:r>
            <a:r>
              <a:rPr lang="en-IE" dirty="0" err="1"/>
              <a:t>CourseId</a:t>
            </a:r>
            <a:r>
              <a:rPr lang="en-IE" dirty="0"/>
              <a:t>) % M; </a:t>
            </a:r>
          </a:p>
        </p:txBody>
      </p:sp>
    </p:spTree>
    <p:extLst>
      <p:ext uri="{BB962C8B-B14F-4D97-AF65-F5344CB8AC3E}">
        <p14:creationId xmlns:p14="http://schemas.microsoft.com/office/powerpoint/2010/main" val="101822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Symbol Table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185881" cy="4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6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User Defined Hash 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public class Transaction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...</a:t>
            </a:r>
          </a:p>
          <a:p>
            <a:pPr marL="457200" lvl="1" indent="0">
              <a:buNone/>
            </a:pPr>
            <a:r>
              <a:rPr lang="en-IE" dirty="0"/>
              <a:t>private final String who;</a:t>
            </a:r>
          </a:p>
          <a:p>
            <a:pPr marL="457200" lvl="1" indent="0">
              <a:buNone/>
            </a:pPr>
            <a:r>
              <a:rPr lang="en-IE" dirty="0"/>
              <a:t>private final Date when;</a:t>
            </a:r>
          </a:p>
          <a:p>
            <a:pPr marL="457200" lvl="1" indent="0">
              <a:buNone/>
            </a:pPr>
            <a:r>
              <a:rPr lang="en-IE" dirty="0"/>
              <a:t>private final double amount;</a:t>
            </a:r>
          </a:p>
          <a:p>
            <a:pPr marL="457200" lvl="1" indent="0">
              <a:buNone/>
            </a:pPr>
            <a:r>
              <a:rPr lang="en-IE" dirty="0"/>
              <a:t>public </a:t>
            </a:r>
            <a:r>
              <a:rPr lang="en-IE" dirty="0" err="1"/>
              <a:t>int</a:t>
            </a:r>
            <a:r>
              <a:rPr lang="en-IE" dirty="0"/>
              <a:t> </a:t>
            </a:r>
            <a:r>
              <a:rPr lang="en-IE" dirty="0" err="1"/>
              <a:t>hashCode</a:t>
            </a:r>
            <a:r>
              <a:rPr lang="en-IE" dirty="0"/>
              <a:t>(){</a:t>
            </a:r>
          </a:p>
          <a:p>
            <a:pPr marL="914400" lvl="2" indent="0">
              <a:buNone/>
            </a:pPr>
            <a:r>
              <a:rPr lang="en-IE" dirty="0" err="1"/>
              <a:t>int</a:t>
            </a:r>
            <a:r>
              <a:rPr lang="en-IE" dirty="0"/>
              <a:t> hash = 17;</a:t>
            </a:r>
          </a:p>
          <a:p>
            <a:pPr marL="914400" lvl="2" indent="0">
              <a:buNone/>
            </a:pPr>
            <a:r>
              <a:rPr lang="en-IE" dirty="0"/>
              <a:t>hash = 31 * hash + </a:t>
            </a:r>
            <a:r>
              <a:rPr lang="en-IE" dirty="0" err="1"/>
              <a:t>who.hashCode</a:t>
            </a:r>
            <a:r>
              <a:rPr lang="en-IE" dirty="0"/>
              <a:t>();</a:t>
            </a:r>
          </a:p>
          <a:p>
            <a:pPr marL="914400" lvl="2" indent="0">
              <a:buNone/>
            </a:pPr>
            <a:r>
              <a:rPr lang="en-IE" dirty="0"/>
              <a:t>hash = 31 * hash + </a:t>
            </a:r>
            <a:r>
              <a:rPr lang="en-IE" dirty="0" err="1"/>
              <a:t>when.hashCode</a:t>
            </a:r>
            <a:r>
              <a:rPr lang="en-IE" dirty="0"/>
              <a:t>();</a:t>
            </a:r>
          </a:p>
          <a:p>
            <a:pPr marL="914400" lvl="2" indent="0">
              <a:buNone/>
            </a:pPr>
            <a:r>
              <a:rPr lang="en-IE" dirty="0"/>
              <a:t>hash = 31 * hash + ((Double) amount).</a:t>
            </a:r>
            <a:r>
              <a:rPr lang="en-IE" dirty="0" err="1"/>
              <a:t>hashCode</a:t>
            </a:r>
            <a:r>
              <a:rPr lang="en-IE" dirty="0"/>
              <a:t>();</a:t>
            </a:r>
          </a:p>
          <a:p>
            <a:pPr marL="914400" lvl="2" indent="0">
              <a:buNone/>
            </a:pPr>
            <a:r>
              <a:rPr lang="en-IE" dirty="0"/>
              <a:t>return hash;</a:t>
            </a:r>
          </a:p>
          <a:p>
            <a:pPr marL="914400" lvl="2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r>
              <a:rPr lang="en-IE" dirty="0"/>
              <a:t>...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815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http://algs4.cs.princeton.edu/home/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hlinkClick r:id="rId3"/>
              </a:rPr>
              <a:t>https://en.wikipedia.org/wiki/Binary_tree</a:t>
            </a:r>
            <a:endParaRPr lang="en-IE" dirty="0"/>
          </a:p>
          <a:p>
            <a:pPr marL="0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4578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Symbol Tables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09"/>
          <a:stretch/>
        </p:blipFill>
        <p:spPr>
          <a:xfrm>
            <a:off x="1495721" y="2668883"/>
            <a:ext cx="9200557" cy="3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4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Binary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896266"/>
            <a:ext cx="4310687" cy="30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5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 -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L</a:t>
            </a:r>
            <a:r>
              <a:rPr lang="en-IE" dirty="0">
                <a:effectLst/>
              </a:rPr>
              <a:t>inear collection of data elements, called nodes.</a:t>
            </a:r>
          </a:p>
          <a:p>
            <a:r>
              <a:rPr lang="en-IE" dirty="0"/>
              <a:t>E</a:t>
            </a:r>
            <a:r>
              <a:rPr lang="en-IE" dirty="0">
                <a:effectLst/>
              </a:rPr>
              <a:t>ach node is composed of data and reference to the next node in the sequence.</a:t>
            </a:r>
          </a:p>
          <a:p>
            <a:r>
              <a:rPr lang="en-IE" dirty="0"/>
              <a:t>A</a:t>
            </a:r>
            <a:r>
              <a:rPr lang="en-IE" dirty="0">
                <a:effectLst/>
              </a:rPr>
              <a:t>llows for efficient insertion or removal of elements.</a:t>
            </a:r>
          </a:p>
          <a:p>
            <a:r>
              <a:rPr lang="en-IE" dirty="0"/>
              <a:t>Implementations in Java SE:</a:t>
            </a:r>
          </a:p>
          <a:p>
            <a:pPr lvl="1"/>
            <a:r>
              <a:rPr lang="en-IE" dirty="0">
                <a:hlinkClick r:id="rId2"/>
              </a:rPr>
              <a:t>LinkedList</a:t>
            </a:r>
            <a:endParaRPr lang="en-IE" dirty="0"/>
          </a:p>
          <a:p>
            <a:r>
              <a:rPr lang="en-IE" dirty="0"/>
              <a:t>Implements List interface from Collections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56" y="1825625"/>
            <a:ext cx="388620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56" y="2794591"/>
            <a:ext cx="4513708" cy="24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767781" cy="4351338"/>
          </a:xfrm>
        </p:spPr>
        <p:txBody>
          <a:bodyPr/>
          <a:lstStyle/>
          <a:p>
            <a:r>
              <a:rPr lang="en-IE" dirty="0"/>
              <a:t>Combines insertion of Linked List with efficiency of searching a sorted Array</a:t>
            </a:r>
          </a:p>
          <a:p>
            <a:r>
              <a:rPr lang="en-IE" dirty="0"/>
              <a:t>One of the most fundamental algorithms in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81" y="1690688"/>
            <a:ext cx="536703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78705E6-7FF7-4C60-BCA1-A55CBF00B554}" type="slidenum">
              <a:rPr lang="en-US" altLang="en-US" sz="1400"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Tree Anatomy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739" y="1432719"/>
            <a:ext cx="6089374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/>
              <a:t>A binary tree is composed of zero or more </a:t>
            </a:r>
            <a:r>
              <a:rPr lang="en-US" altLang="en-US" sz="2400" dirty="0">
                <a:solidFill>
                  <a:schemeClr val="tx2"/>
                </a:solidFill>
              </a:rPr>
              <a:t>nodes</a:t>
            </a:r>
          </a:p>
          <a:p>
            <a:pPr lvl="1" eaLnBrk="1" hangingPunct="1"/>
            <a:r>
              <a:rPr lang="en-US" altLang="en-US" sz="2000" dirty="0"/>
              <a:t>In Java, a reference to a binary tree may be </a:t>
            </a:r>
            <a:r>
              <a:rPr lang="en-US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Each node contains:</a:t>
            </a:r>
          </a:p>
          <a:p>
            <a:pPr lvl="1" eaLnBrk="1" hangingPunct="1"/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chemeClr val="tx2"/>
                </a:solidFill>
              </a:rPr>
              <a:t>value</a:t>
            </a:r>
            <a:r>
              <a:rPr lang="en-US" altLang="en-US" sz="2000" dirty="0"/>
              <a:t> (some sort of data item)</a:t>
            </a:r>
          </a:p>
          <a:p>
            <a:pPr lvl="1" eaLnBrk="1" hangingPunct="1"/>
            <a:r>
              <a:rPr lang="en-US" altLang="en-US" sz="2000" dirty="0"/>
              <a:t>A reference to a </a:t>
            </a:r>
            <a:r>
              <a:rPr lang="en-US" altLang="en-US" sz="2000" dirty="0">
                <a:solidFill>
                  <a:schemeClr val="tx2"/>
                </a:solidFill>
              </a:rPr>
              <a:t>left child</a:t>
            </a:r>
            <a:r>
              <a:rPr lang="en-US" altLang="en-US" sz="2000" dirty="0"/>
              <a:t> (may be </a:t>
            </a:r>
            <a:r>
              <a:rPr lang="en-US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/>
              <a:t>), and</a:t>
            </a:r>
          </a:p>
          <a:p>
            <a:pPr lvl="1" eaLnBrk="1" hangingPunct="1"/>
            <a:r>
              <a:rPr lang="en-US" altLang="en-US" sz="2000" dirty="0"/>
              <a:t>A reference to a </a:t>
            </a:r>
            <a:r>
              <a:rPr lang="en-US" altLang="en-US" sz="2000" dirty="0">
                <a:solidFill>
                  <a:schemeClr val="tx2"/>
                </a:solidFill>
              </a:rPr>
              <a:t>right child</a:t>
            </a:r>
            <a:r>
              <a:rPr lang="en-US" altLang="en-US" sz="2000" dirty="0"/>
              <a:t> (may be </a:t>
            </a:r>
            <a:r>
              <a:rPr lang="en-US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dirty="0"/>
              <a:t>)</a:t>
            </a:r>
          </a:p>
          <a:p>
            <a:pPr eaLnBrk="1" hangingPunct="1"/>
            <a:r>
              <a:rPr lang="en-US" altLang="en-US" sz="2400" dirty="0"/>
              <a:t>A binary tree may be </a:t>
            </a:r>
            <a:r>
              <a:rPr lang="en-US" altLang="en-US" sz="2400" i="1" dirty="0"/>
              <a:t>empty</a:t>
            </a:r>
            <a:r>
              <a:rPr lang="en-US" altLang="en-US" sz="2400" dirty="0"/>
              <a:t> (contain no nodes)</a:t>
            </a:r>
          </a:p>
          <a:p>
            <a:pPr eaLnBrk="1" hangingPunct="1"/>
            <a:r>
              <a:rPr lang="en-US" altLang="en-US" sz="2400" dirty="0"/>
              <a:t>If not empty, a binary tree has a </a:t>
            </a:r>
            <a:r>
              <a:rPr lang="en-US" altLang="en-US" sz="2400" dirty="0">
                <a:solidFill>
                  <a:schemeClr val="tx2"/>
                </a:solidFill>
              </a:rPr>
              <a:t>root node</a:t>
            </a:r>
          </a:p>
          <a:p>
            <a:pPr lvl="1" eaLnBrk="1" hangingPunct="1"/>
            <a:r>
              <a:rPr lang="en-US" altLang="en-US" sz="2000" dirty="0"/>
              <a:t>Every node in the binary tree is reachable from the root node by a </a:t>
            </a:r>
            <a:r>
              <a:rPr lang="en-US" altLang="en-US" sz="2000" i="1" dirty="0"/>
              <a:t>unique</a:t>
            </a:r>
            <a:r>
              <a:rPr lang="en-US" altLang="en-US" sz="2000" dirty="0"/>
              <a:t> path</a:t>
            </a:r>
          </a:p>
          <a:p>
            <a:pPr eaLnBrk="1" hangingPunct="1"/>
            <a:r>
              <a:rPr lang="en-US" altLang="en-US" sz="2400" dirty="0"/>
              <a:t>A node with no left child and no right child is called a </a:t>
            </a:r>
            <a:r>
              <a:rPr lang="en-US" altLang="en-US" sz="2400" dirty="0">
                <a:solidFill>
                  <a:schemeClr val="tx2"/>
                </a:solidFill>
              </a:rPr>
              <a:t>leaf</a:t>
            </a:r>
          </a:p>
          <a:p>
            <a:pPr lvl="1" eaLnBrk="1" hangingPunct="1"/>
            <a:r>
              <a:rPr lang="en-US" altLang="en-US" sz="2000" dirty="0"/>
              <a:t>In some binary trees, only the leaves contain a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1690688"/>
            <a:ext cx="4877490" cy="40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1847</Words>
  <Application>Microsoft Office PowerPoint</Application>
  <PresentationFormat>Widescreen</PresentationFormat>
  <Paragraphs>325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游ゴシック</vt:lpstr>
      <vt:lpstr>游ゴシック Light</vt:lpstr>
      <vt:lpstr>Arial</vt:lpstr>
      <vt:lpstr>Calibri</vt:lpstr>
      <vt:lpstr>Calibri Light</vt:lpstr>
      <vt:lpstr>Consolas</vt:lpstr>
      <vt:lpstr>Times</vt:lpstr>
      <vt:lpstr>Times New Roman</vt:lpstr>
      <vt:lpstr>Trebuchet MS</vt:lpstr>
      <vt:lpstr>Office Theme</vt:lpstr>
      <vt:lpstr>Searching</vt:lpstr>
      <vt:lpstr>Agenda</vt:lpstr>
      <vt:lpstr>Symbol Tables</vt:lpstr>
      <vt:lpstr>Symbol Table Applications</vt:lpstr>
      <vt:lpstr>Symbol Tables API</vt:lpstr>
      <vt:lpstr>Binary Trees</vt:lpstr>
      <vt:lpstr>Aside - Linked Lists</vt:lpstr>
      <vt:lpstr>Binary Tree</vt:lpstr>
      <vt:lpstr>Binary Tree Anatomy</vt:lpstr>
      <vt:lpstr>More terminology</vt:lpstr>
      <vt:lpstr>Size and depth</vt:lpstr>
      <vt:lpstr>Balance</vt:lpstr>
      <vt:lpstr>Binary Search Trees</vt:lpstr>
      <vt:lpstr>Binary Search Trees (BST)</vt:lpstr>
      <vt:lpstr>Searching a Binary Search Tree. </vt:lpstr>
      <vt:lpstr>Searching a Binary Search Tree</vt:lpstr>
      <vt:lpstr>Tree traversals</vt:lpstr>
      <vt:lpstr>BinaryTree class</vt:lpstr>
      <vt:lpstr>Preorder traversal</vt:lpstr>
      <vt:lpstr>Inorder traversal</vt:lpstr>
      <vt:lpstr>Postorder traversal</vt:lpstr>
      <vt:lpstr>Tree traversals using “flags”</vt:lpstr>
      <vt:lpstr>Analysis of BST</vt:lpstr>
      <vt:lpstr>Balanced Tree</vt:lpstr>
      <vt:lpstr>2-3 search trees</vt:lpstr>
      <vt:lpstr>Searching 2-3 node tree</vt:lpstr>
      <vt:lpstr>Creation trace &amp; Implementation</vt:lpstr>
      <vt:lpstr>Red-Black BST</vt:lpstr>
      <vt:lpstr>Node implementation</vt:lpstr>
      <vt:lpstr>Rotating and Flipping</vt:lpstr>
      <vt:lpstr>Implementation</vt:lpstr>
      <vt:lpstr>Hash Tables</vt:lpstr>
      <vt:lpstr>Hash Tables</vt:lpstr>
      <vt:lpstr>Searching using Hash Tables</vt:lpstr>
      <vt:lpstr>Hash Functions</vt:lpstr>
      <vt:lpstr>Hashing Positive integers</vt:lpstr>
      <vt:lpstr>Hashing Floats</vt:lpstr>
      <vt:lpstr>Hashing Strings</vt:lpstr>
      <vt:lpstr>Multiple Fields</vt:lpstr>
      <vt:lpstr>Example of User Defined Hash 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fxwalsh@wit.ie</dc:creator>
  <cp:lastModifiedBy>fxwalsh@wit.ie</cp:lastModifiedBy>
  <cp:revision>26</cp:revision>
  <dcterms:created xsi:type="dcterms:W3CDTF">2016-11-14T12:51:05Z</dcterms:created>
  <dcterms:modified xsi:type="dcterms:W3CDTF">2016-11-15T10:18:46Z</dcterms:modified>
</cp:coreProperties>
</file>