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62" r:id="rId5"/>
    <p:sldId id="265" r:id="rId6"/>
    <p:sldId id="267" r:id="rId7"/>
    <p:sldId id="268" r:id="rId8"/>
    <p:sldId id="259" r:id="rId9"/>
    <p:sldId id="258" r:id="rId10"/>
    <p:sldId id="299" r:id="rId11"/>
    <p:sldId id="269" r:id="rId12"/>
    <p:sldId id="285" r:id="rId13"/>
    <p:sldId id="288" r:id="rId14"/>
    <p:sldId id="292" r:id="rId15"/>
    <p:sldId id="289" r:id="rId16"/>
    <p:sldId id="295" r:id="rId17"/>
    <p:sldId id="297" r:id="rId18"/>
    <p:sldId id="300" r:id="rId19"/>
    <p:sldId id="296" r:id="rId20"/>
    <p:sldId id="290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86901"/>
  </p:normalViewPr>
  <p:slideViewPr>
    <p:cSldViewPr snapToGrid="0" snapToObjects="1">
      <p:cViewPr varScale="1">
        <p:scale>
          <a:sx n="106" d="100"/>
          <a:sy n="106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or/Downloads/Delirium%20&amp;%20Sedation%20QIP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or/Downloads/Delirium%20&amp;%20Sedation%20QIP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Finding a forum to present</c:v>
                </c:pt>
                <c:pt idx="1">
                  <c:v>Finding the right question</c:v>
                </c:pt>
                <c:pt idx="2">
                  <c:v>Insufficent time</c:v>
                </c:pt>
                <c:pt idx="3">
                  <c:v>Moving role</c:v>
                </c:pt>
                <c:pt idx="4">
                  <c:v>Finding a team</c:v>
                </c:pt>
                <c:pt idx="5">
                  <c:v>Data collection too difficult</c:v>
                </c:pt>
                <c:pt idx="6">
                  <c:v>Collecting wrong data</c:v>
                </c:pt>
                <c:pt idx="7">
                  <c:v>Time to analyse data</c:v>
                </c:pt>
                <c:pt idx="8">
                  <c:v>Time to collect data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8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6-2C4C-8A5B-8D2D8C143C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Finding a forum to present</c:v>
                </c:pt>
                <c:pt idx="1">
                  <c:v>Finding the right question</c:v>
                </c:pt>
                <c:pt idx="2">
                  <c:v>Insufficent time</c:v>
                </c:pt>
                <c:pt idx="3">
                  <c:v>Moving role</c:v>
                </c:pt>
                <c:pt idx="4">
                  <c:v>Finding a team</c:v>
                </c:pt>
                <c:pt idx="5">
                  <c:v>Data collection too difficult</c:v>
                </c:pt>
                <c:pt idx="6">
                  <c:v>Collecting wrong data</c:v>
                </c:pt>
                <c:pt idx="7">
                  <c:v>Time to analyse data</c:v>
                </c:pt>
                <c:pt idx="8">
                  <c:v>Time to collect data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6</c:v>
                </c:pt>
                <c:pt idx="1">
                  <c:v>2</c:v>
                </c:pt>
                <c:pt idx="2">
                  <c:v>7</c:v>
                </c:pt>
                <c:pt idx="3">
                  <c:v>8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9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56-2C4C-8A5B-8D2D8C143C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a barrier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Finding a forum to present</c:v>
                </c:pt>
                <c:pt idx="1">
                  <c:v>Finding the right question</c:v>
                </c:pt>
                <c:pt idx="2">
                  <c:v>Insufficent time</c:v>
                </c:pt>
                <c:pt idx="3">
                  <c:v>Moving role</c:v>
                </c:pt>
                <c:pt idx="4">
                  <c:v>Finding a team</c:v>
                </c:pt>
                <c:pt idx="5">
                  <c:v>Data collection too difficult</c:v>
                </c:pt>
                <c:pt idx="6">
                  <c:v>Collecting wrong data</c:v>
                </c:pt>
                <c:pt idx="7">
                  <c:v>Time to analyse data</c:v>
                </c:pt>
                <c:pt idx="8">
                  <c:v>Time to collect data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56-2C4C-8A5B-8D2D8C143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2185824"/>
        <c:axId val="701658608"/>
      </c:barChart>
      <c:catAx>
        <c:axId val="70218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58608"/>
        <c:crosses val="autoZero"/>
        <c:auto val="1"/>
        <c:lblAlgn val="ctr"/>
        <c:lblOffset val="100"/>
        <c:noMultiLvlLbl val="0"/>
      </c:catAx>
      <c:valAx>
        <c:axId val="70165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18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 not know how to word a request</c:v>
                </c:pt>
                <c:pt idx="1">
                  <c:v>Data requesting process takes too long</c:v>
                </c:pt>
                <c:pt idx="2">
                  <c:v>Do not know how to make a request</c:v>
                </c:pt>
                <c:pt idx="3">
                  <c:v>Do not know what data can be requested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15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C-D84F-83B4-4133FCBFB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 not know how to word a request</c:v>
                </c:pt>
                <c:pt idx="1">
                  <c:v>Data requesting process takes too long</c:v>
                </c:pt>
                <c:pt idx="2">
                  <c:v>Do not know how to make a request</c:v>
                </c:pt>
                <c:pt idx="3">
                  <c:v>Do not know what data can be requested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C-D84F-83B4-4133FCBFB9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a barrier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Do not know how to word a request</c:v>
                </c:pt>
                <c:pt idx="1">
                  <c:v>Data requesting process takes too long</c:v>
                </c:pt>
                <c:pt idx="2">
                  <c:v>Do not know how to make a request</c:v>
                </c:pt>
                <c:pt idx="3">
                  <c:v>Do not know what data can be requested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5C-D84F-83B4-4133FCBFB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2185824"/>
        <c:axId val="701658608"/>
      </c:barChart>
      <c:catAx>
        <c:axId val="70218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658608"/>
        <c:crosses val="autoZero"/>
        <c:auto val="1"/>
        <c:lblAlgn val="ctr"/>
        <c:lblOffset val="100"/>
        <c:noMultiLvlLbl val="0"/>
      </c:catAx>
      <c:valAx>
        <c:axId val="70165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18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Expected time for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for collection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&lt; 1 week</c:v>
                </c:pt>
                <c:pt idx="1">
                  <c:v>1-2 weeks</c:v>
                </c:pt>
                <c:pt idx="2">
                  <c:v>3-4 weeks</c:v>
                </c:pt>
                <c:pt idx="3">
                  <c:v>1 month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B-6F42-855F-199E8B2AD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958048"/>
        <c:axId val="877159776"/>
      </c:barChart>
      <c:catAx>
        <c:axId val="8769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159776"/>
        <c:crosses val="autoZero"/>
        <c:auto val="1"/>
        <c:lblAlgn val="ctr"/>
        <c:lblOffset val="100"/>
        <c:noMultiLvlLbl val="0"/>
      </c:catAx>
      <c:valAx>
        <c:axId val="8771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9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/>
              <a:t>Sedation scores recorded by month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'RASS Analysis'!$V$4</c:f>
              <c:strCache>
                <c:ptCount val="1"/>
                <c:pt idx="0">
                  <c:v>Normal RASS Score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'RASS Analysis'!$Q$5:$Q$39</c:f>
              <c:numCache>
                <c:formatCode>mmm\-yy</c:formatCode>
                <c:ptCount val="35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</c:numCache>
            </c:numRef>
          </c:cat>
          <c:val>
            <c:numRef>
              <c:f>'RASS Analysis'!$V$5:$V$39</c:f>
              <c:numCache>
                <c:formatCode>0</c:formatCode>
                <c:ptCount val="35"/>
                <c:pt idx="0">
                  <c:v>126</c:v>
                </c:pt>
                <c:pt idx="1">
                  <c:v>183</c:v>
                </c:pt>
                <c:pt idx="2">
                  <c:v>221</c:v>
                </c:pt>
                <c:pt idx="3">
                  <c:v>205</c:v>
                </c:pt>
                <c:pt idx="4">
                  <c:v>207</c:v>
                </c:pt>
                <c:pt idx="5">
                  <c:v>94</c:v>
                </c:pt>
                <c:pt idx="6">
                  <c:v>107</c:v>
                </c:pt>
                <c:pt idx="7">
                  <c:v>72</c:v>
                </c:pt>
                <c:pt idx="8">
                  <c:v>60</c:v>
                </c:pt>
                <c:pt idx="9">
                  <c:v>64</c:v>
                </c:pt>
                <c:pt idx="10">
                  <c:v>74</c:v>
                </c:pt>
                <c:pt idx="11">
                  <c:v>117</c:v>
                </c:pt>
                <c:pt idx="12">
                  <c:v>67</c:v>
                </c:pt>
                <c:pt idx="13">
                  <c:v>71</c:v>
                </c:pt>
                <c:pt idx="14">
                  <c:v>59</c:v>
                </c:pt>
                <c:pt idx="15">
                  <c:v>42</c:v>
                </c:pt>
                <c:pt idx="16">
                  <c:v>230</c:v>
                </c:pt>
                <c:pt idx="17">
                  <c:v>251</c:v>
                </c:pt>
                <c:pt idx="18">
                  <c:v>356</c:v>
                </c:pt>
                <c:pt idx="19">
                  <c:v>501</c:v>
                </c:pt>
                <c:pt idx="20">
                  <c:v>670</c:v>
                </c:pt>
                <c:pt idx="21">
                  <c:v>447</c:v>
                </c:pt>
                <c:pt idx="22">
                  <c:v>451</c:v>
                </c:pt>
                <c:pt idx="23">
                  <c:v>611</c:v>
                </c:pt>
                <c:pt idx="24">
                  <c:v>504</c:v>
                </c:pt>
                <c:pt idx="25">
                  <c:v>619</c:v>
                </c:pt>
                <c:pt idx="26">
                  <c:v>710</c:v>
                </c:pt>
                <c:pt idx="27">
                  <c:v>556</c:v>
                </c:pt>
                <c:pt idx="28">
                  <c:v>553</c:v>
                </c:pt>
                <c:pt idx="29">
                  <c:v>672</c:v>
                </c:pt>
                <c:pt idx="30">
                  <c:v>766</c:v>
                </c:pt>
                <c:pt idx="31">
                  <c:v>836</c:v>
                </c:pt>
                <c:pt idx="32">
                  <c:v>820</c:v>
                </c:pt>
                <c:pt idx="33">
                  <c:v>902</c:v>
                </c:pt>
                <c:pt idx="34">
                  <c:v>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A-214A-8005-31F3103FC666}"/>
            </c:ext>
          </c:extLst>
        </c:ser>
        <c:ser>
          <c:idx val="1"/>
          <c:order val="1"/>
          <c:tx>
            <c:strRef>
              <c:f>'RASS Analysis'!$W$4</c:f>
              <c:strCache>
                <c:ptCount val="1"/>
                <c:pt idx="0">
                  <c:v>Over-sedated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'RASS Analysis'!$Q$5:$Q$39</c:f>
              <c:numCache>
                <c:formatCode>mmm\-yy</c:formatCode>
                <c:ptCount val="35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</c:numCache>
            </c:numRef>
          </c:cat>
          <c:val>
            <c:numRef>
              <c:f>'RASS Analysis'!$W$5:$W$39</c:f>
              <c:numCache>
                <c:formatCode>0</c:formatCode>
                <c:ptCount val="35"/>
                <c:pt idx="0">
                  <c:v>17</c:v>
                </c:pt>
                <c:pt idx="1">
                  <c:v>27</c:v>
                </c:pt>
                <c:pt idx="2">
                  <c:v>29</c:v>
                </c:pt>
                <c:pt idx="3">
                  <c:v>44</c:v>
                </c:pt>
                <c:pt idx="4">
                  <c:v>23</c:v>
                </c:pt>
                <c:pt idx="5">
                  <c:v>15</c:v>
                </c:pt>
                <c:pt idx="6">
                  <c:v>27</c:v>
                </c:pt>
                <c:pt idx="7">
                  <c:v>10</c:v>
                </c:pt>
                <c:pt idx="8">
                  <c:v>25</c:v>
                </c:pt>
                <c:pt idx="9">
                  <c:v>20</c:v>
                </c:pt>
                <c:pt idx="10">
                  <c:v>22</c:v>
                </c:pt>
                <c:pt idx="11">
                  <c:v>14</c:v>
                </c:pt>
                <c:pt idx="12">
                  <c:v>66</c:v>
                </c:pt>
                <c:pt idx="13">
                  <c:v>89</c:v>
                </c:pt>
                <c:pt idx="14">
                  <c:v>15</c:v>
                </c:pt>
                <c:pt idx="15">
                  <c:v>5</c:v>
                </c:pt>
                <c:pt idx="16">
                  <c:v>21</c:v>
                </c:pt>
                <c:pt idx="17">
                  <c:v>18</c:v>
                </c:pt>
                <c:pt idx="18">
                  <c:v>38</c:v>
                </c:pt>
                <c:pt idx="19">
                  <c:v>38</c:v>
                </c:pt>
                <c:pt idx="20">
                  <c:v>160</c:v>
                </c:pt>
                <c:pt idx="21">
                  <c:v>456</c:v>
                </c:pt>
                <c:pt idx="22">
                  <c:v>538</c:v>
                </c:pt>
                <c:pt idx="23">
                  <c:v>188</c:v>
                </c:pt>
                <c:pt idx="24">
                  <c:v>38</c:v>
                </c:pt>
                <c:pt idx="25">
                  <c:v>46</c:v>
                </c:pt>
                <c:pt idx="26">
                  <c:v>51</c:v>
                </c:pt>
                <c:pt idx="27">
                  <c:v>33</c:v>
                </c:pt>
                <c:pt idx="28">
                  <c:v>106</c:v>
                </c:pt>
                <c:pt idx="29">
                  <c:v>127</c:v>
                </c:pt>
                <c:pt idx="30">
                  <c:v>122</c:v>
                </c:pt>
                <c:pt idx="31">
                  <c:v>86</c:v>
                </c:pt>
                <c:pt idx="32">
                  <c:v>146</c:v>
                </c:pt>
                <c:pt idx="33">
                  <c:v>95</c:v>
                </c:pt>
                <c:pt idx="3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AA-214A-8005-31F3103FC666}"/>
            </c:ext>
          </c:extLst>
        </c:ser>
        <c:ser>
          <c:idx val="2"/>
          <c:order val="2"/>
          <c:tx>
            <c:strRef>
              <c:f>'RASS Analysis'!$X$4</c:f>
              <c:strCache>
                <c:ptCount val="1"/>
                <c:pt idx="0">
                  <c:v>Not recorded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'RASS Analysis'!$Q$5:$Q$39</c:f>
              <c:numCache>
                <c:formatCode>mmm\-yy</c:formatCode>
                <c:ptCount val="35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</c:numCache>
            </c:numRef>
          </c:cat>
          <c:val>
            <c:numRef>
              <c:f>'RASS Analysis'!$X$5:$X$39</c:f>
              <c:numCache>
                <c:formatCode>0</c:formatCode>
                <c:ptCount val="35"/>
                <c:pt idx="0">
                  <c:v>8</c:v>
                </c:pt>
                <c:pt idx="1">
                  <c:v>80</c:v>
                </c:pt>
                <c:pt idx="2">
                  <c:v>116</c:v>
                </c:pt>
                <c:pt idx="3">
                  <c:v>233</c:v>
                </c:pt>
                <c:pt idx="4">
                  <c:v>153</c:v>
                </c:pt>
                <c:pt idx="5">
                  <c:v>220</c:v>
                </c:pt>
                <c:pt idx="6">
                  <c:v>177</c:v>
                </c:pt>
                <c:pt idx="7">
                  <c:v>223</c:v>
                </c:pt>
                <c:pt idx="8">
                  <c:v>99</c:v>
                </c:pt>
                <c:pt idx="9">
                  <c:v>191</c:v>
                </c:pt>
                <c:pt idx="10">
                  <c:v>119</c:v>
                </c:pt>
                <c:pt idx="11">
                  <c:v>78</c:v>
                </c:pt>
                <c:pt idx="12">
                  <c:v>43</c:v>
                </c:pt>
                <c:pt idx="13">
                  <c:v>12</c:v>
                </c:pt>
                <c:pt idx="14">
                  <c:v>16</c:v>
                </c:pt>
                <c:pt idx="15">
                  <c:v>22</c:v>
                </c:pt>
                <c:pt idx="16">
                  <c:v>125</c:v>
                </c:pt>
                <c:pt idx="17">
                  <c:v>128</c:v>
                </c:pt>
                <c:pt idx="18">
                  <c:v>209</c:v>
                </c:pt>
                <c:pt idx="19">
                  <c:v>178</c:v>
                </c:pt>
                <c:pt idx="20">
                  <c:v>210</c:v>
                </c:pt>
                <c:pt idx="21">
                  <c:v>258</c:v>
                </c:pt>
                <c:pt idx="22">
                  <c:v>128</c:v>
                </c:pt>
                <c:pt idx="23">
                  <c:v>122</c:v>
                </c:pt>
                <c:pt idx="24">
                  <c:v>62</c:v>
                </c:pt>
                <c:pt idx="25">
                  <c:v>161</c:v>
                </c:pt>
                <c:pt idx="26">
                  <c:v>271</c:v>
                </c:pt>
                <c:pt idx="27">
                  <c:v>221</c:v>
                </c:pt>
                <c:pt idx="28">
                  <c:v>193</c:v>
                </c:pt>
                <c:pt idx="29">
                  <c:v>172</c:v>
                </c:pt>
                <c:pt idx="30">
                  <c:v>206</c:v>
                </c:pt>
                <c:pt idx="31">
                  <c:v>285</c:v>
                </c:pt>
                <c:pt idx="32">
                  <c:v>289</c:v>
                </c:pt>
                <c:pt idx="33">
                  <c:v>271</c:v>
                </c:pt>
                <c:pt idx="34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AA-214A-8005-31F3103FC666}"/>
            </c:ext>
          </c:extLst>
        </c:ser>
        <c:ser>
          <c:idx val="3"/>
          <c:order val="3"/>
          <c:tx>
            <c:strRef>
              <c:f>'RASS Analysis'!$Y$4</c:f>
              <c:strCache>
                <c:ptCount val="1"/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'RASS Analysis'!$Q$5:$Q$39</c:f>
              <c:numCache>
                <c:formatCode>mmm\-yy</c:formatCode>
                <c:ptCount val="35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</c:numCache>
            </c:numRef>
          </c:cat>
          <c:val>
            <c:numRef>
              <c:f>'RASS Analysis'!$Y$5:$Y$39</c:f>
              <c:numCache>
                <c:formatCode>General</c:formatCode>
                <c:ptCount val="35"/>
              </c:numCache>
            </c:numRef>
          </c:val>
          <c:extLst>
            <c:ext xmlns:c16="http://schemas.microsoft.com/office/drawing/2014/chart" uri="{C3380CC4-5D6E-409C-BE32-E72D297353CC}">
              <c16:uniqueId val="{00000003-DCAA-214A-8005-31F3103FC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3466112"/>
        <c:axId val="253467648"/>
      </c:barChart>
      <c:dateAx>
        <c:axId val="2534661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467648"/>
        <c:crosses val="autoZero"/>
        <c:auto val="1"/>
        <c:lblOffset val="100"/>
        <c:baseTimeUnit val="months"/>
      </c:dateAx>
      <c:valAx>
        <c:axId val="25346764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4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How often are patients over-sedated?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'RASS Analysis'!$U$4</c:f>
              <c:strCache>
                <c:ptCount val="1"/>
                <c:pt idx="0">
                  <c:v>% of Time on ICU with RASS score outside of normal range</c:v>
                </c:pt>
              </c:strCache>
            </c:strRef>
          </c:tx>
          <c:spPr>
            <a:ln w="38100" cap="flat" cmpd="sng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'RASS Analysis'!$Q$5:$Q$39</c:f>
              <c:numCache>
                <c:formatCode>mmm\-yy</c:formatCode>
                <c:ptCount val="35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</c:numCache>
            </c:numRef>
          </c:cat>
          <c:val>
            <c:numRef>
              <c:f>'RASS Analysis'!$U$5:$U$39</c:f>
              <c:numCache>
                <c:formatCode>0%</c:formatCode>
                <c:ptCount val="35"/>
                <c:pt idx="0">
                  <c:v>0.13396928501283736</c:v>
                </c:pt>
                <c:pt idx="1">
                  <c:v>0.26375747068753136</c:v>
                </c:pt>
                <c:pt idx="2">
                  <c:v>0.26564445985580742</c:v>
                </c:pt>
                <c:pt idx="3">
                  <c:v>0.20947060945664445</c:v>
                </c:pt>
                <c:pt idx="4">
                  <c:v>0.20740115718418514</c:v>
                </c:pt>
                <c:pt idx="5">
                  <c:v>0.15159922124878319</c:v>
                </c:pt>
                <c:pt idx="6">
                  <c:v>0.19484540882845969</c:v>
                </c:pt>
                <c:pt idx="7">
                  <c:v>0.22880205098225487</c:v>
                </c:pt>
                <c:pt idx="8">
                  <c:v>0.23598864672246622</c:v>
                </c:pt>
                <c:pt idx="9">
                  <c:v>0.22229407026738818</c:v>
                </c:pt>
                <c:pt idx="10">
                  <c:v>0.18358938336505634</c:v>
                </c:pt>
                <c:pt idx="11">
                  <c:v>0.25329385902708834</c:v>
                </c:pt>
                <c:pt idx="12">
                  <c:v>0.57017507723995886</c:v>
                </c:pt>
                <c:pt idx="13">
                  <c:v>0.56099127498553703</c:v>
                </c:pt>
                <c:pt idx="14">
                  <c:v>0.28780413184548248</c:v>
                </c:pt>
                <c:pt idx="15">
                  <c:v>0.16641498673411192</c:v>
                </c:pt>
                <c:pt idx="16">
                  <c:v>0.21936683026386122</c:v>
                </c:pt>
                <c:pt idx="17">
                  <c:v>0.12502590888363802</c:v>
                </c:pt>
                <c:pt idx="18">
                  <c:v>0.14247784200385358</c:v>
                </c:pt>
                <c:pt idx="19">
                  <c:v>0.17924696645253391</c:v>
                </c:pt>
                <c:pt idx="20">
                  <c:v>0.3069584252069153</c:v>
                </c:pt>
                <c:pt idx="21">
                  <c:v>0.60891280538232861</c:v>
                </c:pt>
                <c:pt idx="22">
                  <c:v>0.64599069661082231</c:v>
                </c:pt>
                <c:pt idx="23">
                  <c:v>0.38766456337150423</c:v>
                </c:pt>
                <c:pt idx="24">
                  <c:v>0.22360720315137872</c:v>
                </c:pt>
                <c:pt idx="25">
                  <c:v>0.23509238310708899</c:v>
                </c:pt>
                <c:pt idx="26">
                  <c:v>0.17087761835171161</c:v>
                </c:pt>
                <c:pt idx="27">
                  <c:v>0.1646279949558638</c:v>
                </c:pt>
                <c:pt idx="28">
                  <c:v>0.23097977200055608</c:v>
                </c:pt>
                <c:pt idx="29">
                  <c:v>0.21892522042262288</c:v>
                </c:pt>
                <c:pt idx="30">
                  <c:v>0.28041032134804006</c:v>
                </c:pt>
                <c:pt idx="31">
                  <c:v>0.2222815721126532</c:v>
                </c:pt>
                <c:pt idx="32">
                  <c:v>0.2621487284489154</c:v>
                </c:pt>
                <c:pt idx="33">
                  <c:v>0.23002000826428307</c:v>
                </c:pt>
                <c:pt idx="34">
                  <c:v>0.21902606694040064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FC-D948-927F-5BE41B5B9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290368"/>
        <c:axId val="253291904"/>
      </c:lineChart>
      <c:dateAx>
        <c:axId val="2532903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291904"/>
        <c:crosses val="autoZero"/>
        <c:auto val="1"/>
        <c:lblOffset val="100"/>
        <c:baseTimeUnit val="months"/>
      </c:dateAx>
      <c:valAx>
        <c:axId val="25329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29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47F96-0C28-45CF-9865-5CCB88BD28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DC1880-BCE3-4B67-8BA4-988292A665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Context</a:t>
          </a:r>
          <a:endParaRPr lang="en-US" dirty="0"/>
        </a:p>
      </dgm:t>
    </dgm:pt>
    <dgm:pt modelId="{10ABE047-86C8-465C-9719-080F3AAA8DD5}" type="parTrans" cxnId="{4622F1C9-96F1-4D5D-A72B-0518C4773298}">
      <dgm:prSet/>
      <dgm:spPr/>
      <dgm:t>
        <a:bodyPr/>
        <a:lstStyle/>
        <a:p>
          <a:endParaRPr lang="en-US"/>
        </a:p>
      </dgm:t>
    </dgm:pt>
    <dgm:pt modelId="{8FF89F53-7F82-453E-93DE-5A2C8DF816AD}" type="sibTrans" cxnId="{4622F1C9-96F1-4D5D-A72B-0518C4773298}">
      <dgm:prSet/>
      <dgm:spPr/>
      <dgm:t>
        <a:bodyPr/>
        <a:lstStyle/>
        <a:p>
          <a:endParaRPr lang="en-US"/>
        </a:p>
      </dgm:t>
    </dgm:pt>
    <dgm:pt modelId="{9A685B79-5E8E-491D-8D6A-C5D1C70E8B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Aims of the data clinic</a:t>
          </a:r>
          <a:endParaRPr lang="en-US" dirty="0"/>
        </a:p>
      </dgm:t>
    </dgm:pt>
    <dgm:pt modelId="{771783CD-911B-4D02-AADF-3636139F7C89}" type="parTrans" cxnId="{626644FC-244D-48F1-829C-BED81DF9AC78}">
      <dgm:prSet/>
      <dgm:spPr/>
      <dgm:t>
        <a:bodyPr/>
        <a:lstStyle/>
        <a:p>
          <a:endParaRPr lang="en-US"/>
        </a:p>
      </dgm:t>
    </dgm:pt>
    <dgm:pt modelId="{1BE723A3-B85F-4996-90F1-05872B23C28C}" type="sibTrans" cxnId="{626644FC-244D-48F1-829C-BED81DF9AC78}">
      <dgm:prSet/>
      <dgm:spPr/>
      <dgm:t>
        <a:bodyPr/>
        <a:lstStyle/>
        <a:p>
          <a:endParaRPr lang="en-US"/>
        </a:p>
      </dgm:t>
    </dgm:pt>
    <dgm:pt modelId="{E7A59F01-952F-4DEE-A5BC-E194A884023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Preliminary survey</a:t>
          </a:r>
          <a:endParaRPr lang="en-US" dirty="0"/>
        </a:p>
      </dgm:t>
    </dgm:pt>
    <dgm:pt modelId="{56E9A099-EB7E-402D-91D9-79321F603B09}" type="parTrans" cxnId="{2FDF0885-5143-4AA8-845A-5C9B969C6E1E}">
      <dgm:prSet/>
      <dgm:spPr/>
      <dgm:t>
        <a:bodyPr/>
        <a:lstStyle/>
        <a:p>
          <a:endParaRPr lang="en-US"/>
        </a:p>
      </dgm:t>
    </dgm:pt>
    <dgm:pt modelId="{154B8C82-1D73-4F18-9CA0-B266B2551BDC}" type="sibTrans" cxnId="{2FDF0885-5143-4AA8-845A-5C9B969C6E1E}">
      <dgm:prSet/>
      <dgm:spPr/>
      <dgm:t>
        <a:bodyPr/>
        <a:lstStyle/>
        <a:p>
          <a:endParaRPr lang="en-US"/>
        </a:p>
      </dgm:t>
    </dgm:pt>
    <dgm:pt modelId="{B3AD0E7A-AE7D-4E79-8C6F-2415CD14BA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Our current process</a:t>
          </a:r>
          <a:endParaRPr lang="en-US" dirty="0"/>
        </a:p>
      </dgm:t>
    </dgm:pt>
    <dgm:pt modelId="{041DD300-3E33-4FC4-890D-1A28E2AFADE8}" type="parTrans" cxnId="{47E702B0-5C4D-4926-9C1B-2EB39B2C7AC8}">
      <dgm:prSet/>
      <dgm:spPr/>
      <dgm:t>
        <a:bodyPr/>
        <a:lstStyle/>
        <a:p>
          <a:endParaRPr lang="en-US"/>
        </a:p>
      </dgm:t>
    </dgm:pt>
    <dgm:pt modelId="{53A6A3F4-683F-4B19-9A99-18356A1CB2A8}" type="sibTrans" cxnId="{47E702B0-5C4D-4926-9C1B-2EB39B2C7AC8}">
      <dgm:prSet/>
      <dgm:spPr/>
      <dgm:t>
        <a:bodyPr/>
        <a:lstStyle/>
        <a:p>
          <a:endParaRPr lang="en-US"/>
        </a:p>
      </dgm:t>
    </dgm:pt>
    <dgm:pt modelId="{3E3A5C97-A790-42DD-AB7F-AF8B0217FB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An example of our work</a:t>
          </a:r>
          <a:endParaRPr lang="en-US"/>
        </a:p>
      </dgm:t>
    </dgm:pt>
    <dgm:pt modelId="{13662C72-7D4C-4B2E-978B-66AA8FEA81B6}" type="parTrans" cxnId="{923D4258-5E05-4CD2-BD28-A584998F8525}">
      <dgm:prSet/>
      <dgm:spPr/>
      <dgm:t>
        <a:bodyPr/>
        <a:lstStyle/>
        <a:p>
          <a:endParaRPr lang="en-US"/>
        </a:p>
      </dgm:t>
    </dgm:pt>
    <dgm:pt modelId="{F229E1F0-4690-49C5-8621-5CDD375951D5}" type="sibTrans" cxnId="{923D4258-5E05-4CD2-BD28-A584998F8525}">
      <dgm:prSet/>
      <dgm:spPr/>
      <dgm:t>
        <a:bodyPr/>
        <a:lstStyle/>
        <a:p>
          <a:endParaRPr lang="en-US"/>
        </a:p>
      </dgm:t>
    </dgm:pt>
    <dgm:pt modelId="{A29D97F5-4CBE-426F-AB4C-BF2B471F60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View to the future</a:t>
          </a:r>
          <a:endParaRPr lang="en-US"/>
        </a:p>
      </dgm:t>
    </dgm:pt>
    <dgm:pt modelId="{93F6B692-25F1-48EB-8397-2083A07EA061}" type="parTrans" cxnId="{544890B3-0C6F-4E9A-9362-56C9C4C5AC44}">
      <dgm:prSet/>
      <dgm:spPr/>
      <dgm:t>
        <a:bodyPr/>
        <a:lstStyle/>
        <a:p>
          <a:endParaRPr lang="en-US"/>
        </a:p>
      </dgm:t>
    </dgm:pt>
    <dgm:pt modelId="{CB63128E-3803-4FBB-B217-AF3A7E98D400}" type="sibTrans" cxnId="{544890B3-0C6F-4E9A-9362-56C9C4C5AC44}">
      <dgm:prSet/>
      <dgm:spPr/>
      <dgm:t>
        <a:bodyPr/>
        <a:lstStyle/>
        <a:p>
          <a:endParaRPr lang="en-US"/>
        </a:p>
      </dgm:t>
    </dgm:pt>
    <dgm:pt modelId="{C2B54D53-DEE8-448E-BE13-26E0F2575EC4}" type="pres">
      <dgm:prSet presAssocID="{ED147F96-0C28-45CF-9865-5CCB88BD28AF}" presName="root" presStyleCnt="0">
        <dgm:presLayoutVars>
          <dgm:dir/>
          <dgm:resizeHandles val="exact"/>
        </dgm:presLayoutVars>
      </dgm:prSet>
      <dgm:spPr/>
    </dgm:pt>
    <dgm:pt modelId="{F92192B6-6720-469F-BBA6-20EC7E2BEA04}" type="pres">
      <dgm:prSet presAssocID="{3CDC1880-BCE3-4B67-8BA4-988292A66585}" presName="compNode" presStyleCnt="0"/>
      <dgm:spPr/>
    </dgm:pt>
    <dgm:pt modelId="{7FA52724-62E2-4C0C-8D06-315E33E60531}" type="pres">
      <dgm:prSet presAssocID="{3CDC1880-BCE3-4B67-8BA4-988292A6658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7F23EA0-92BA-4535-9947-796314819FCF}" type="pres">
      <dgm:prSet presAssocID="{3CDC1880-BCE3-4B67-8BA4-988292A66585}" presName="spaceRect" presStyleCnt="0"/>
      <dgm:spPr/>
    </dgm:pt>
    <dgm:pt modelId="{42562533-A043-4904-A880-0C66C33AF998}" type="pres">
      <dgm:prSet presAssocID="{3CDC1880-BCE3-4B67-8BA4-988292A66585}" presName="textRect" presStyleLbl="revTx" presStyleIdx="0" presStyleCnt="6">
        <dgm:presLayoutVars>
          <dgm:chMax val="1"/>
          <dgm:chPref val="1"/>
        </dgm:presLayoutVars>
      </dgm:prSet>
      <dgm:spPr/>
    </dgm:pt>
    <dgm:pt modelId="{70B4E396-061E-4D3C-ACEC-805CCAF2B9DB}" type="pres">
      <dgm:prSet presAssocID="{8FF89F53-7F82-453E-93DE-5A2C8DF816AD}" presName="sibTrans" presStyleCnt="0"/>
      <dgm:spPr/>
    </dgm:pt>
    <dgm:pt modelId="{E5EC3EBD-0604-46DA-8386-FFE1EF97728A}" type="pres">
      <dgm:prSet presAssocID="{E7A59F01-952F-4DEE-A5BC-E194A884023F}" presName="compNode" presStyleCnt="0"/>
      <dgm:spPr/>
    </dgm:pt>
    <dgm:pt modelId="{B58968A4-BE7E-4435-A427-8BA2E03FB652}" type="pres">
      <dgm:prSet presAssocID="{E7A59F01-952F-4DEE-A5BC-E194A88402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25A0590-DBAB-4C85-B621-E861579A3C9B}" type="pres">
      <dgm:prSet presAssocID="{E7A59F01-952F-4DEE-A5BC-E194A884023F}" presName="spaceRect" presStyleCnt="0"/>
      <dgm:spPr/>
    </dgm:pt>
    <dgm:pt modelId="{0A9BFB14-D2D6-44B7-9CA7-C89F8ADCD469}" type="pres">
      <dgm:prSet presAssocID="{E7A59F01-952F-4DEE-A5BC-E194A884023F}" presName="textRect" presStyleLbl="revTx" presStyleIdx="1" presStyleCnt="6">
        <dgm:presLayoutVars>
          <dgm:chMax val="1"/>
          <dgm:chPref val="1"/>
        </dgm:presLayoutVars>
      </dgm:prSet>
      <dgm:spPr/>
    </dgm:pt>
    <dgm:pt modelId="{7408720A-20F2-4B47-A205-3F4833413D05}" type="pres">
      <dgm:prSet presAssocID="{154B8C82-1D73-4F18-9CA0-B266B2551BDC}" presName="sibTrans" presStyleCnt="0"/>
      <dgm:spPr/>
    </dgm:pt>
    <dgm:pt modelId="{AD1E98B4-8071-41D9-AA1A-8AFF8F312369}" type="pres">
      <dgm:prSet presAssocID="{9A685B79-5E8E-491D-8D6A-C5D1C70E8BF2}" presName="compNode" presStyleCnt="0"/>
      <dgm:spPr/>
    </dgm:pt>
    <dgm:pt modelId="{47AA25AF-1F4D-48BE-8CE7-0160BF31A5BD}" type="pres">
      <dgm:prSet presAssocID="{9A685B79-5E8E-491D-8D6A-C5D1C70E8BF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CE1FFBE-60D2-4543-8BC0-C34AB52D2E68}" type="pres">
      <dgm:prSet presAssocID="{9A685B79-5E8E-491D-8D6A-C5D1C70E8BF2}" presName="spaceRect" presStyleCnt="0"/>
      <dgm:spPr/>
    </dgm:pt>
    <dgm:pt modelId="{2935A0E2-FB25-4AFD-9D64-173529C790DD}" type="pres">
      <dgm:prSet presAssocID="{9A685B79-5E8E-491D-8D6A-C5D1C70E8BF2}" presName="textRect" presStyleLbl="revTx" presStyleIdx="2" presStyleCnt="6">
        <dgm:presLayoutVars>
          <dgm:chMax val="1"/>
          <dgm:chPref val="1"/>
        </dgm:presLayoutVars>
      </dgm:prSet>
      <dgm:spPr/>
    </dgm:pt>
    <dgm:pt modelId="{39888659-398E-4257-B620-8CC59F4A35D1}" type="pres">
      <dgm:prSet presAssocID="{1BE723A3-B85F-4996-90F1-05872B23C28C}" presName="sibTrans" presStyleCnt="0"/>
      <dgm:spPr/>
    </dgm:pt>
    <dgm:pt modelId="{64236B41-0679-4532-B796-BC599FA3F558}" type="pres">
      <dgm:prSet presAssocID="{B3AD0E7A-AE7D-4E79-8C6F-2415CD14BABB}" presName="compNode" presStyleCnt="0"/>
      <dgm:spPr/>
    </dgm:pt>
    <dgm:pt modelId="{29D66E91-F8B2-4D89-9B47-D2800505255E}" type="pres">
      <dgm:prSet presAssocID="{B3AD0E7A-AE7D-4E79-8C6F-2415CD14BABB}" presName="iconRect" presStyleLbl="node1" presStyleIdx="3" presStyleCnt="6" custLinFactX="283897" custLinFactY="253224" custLinFactNeighborX="300000" custLinFactNeighborY="300000"/>
      <dgm:spPr>
        <a:noFill/>
        <a:ln>
          <a:noFill/>
        </a:ln>
      </dgm:spPr>
    </dgm:pt>
    <dgm:pt modelId="{9D3C03B0-8567-4A7D-8816-FFA5DAAECF63}" type="pres">
      <dgm:prSet presAssocID="{B3AD0E7A-AE7D-4E79-8C6F-2415CD14BABB}" presName="spaceRect" presStyleCnt="0"/>
      <dgm:spPr/>
    </dgm:pt>
    <dgm:pt modelId="{5C63BEFC-5502-48FB-B616-5832B4E16DA8}" type="pres">
      <dgm:prSet presAssocID="{B3AD0E7A-AE7D-4E79-8C6F-2415CD14BABB}" presName="textRect" presStyleLbl="revTx" presStyleIdx="3" presStyleCnt="6">
        <dgm:presLayoutVars>
          <dgm:chMax val="1"/>
          <dgm:chPref val="1"/>
        </dgm:presLayoutVars>
      </dgm:prSet>
      <dgm:spPr/>
    </dgm:pt>
    <dgm:pt modelId="{C11ECB86-7E88-4D0D-A099-ABE65E07A223}" type="pres">
      <dgm:prSet presAssocID="{53A6A3F4-683F-4B19-9A99-18356A1CB2A8}" presName="sibTrans" presStyleCnt="0"/>
      <dgm:spPr/>
    </dgm:pt>
    <dgm:pt modelId="{35796FDA-6973-4AE7-AD1B-A8C722D28FBD}" type="pres">
      <dgm:prSet presAssocID="{3E3A5C97-A790-42DD-AB7F-AF8B0217FB35}" presName="compNode" presStyleCnt="0"/>
      <dgm:spPr/>
    </dgm:pt>
    <dgm:pt modelId="{4F23D317-95E5-4336-B856-5A4277775672}" type="pres">
      <dgm:prSet presAssocID="{3E3A5C97-A790-42DD-AB7F-AF8B0217FB35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CA349A-6003-4CEF-BC4F-401A0BADA201}" type="pres">
      <dgm:prSet presAssocID="{3E3A5C97-A790-42DD-AB7F-AF8B0217FB35}" presName="spaceRect" presStyleCnt="0"/>
      <dgm:spPr/>
    </dgm:pt>
    <dgm:pt modelId="{E8F470BD-A7D1-4CF9-B2B8-1B07EBFF3FC8}" type="pres">
      <dgm:prSet presAssocID="{3E3A5C97-A790-42DD-AB7F-AF8B0217FB35}" presName="textRect" presStyleLbl="revTx" presStyleIdx="4" presStyleCnt="6">
        <dgm:presLayoutVars>
          <dgm:chMax val="1"/>
          <dgm:chPref val="1"/>
        </dgm:presLayoutVars>
      </dgm:prSet>
      <dgm:spPr/>
    </dgm:pt>
    <dgm:pt modelId="{F5CEC6EF-A03D-4F4C-9BC7-0379775B5E9E}" type="pres">
      <dgm:prSet presAssocID="{F229E1F0-4690-49C5-8621-5CDD375951D5}" presName="sibTrans" presStyleCnt="0"/>
      <dgm:spPr/>
    </dgm:pt>
    <dgm:pt modelId="{60FCC9C8-507D-4CAA-A361-AEC27C1EB7E6}" type="pres">
      <dgm:prSet presAssocID="{A29D97F5-4CBE-426F-AB4C-BF2B471F6079}" presName="compNode" presStyleCnt="0"/>
      <dgm:spPr/>
    </dgm:pt>
    <dgm:pt modelId="{BD726771-3458-49EF-811B-62B33F576573}" type="pres">
      <dgm:prSet presAssocID="{A29D97F5-4CBE-426F-AB4C-BF2B471F6079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C9D4EEE0-054F-45FA-AD51-1E17E49681CB}" type="pres">
      <dgm:prSet presAssocID="{A29D97F5-4CBE-426F-AB4C-BF2B471F6079}" presName="spaceRect" presStyleCnt="0"/>
      <dgm:spPr/>
    </dgm:pt>
    <dgm:pt modelId="{8156855B-0D9E-4DC6-A49D-BEE848B4CFBD}" type="pres">
      <dgm:prSet presAssocID="{A29D97F5-4CBE-426F-AB4C-BF2B471F607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98F0A40-A0D0-4747-8058-77D426836567}" type="presOf" srcId="{3E3A5C97-A790-42DD-AB7F-AF8B0217FB35}" destId="{E8F470BD-A7D1-4CF9-B2B8-1B07EBFF3FC8}" srcOrd="0" destOrd="0" presId="urn:microsoft.com/office/officeart/2018/2/layout/IconLabelList"/>
    <dgm:cxn modelId="{923D4258-5E05-4CD2-BD28-A584998F8525}" srcId="{ED147F96-0C28-45CF-9865-5CCB88BD28AF}" destId="{3E3A5C97-A790-42DD-AB7F-AF8B0217FB35}" srcOrd="4" destOrd="0" parTransId="{13662C72-7D4C-4B2E-978B-66AA8FEA81B6}" sibTransId="{F229E1F0-4690-49C5-8621-5CDD375951D5}"/>
    <dgm:cxn modelId="{70434E6A-E4E8-3949-8F51-5750CE9AA7C6}" type="presOf" srcId="{E7A59F01-952F-4DEE-A5BC-E194A884023F}" destId="{0A9BFB14-D2D6-44B7-9CA7-C89F8ADCD469}" srcOrd="0" destOrd="0" presId="urn:microsoft.com/office/officeart/2018/2/layout/IconLabelList"/>
    <dgm:cxn modelId="{6A534974-5BE2-8F48-89B0-A5A7C25902D0}" type="presOf" srcId="{A29D97F5-4CBE-426F-AB4C-BF2B471F6079}" destId="{8156855B-0D9E-4DC6-A49D-BEE848B4CFBD}" srcOrd="0" destOrd="0" presId="urn:microsoft.com/office/officeart/2018/2/layout/IconLabelList"/>
    <dgm:cxn modelId="{E85E4776-F408-5847-803B-15DD6F47E6BA}" type="presOf" srcId="{B3AD0E7A-AE7D-4E79-8C6F-2415CD14BABB}" destId="{5C63BEFC-5502-48FB-B616-5832B4E16DA8}" srcOrd="0" destOrd="0" presId="urn:microsoft.com/office/officeart/2018/2/layout/IconLabelList"/>
    <dgm:cxn modelId="{E518A77C-12CA-ED47-B48C-A1D0B5B647A1}" type="presOf" srcId="{3CDC1880-BCE3-4B67-8BA4-988292A66585}" destId="{42562533-A043-4904-A880-0C66C33AF998}" srcOrd="0" destOrd="0" presId="urn:microsoft.com/office/officeart/2018/2/layout/IconLabelList"/>
    <dgm:cxn modelId="{2FDF0885-5143-4AA8-845A-5C9B969C6E1E}" srcId="{ED147F96-0C28-45CF-9865-5CCB88BD28AF}" destId="{E7A59F01-952F-4DEE-A5BC-E194A884023F}" srcOrd="1" destOrd="0" parTransId="{56E9A099-EB7E-402D-91D9-79321F603B09}" sibTransId="{154B8C82-1D73-4F18-9CA0-B266B2551BDC}"/>
    <dgm:cxn modelId="{09F98499-70D8-114C-AA22-2316763E9A9E}" type="presOf" srcId="{9A685B79-5E8E-491D-8D6A-C5D1C70E8BF2}" destId="{2935A0E2-FB25-4AFD-9D64-173529C790DD}" srcOrd="0" destOrd="0" presId="urn:microsoft.com/office/officeart/2018/2/layout/IconLabelList"/>
    <dgm:cxn modelId="{47E702B0-5C4D-4926-9C1B-2EB39B2C7AC8}" srcId="{ED147F96-0C28-45CF-9865-5CCB88BD28AF}" destId="{B3AD0E7A-AE7D-4E79-8C6F-2415CD14BABB}" srcOrd="3" destOrd="0" parTransId="{041DD300-3E33-4FC4-890D-1A28E2AFADE8}" sibTransId="{53A6A3F4-683F-4B19-9A99-18356A1CB2A8}"/>
    <dgm:cxn modelId="{544890B3-0C6F-4E9A-9362-56C9C4C5AC44}" srcId="{ED147F96-0C28-45CF-9865-5CCB88BD28AF}" destId="{A29D97F5-4CBE-426F-AB4C-BF2B471F6079}" srcOrd="5" destOrd="0" parTransId="{93F6B692-25F1-48EB-8397-2083A07EA061}" sibTransId="{CB63128E-3803-4FBB-B217-AF3A7E98D400}"/>
    <dgm:cxn modelId="{4622F1C9-96F1-4D5D-A72B-0518C4773298}" srcId="{ED147F96-0C28-45CF-9865-5CCB88BD28AF}" destId="{3CDC1880-BCE3-4B67-8BA4-988292A66585}" srcOrd="0" destOrd="0" parTransId="{10ABE047-86C8-465C-9719-080F3AAA8DD5}" sibTransId="{8FF89F53-7F82-453E-93DE-5A2C8DF816AD}"/>
    <dgm:cxn modelId="{8C4B86E2-1094-4192-9FDA-8A92156FE4FD}" type="presOf" srcId="{ED147F96-0C28-45CF-9865-5CCB88BD28AF}" destId="{C2B54D53-DEE8-448E-BE13-26E0F2575EC4}" srcOrd="0" destOrd="0" presId="urn:microsoft.com/office/officeart/2018/2/layout/IconLabelList"/>
    <dgm:cxn modelId="{626644FC-244D-48F1-829C-BED81DF9AC78}" srcId="{ED147F96-0C28-45CF-9865-5CCB88BD28AF}" destId="{9A685B79-5E8E-491D-8D6A-C5D1C70E8BF2}" srcOrd="2" destOrd="0" parTransId="{771783CD-911B-4D02-AADF-3636139F7C89}" sibTransId="{1BE723A3-B85F-4996-90F1-05872B23C28C}"/>
    <dgm:cxn modelId="{AA489551-D255-3A47-9C6D-F285877898A8}" type="presParOf" srcId="{C2B54D53-DEE8-448E-BE13-26E0F2575EC4}" destId="{F92192B6-6720-469F-BBA6-20EC7E2BEA04}" srcOrd="0" destOrd="0" presId="urn:microsoft.com/office/officeart/2018/2/layout/IconLabelList"/>
    <dgm:cxn modelId="{CF1F6910-2C3E-EF48-B9AE-4DC07A8A9C30}" type="presParOf" srcId="{F92192B6-6720-469F-BBA6-20EC7E2BEA04}" destId="{7FA52724-62E2-4C0C-8D06-315E33E60531}" srcOrd="0" destOrd="0" presId="urn:microsoft.com/office/officeart/2018/2/layout/IconLabelList"/>
    <dgm:cxn modelId="{17038602-2990-E149-85FC-B5116755746D}" type="presParOf" srcId="{F92192B6-6720-469F-BBA6-20EC7E2BEA04}" destId="{57F23EA0-92BA-4535-9947-796314819FCF}" srcOrd="1" destOrd="0" presId="urn:microsoft.com/office/officeart/2018/2/layout/IconLabelList"/>
    <dgm:cxn modelId="{4305B427-03A2-7A44-89BF-2401A36F1CA6}" type="presParOf" srcId="{F92192B6-6720-469F-BBA6-20EC7E2BEA04}" destId="{42562533-A043-4904-A880-0C66C33AF998}" srcOrd="2" destOrd="0" presId="urn:microsoft.com/office/officeart/2018/2/layout/IconLabelList"/>
    <dgm:cxn modelId="{2A8338DF-5D89-8846-B319-B987FE78DF9F}" type="presParOf" srcId="{C2B54D53-DEE8-448E-BE13-26E0F2575EC4}" destId="{70B4E396-061E-4D3C-ACEC-805CCAF2B9DB}" srcOrd="1" destOrd="0" presId="urn:microsoft.com/office/officeart/2018/2/layout/IconLabelList"/>
    <dgm:cxn modelId="{0C7CE365-C4CC-EB4C-A616-D79BB28A2888}" type="presParOf" srcId="{C2B54D53-DEE8-448E-BE13-26E0F2575EC4}" destId="{E5EC3EBD-0604-46DA-8386-FFE1EF97728A}" srcOrd="2" destOrd="0" presId="urn:microsoft.com/office/officeart/2018/2/layout/IconLabelList"/>
    <dgm:cxn modelId="{5037CD52-2DC5-6F42-8A3E-3F3611172B46}" type="presParOf" srcId="{E5EC3EBD-0604-46DA-8386-FFE1EF97728A}" destId="{B58968A4-BE7E-4435-A427-8BA2E03FB652}" srcOrd="0" destOrd="0" presId="urn:microsoft.com/office/officeart/2018/2/layout/IconLabelList"/>
    <dgm:cxn modelId="{FEBBBCAF-0E6D-8742-8B76-2FCC3713C769}" type="presParOf" srcId="{E5EC3EBD-0604-46DA-8386-FFE1EF97728A}" destId="{625A0590-DBAB-4C85-B621-E861579A3C9B}" srcOrd="1" destOrd="0" presId="urn:microsoft.com/office/officeart/2018/2/layout/IconLabelList"/>
    <dgm:cxn modelId="{0106EA39-4E06-0D45-9A0C-58D3A3FBED96}" type="presParOf" srcId="{E5EC3EBD-0604-46DA-8386-FFE1EF97728A}" destId="{0A9BFB14-D2D6-44B7-9CA7-C89F8ADCD469}" srcOrd="2" destOrd="0" presId="urn:microsoft.com/office/officeart/2018/2/layout/IconLabelList"/>
    <dgm:cxn modelId="{CF290171-F29F-E048-9C50-3C7FB0043D33}" type="presParOf" srcId="{C2B54D53-DEE8-448E-BE13-26E0F2575EC4}" destId="{7408720A-20F2-4B47-A205-3F4833413D05}" srcOrd="3" destOrd="0" presId="urn:microsoft.com/office/officeart/2018/2/layout/IconLabelList"/>
    <dgm:cxn modelId="{0AF1D0C4-DC1C-424F-A3F4-20EF8A8523C8}" type="presParOf" srcId="{C2B54D53-DEE8-448E-BE13-26E0F2575EC4}" destId="{AD1E98B4-8071-41D9-AA1A-8AFF8F312369}" srcOrd="4" destOrd="0" presId="urn:microsoft.com/office/officeart/2018/2/layout/IconLabelList"/>
    <dgm:cxn modelId="{30295991-5BB4-7D43-BB5A-77AC5EC5A36F}" type="presParOf" srcId="{AD1E98B4-8071-41D9-AA1A-8AFF8F312369}" destId="{47AA25AF-1F4D-48BE-8CE7-0160BF31A5BD}" srcOrd="0" destOrd="0" presId="urn:microsoft.com/office/officeart/2018/2/layout/IconLabelList"/>
    <dgm:cxn modelId="{75D921C9-447B-4147-95DC-3206A3B77149}" type="presParOf" srcId="{AD1E98B4-8071-41D9-AA1A-8AFF8F312369}" destId="{4CE1FFBE-60D2-4543-8BC0-C34AB52D2E68}" srcOrd="1" destOrd="0" presId="urn:microsoft.com/office/officeart/2018/2/layout/IconLabelList"/>
    <dgm:cxn modelId="{8949348B-EC0D-6A49-B2CD-B559C0B4DF19}" type="presParOf" srcId="{AD1E98B4-8071-41D9-AA1A-8AFF8F312369}" destId="{2935A0E2-FB25-4AFD-9D64-173529C790DD}" srcOrd="2" destOrd="0" presId="urn:microsoft.com/office/officeart/2018/2/layout/IconLabelList"/>
    <dgm:cxn modelId="{2106AF67-1352-A047-B7DF-D0FE85295295}" type="presParOf" srcId="{C2B54D53-DEE8-448E-BE13-26E0F2575EC4}" destId="{39888659-398E-4257-B620-8CC59F4A35D1}" srcOrd="5" destOrd="0" presId="urn:microsoft.com/office/officeart/2018/2/layout/IconLabelList"/>
    <dgm:cxn modelId="{674F4720-6BFB-7140-95DF-86CE93B3661B}" type="presParOf" srcId="{C2B54D53-DEE8-448E-BE13-26E0F2575EC4}" destId="{64236B41-0679-4532-B796-BC599FA3F558}" srcOrd="6" destOrd="0" presId="urn:microsoft.com/office/officeart/2018/2/layout/IconLabelList"/>
    <dgm:cxn modelId="{C7E17E1B-D0D5-BA4B-B59D-FFF226503C39}" type="presParOf" srcId="{64236B41-0679-4532-B796-BC599FA3F558}" destId="{29D66E91-F8B2-4D89-9B47-D2800505255E}" srcOrd="0" destOrd="0" presId="urn:microsoft.com/office/officeart/2018/2/layout/IconLabelList"/>
    <dgm:cxn modelId="{A38593E1-6072-934F-8BBF-CE95DE1B71C5}" type="presParOf" srcId="{64236B41-0679-4532-B796-BC599FA3F558}" destId="{9D3C03B0-8567-4A7D-8816-FFA5DAAECF63}" srcOrd="1" destOrd="0" presId="urn:microsoft.com/office/officeart/2018/2/layout/IconLabelList"/>
    <dgm:cxn modelId="{64C5F340-B1FD-E746-8A72-068FE5D5A5BD}" type="presParOf" srcId="{64236B41-0679-4532-B796-BC599FA3F558}" destId="{5C63BEFC-5502-48FB-B616-5832B4E16DA8}" srcOrd="2" destOrd="0" presId="urn:microsoft.com/office/officeart/2018/2/layout/IconLabelList"/>
    <dgm:cxn modelId="{228D5269-CD05-B547-90A6-FDFF9C0BE536}" type="presParOf" srcId="{C2B54D53-DEE8-448E-BE13-26E0F2575EC4}" destId="{C11ECB86-7E88-4D0D-A099-ABE65E07A223}" srcOrd="7" destOrd="0" presId="urn:microsoft.com/office/officeart/2018/2/layout/IconLabelList"/>
    <dgm:cxn modelId="{800CA9EE-340B-BE41-9112-0BB8EB622CCA}" type="presParOf" srcId="{C2B54D53-DEE8-448E-BE13-26E0F2575EC4}" destId="{35796FDA-6973-4AE7-AD1B-A8C722D28FBD}" srcOrd="8" destOrd="0" presId="urn:microsoft.com/office/officeart/2018/2/layout/IconLabelList"/>
    <dgm:cxn modelId="{8C7AC188-2006-8941-AF50-F16798E4AF48}" type="presParOf" srcId="{35796FDA-6973-4AE7-AD1B-A8C722D28FBD}" destId="{4F23D317-95E5-4336-B856-5A4277775672}" srcOrd="0" destOrd="0" presId="urn:microsoft.com/office/officeart/2018/2/layout/IconLabelList"/>
    <dgm:cxn modelId="{23023A87-8BEF-0B4E-8D17-9E146E9E2881}" type="presParOf" srcId="{35796FDA-6973-4AE7-AD1B-A8C722D28FBD}" destId="{81CA349A-6003-4CEF-BC4F-401A0BADA201}" srcOrd="1" destOrd="0" presId="urn:microsoft.com/office/officeart/2018/2/layout/IconLabelList"/>
    <dgm:cxn modelId="{46E1D3E5-E25F-8640-916F-A3272094C2B8}" type="presParOf" srcId="{35796FDA-6973-4AE7-AD1B-A8C722D28FBD}" destId="{E8F470BD-A7D1-4CF9-B2B8-1B07EBFF3FC8}" srcOrd="2" destOrd="0" presId="urn:microsoft.com/office/officeart/2018/2/layout/IconLabelList"/>
    <dgm:cxn modelId="{773848F6-B296-F443-A353-CF4389F1E1D7}" type="presParOf" srcId="{C2B54D53-DEE8-448E-BE13-26E0F2575EC4}" destId="{F5CEC6EF-A03D-4F4C-9BC7-0379775B5E9E}" srcOrd="9" destOrd="0" presId="urn:microsoft.com/office/officeart/2018/2/layout/IconLabelList"/>
    <dgm:cxn modelId="{88D98430-86BD-4043-A9A9-3F3513D372DA}" type="presParOf" srcId="{C2B54D53-DEE8-448E-BE13-26E0F2575EC4}" destId="{60FCC9C8-507D-4CAA-A361-AEC27C1EB7E6}" srcOrd="10" destOrd="0" presId="urn:microsoft.com/office/officeart/2018/2/layout/IconLabelList"/>
    <dgm:cxn modelId="{10677E21-FD7E-8F41-A572-2B288C4E09B5}" type="presParOf" srcId="{60FCC9C8-507D-4CAA-A361-AEC27C1EB7E6}" destId="{BD726771-3458-49EF-811B-62B33F576573}" srcOrd="0" destOrd="0" presId="urn:microsoft.com/office/officeart/2018/2/layout/IconLabelList"/>
    <dgm:cxn modelId="{77278A24-F675-4045-BDFE-D54F0C74DA10}" type="presParOf" srcId="{60FCC9C8-507D-4CAA-A361-AEC27C1EB7E6}" destId="{C9D4EEE0-054F-45FA-AD51-1E17E49681CB}" srcOrd="1" destOrd="0" presId="urn:microsoft.com/office/officeart/2018/2/layout/IconLabelList"/>
    <dgm:cxn modelId="{2BEA6A0A-D28A-5D40-9CCB-660017304896}" type="presParOf" srcId="{60FCC9C8-507D-4CAA-A361-AEC27C1EB7E6}" destId="{8156855B-0D9E-4DC6-A49D-BEE848B4CF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99F25-2EBE-449C-862D-A3062D640A1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9E3309-6F16-47F4-8693-90E241DCEC65}">
      <dgm:prSet/>
      <dgm:spPr/>
      <dgm:t>
        <a:bodyPr/>
        <a:lstStyle/>
        <a:p>
          <a:r>
            <a:rPr lang="en-GB" dirty="0"/>
            <a:t>Central aim is to improve patient care through better access to data</a:t>
          </a:r>
          <a:endParaRPr lang="en-US" dirty="0"/>
        </a:p>
      </dgm:t>
    </dgm:pt>
    <dgm:pt modelId="{C4426FF2-B757-4139-B659-B9CCDB8F21E6}" type="parTrans" cxnId="{E8D46DF2-64D9-4B41-A84D-7A7F15F6286C}">
      <dgm:prSet/>
      <dgm:spPr/>
      <dgm:t>
        <a:bodyPr/>
        <a:lstStyle/>
        <a:p>
          <a:endParaRPr lang="en-US"/>
        </a:p>
      </dgm:t>
    </dgm:pt>
    <dgm:pt modelId="{6F9AF4B1-3C0E-4E6E-A60A-3C15932C2C1E}" type="sibTrans" cxnId="{E8D46DF2-64D9-4B41-A84D-7A7F15F6286C}">
      <dgm:prSet/>
      <dgm:spPr/>
      <dgm:t>
        <a:bodyPr/>
        <a:lstStyle/>
        <a:p>
          <a:endParaRPr lang="en-US"/>
        </a:p>
      </dgm:t>
    </dgm:pt>
    <dgm:pt modelId="{4C207AD2-ACD4-4FC9-80F8-4EE47C618A4D}">
      <dgm:prSet/>
      <dgm:spPr/>
      <dgm:t>
        <a:bodyPr/>
        <a:lstStyle/>
        <a:p>
          <a:r>
            <a:rPr lang="en-GB" dirty="0"/>
            <a:t>How do we do this? Our strategy:</a:t>
          </a:r>
          <a:endParaRPr lang="en-US" dirty="0"/>
        </a:p>
      </dgm:t>
    </dgm:pt>
    <dgm:pt modelId="{5D76EEAC-F6B4-4023-8BA4-4F0695E86BBF}" type="parTrans" cxnId="{88939496-9984-42DA-94E3-686F8550BBB6}">
      <dgm:prSet/>
      <dgm:spPr/>
      <dgm:t>
        <a:bodyPr/>
        <a:lstStyle/>
        <a:p>
          <a:endParaRPr lang="en-US"/>
        </a:p>
      </dgm:t>
    </dgm:pt>
    <dgm:pt modelId="{A3C59F63-7128-4DA3-8422-EC8FDD25EA4C}" type="sibTrans" cxnId="{88939496-9984-42DA-94E3-686F8550BBB6}">
      <dgm:prSet/>
      <dgm:spPr/>
      <dgm:t>
        <a:bodyPr/>
        <a:lstStyle/>
        <a:p>
          <a:endParaRPr lang="en-US"/>
        </a:p>
      </dgm:t>
    </dgm:pt>
    <dgm:pt modelId="{E6126029-E5D9-4D8C-9D53-B70DA73A26D4}">
      <dgm:prSet/>
      <dgm:spPr/>
      <dgm:t>
        <a:bodyPr/>
        <a:lstStyle/>
        <a:p>
          <a:r>
            <a:rPr lang="en-GB" dirty="0"/>
            <a:t>Improving access</a:t>
          </a:r>
          <a:endParaRPr lang="en-US" dirty="0"/>
        </a:p>
      </dgm:t>
    </dgm:pt>
    <dgm:pt modelId="{2726BC3F-DDCB-4902-9214-32636B0A58DE}" type="parTrans" cxnId="{6E33B204-3ABA-4CFF-982F-3970D0245BE5}">
      <dgm:prSet/>
      <dgm:spPr/>
      <dgm:t>
        <a:bodyPr/>
        <a:lstStyle/>
        <a:p>
          <a:endParaRPr lang="en-US"/>
        </a:p>
      </dgm:t>
    </dgm:pt>
    <dgm:pt modelId="{7539DE3E-1006-44B5-88AE-A177A5CB5DBB}" type="sibTrans" cxnId="{6E33B204-3ABA-4CFF-982F-3970D0245BE5}">
      <dgm:prSet/>
      <dgm:spPr/>
      <dgm:t>
        <a:bodyPr/>
        <a:lstStyle/>
        <a:p>
          <a:endParaRPr lang="en-US"/>
        </a:p>
      </dgm:t>
    </dgm:pt>
    <dgm:pt modelId="{004022CF-0E91-404A-9F6D-0D180C270D2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GB" dirty="0"/>
            <a:t>Speed, accuracy</a:t>
          </a:r>
          <a:r>
            <a:rPr lang="en-US" dirty="0"/>
            <a:t>, volume</a:t>
          </a:r>
        </a:p>
      </dgm:t>
    </dgm:pt>
    <dgm:pt modelId="{CDD1AAD1-89AA-437E-940D-CC4FB8FE9EBA}" type="parTrans" cxnId="{3CE4CF5A-9B8F-4503-A518-E128E892FB77}">
      <dgm:prSet/>
      <dgm:spPr/>
      <dgm:t>
        <a:bodyPr/>
        <a:lstStyle/>
        <a:p>
          <a:endParaRPr lang="en-US"/>
        </a:p>
      </dgm:t>
    </dgm:pt>
    <dgm:pt modelId="{9588E1B0-9FF0-4AC6-8C5C-F5D4E99B883E}" type="sibTrans" cxnId="{3CE4CF5A-9B8F-4503-A518-E128E892FB77}">
      <dgm:prSet/>
      <dgm:spPr/>
      <dgm:t>
        <a:bodyPr/>
        <a:lstStyle/>
        <a:p>
          <a:endParaRPr lang="en-US"/>
        </a:p>
      </dgm:t>
    </dgm:pt>
    <dgm:pt modelId="{C9B8D9B9-14F3-4792-8074-9E1281C23D35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GB" dirty="0"/>
            <a:t>Those who need it most</a:t>
          </a:r>
          <a:endParaRPr lang="en-US" dirty="0"/>
        </a:p>
      </dgm:t>
    </dgm:pt>
    <dgm:pt modelId="{EEB431FA-6B5E-4DDC-BF23-5BDAADE55313}" type="parTrans" cxnId="{F53AC130-8329-4FF8-ABED-032C2EE40B9D}">
      <dgm:prSet/>
      <dgm:spPr/>
      <dgm:t>
        <a:bodyPr/>
        <a:lstStyle/>
        <a:p>
          <a:endParaRPr lang="en-US"/>
        </a:p>
      </dgm:t>
    </dgm:pt>
    <dgm:pt modelId="{D05EFCAF-84B2-4B4C-B060-87615B69D8CB}" type="sibTrans" cxnId="{F53AC130-8329-4FF8-ABED-032C2EE40B9D}">
      <dgm:prSet/>
      <dgm:spPr/>
      <dgm:t>
        <a:bodyPr/>
        <a:lstStyle/>
        <a:p>
          <a:endParaRPr lang="en-US"/>
        </a:p>
      </dgm:t>
    </dgm:pt>
    <dgm:pt modelId="{70A7A146-FF3B-4C3D-915E-9C551C9D7A25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GB" dirty="0">
              <a:solidFill>
                <a:schemeClr val="bg2">
                  <a:lumMod val="50000"/>
                </a:schemeClr>
              </a:solidFill>
            </a:rPr>
            <a:t>Pipe dream → Self service? Upskilling? Teach a wo/man to fish?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49EDBA55-8D33-4641-893D-D3B753EB4F08}" type="parTrans" cxnId="{61499623-207B-4262-86BA-58808967CE4D}">
      <dgm:prSet/>
      <dgm:spPr/>
      <dgm:t>
        <a:bodyPr/>
        <a:lstStyle/>
        <a:p>
          <a:endParaRPr lang="en-US"/>
        </a:p>
      </dgm:t>
    </dgm:pt>
    <dgm:pt modelId="{8E338E7D-0F8B-4813-962C-A42A2C66B9CC}" type="sibTrans" cxnId="{61499623-207B-4262-86BA-58808967CE4D}">
      <dgm:prSet/>
      <dgm:spPr/>
      <dgm:t>
        <a:bodyPr/>
        <a:lstStyle/>
        <a:p>
          <a:endParaRPr lang="en-US"/>
        </a:p>
      </dgm:t>
    </dgm:pt>
    <dgm:pt modelId="{D9867A54-0CE4-4058-A056-85E082F5BF65}">
      <dgm:prSet/>
      <dgm:spPr/>
      <dgm:t>
        <a:bodyPr/>
        <a:lstStyle/>
        <a:p>
          <a:r>
            <a:rPr lang="en-GB" dirty="0"/>
            <a:t>Aid interpretation of data</a:t>
          </a:r>
          <a:endParaRPr lang="en-US" dirty="0"/>
        </a:p>
      </dgm:t>
    </dgm:pt>
    <dgm:pt modelId="{B86DE870-566C-4626-BEA7-8E71C2EB75D4}" type="parTrans" cxnId="{644FBDDB-DD5A-4128-BFBF-421AB67CEDF6}">
      <dgm:prSet/>
      <dgm:spPr/>
      <dgm:t>
        <a:bodyPr/>
        <a:lstStyle/>
        <a:p>
          <a:endParaRPr lang="en-US"/>
        </a:p>
      </dgm:t>
    </dgm:pt>
    <dgm:pt modelId="{18FAE28A-21F8-42F0-B933-9130365F001E}" type="sibTrans" cxnId="{644FBDDB-DD5A-4128-BFBF-421AB67CEDF6}">
      <dgm:prSet/>
      <dgm:spPr/>
      <dgm:t>
        <a:bodyPr/>
        <a:lstStyle/>
        <a:p>
          <a:endParaRPr lang="en-US"/>
        </a:p>
      </dgm:t>
    </dgm:pt>
    <dgm:pt modelId="{F51C6B21-0489-41DA-90C5-C52BEC872641}">
      <dgm:prSet/>
      <dgm:spPr/>
      <dgm:t>
        <a:bodyPr/>
        <a:lstStyle/>
        <a:p>
          <a:r>
            <a:rPr lang="en-GB" dirty="0"/>
            <a:t>Engender a data-driven culture</a:t>
          </a:r>
          <a:endParaRPr lang="en-US" dirty="0"/>
        </a:p>
      </dgm:t>
    </dgm:pt>
    <dgm:pt modelId="{BDDA0931-9DDF-4956-8A7F-E90D130AC368}" type="parTrans" cxnId="{B18AEA2C-8184-4852-AA49-E31BE2E77828}">
      <dgm:prSet/>
      <dgm:spPr/>
      <dgm:t>
        <a:bodyPr/>
        <a:lstStyle/>
        <a:p>
          <a:endParaRPr lang="en-US"/>
        </a:p>
      </dgm:t>
    </dgm:pt>
    <dgm:pt modelId="{1BCCC93F-8198-45D8-80E1-1726C10CB7EB}" type="sibTrans" cxnId="{B18AEA2C-8184-4852-AA49-E31BE2E77828}">
      <dgm:prSet/>
      <dgm:spPr/>
      <dgm:t>
        <a:bodyPr/>
        <a:lstStyle/>
        <a:p>
          <a:endParaRPr lang="en-US"/>
        </a:p>
      </dgm:t>
    </dgm:pt>
    <dgm:pt modelId="{41DED936-7B7E-45F8-B14B-45F48BD93355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GB" dirty="0"/>
            <a:t>Ensure high quality data</a:t>
          </a:r>
          <a:endParaRPr lang="en-US" dirty="0"/>
        </a:p>
      </dgm:t>
    </dgm:pt>
    <dgm:pt modelId="{58CB77DB-349C-464A-8C6B-11FBE1CC18AA}" type="parTrans" cxnId="{B4A24BFA-32E6-4920-8F15-7217A444BA93}">
      <dgm:prSet/>
      <dgm:spPr/>
      <dgm:t>
        <a:bodyPr/>
        <a:lstStyle/>
        <a:p>
          <a:endParaRPr lang="en-US"/>
        </a:p>
      </dgm:t>
    </dgm:pt>
    <dgm:pt modelId="{A059B3E4-EAEB-4982-9502-50BEF1807016}" type="sibTrans" cxnId="{B4A24BFA-32E6-4920-8F15-7217A444BA93}">
      <dgm:prSet/>
      <dgm:spPr/>
      <dgm:t>
        <a:bodyPr/>
        <a:lstStyle/>
        <a:p>
          <a:endParaRPr lang="en-US"/>
        </a:p>
      </dgm:t>
    </dgm:pt>
    <dgm:pt modelId="{2C334DF9-C367-4459-8497-97F300AF42EF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GB" dirty="0"/>
            <a:t>Data literacy</a:t>
          </a:r>
          <a:endParaRPr lang="en-US" dirty="0"/>
        </a:p>
      </dgm:t>
    </dgm:pt>
    <dgm:pt modelId="{79CA6DCC-4095-4417-BEEE-8C95BFED2429}" type="parTrans" cxnId="{45F0ED24-326F-4A03-8C18-AFEC55C9464E}">
      <dgm:prSet/>
      <dgm:spPr/>
      <dgm:t>
        <a:bodyPr/>
        <a:lstStyle/>
        <a:p>
          <a:endParaRPr lang="en-US"/>
        </a:p>
      </dgm:t>
    </dgm:pt>
    <dgm:pt modelId="{A681BF44-D0FA-4BF1-9F40-AADEF96F4F37}" type="sibTrans" cxnId="{45F0ED24-326F-4A03-8C18-AFEC55C9464E}">
      <dgm:prSet/>
      <dgm:spPr/>
      <dgm:t>
        <a:bodyPr/>
        <a:lstStyle/>
        <a:p>
          <a:endParaRPr lang="en-US"/>
        </a:p>
      </dgm:t>
    </dgm:pt>
    <dgm:pt modelId="{6C5CCFFB-5F0D-410F-9CE5-CBEC6EB664BC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GB" dirty="0"/>
            <a:t>Champion BI team as an integral part of the ICU</a:t>
          </a:r>
          <a:endParaRPr lang="en-US" dirty="0"/>
        </a:p>
      </dgm:t>
    </dgm:pt>
    <dgm:pt modelId="{11D29D91-F258-4B88-AB94-2004CAF15BF1}" type="parTrans" cxnId="{25FF71A4-86AB-48A0-ACF9-D663A3D35FE8}">
      <dgm:prSet/>
      <dgm:spPr/>
      <dgm:t>
        <a:bodyPr/>
        <a:lstStyle/>
        <a:p>
          <a:endParaRPr lang="en-US"/>
        </a:p>
      </dgm:t>
    </dgm:pt>
    <dgm:pt modelId="{7EF1B2BD-11E4-4BD7-AE27-1F748B527487}" type="sibTrans" cxnId="{25FF71A4-86AB-48A0-ACF9-D663A3D35FE8}">
      <dgm:prSet/>
      <dgm:spPr/>
      <dgm:t>
        <a:bodyPr/>
        <a:lstStyle/>
        <a:p>
          <a:endParaRPr lang="en-US"/>
        </a:p>
      </dgm:t>
    </dgm:pt>
    <dgm:pt modelId="{C7B9D37D-178C-1B45-A407-B6DB69495886}" type="pres">
      <dgm:prSet presAssocID="{9FF99F25-2EBE-449C-862D-A3062D640A12}" presName="linear" presStyleCnt="0">
        <dgm:presLayoutVars>
          <dgm:dir/>
          <dgm:animLvl val="lvl"/>
          <dgm:resizeHandles val="exact"/>
        </dgm:presLayoutVars>
      </dgm:prSet>
      <dgm:spPr/>
    </dgm:pt>
    <dgm:pt modelId="{1DABD573-B2CF-A845-8B1C-9842F83A35D8}" type="pres">
      <dgm:prSet presAssocID="{649E3309-6F16-47F4-8693-90E241DCEC65}" presName="parentLin" presStyleCnt="0"/>
      <dgm:spPr/>
    </dgm:pt>
    <dgm:pt modelId="{3D9D89E1-A062-524E-A6D6-70D1693F140C}" type="pres">
      <dgm:prSet presAssocID="{649E3309-6F16-47F4-8693-90E241DCEC65}" presName="parentLeftMargin" presStyleLbl="node1" presStyleIdx="0" presStyleCnt="2"/>
      <dgm:spPr/>
    </dgm:pt>
    <dgm:pt modelId="{84DC2A3D-2A22-444A-BB9D-10063C92D476}" type="pres">
      <dgm:prSet presAssocID="{649E3309-6F16-47F4-8693-90E241DCEC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DD7E59-3685-1D4E-863F-C98063D041A3}" type="pres">
      <dgm:prSet presAssocID="{649E3309-6F16-47F4-8693-90E241DCEC65}" presName="negativeSpace" presStyleCnt="0"/>
      <dgm:spPr/>
    </dgm:pt>
    <dgm:pt modelId="{84A1B6D4-5CE6-154E-B219-00D28CABA71E}" type="pres">
      <dgm:prSet presAssocID="{649E3309-6F16-47F4-8693-90E241DCEC65}" presName="childText" presStyleLbl="conFgAcc1" presStyleIdx="0" presStyleCnt="2">
        <dgm:presLayoutVars>
          <dgm:bulletEnabled val="1"/>
        </dgm:presLayoutVars>
      </dgm:prSet>
      <dgm:spPr/>
    </dgm:pt>
    <dgm:pt modelId="{B54242E5-44EF-294C-BDEB-5DFA746AE9C0}" type="pres">
      <dgm:prSet presAssocID="{6F9AF4B1-3C0E-4E6E-A60A-3C15932C2C1E}" presName="spaceBetweenRectangles" presStyleCnt="0"/>
      <dgm:spPr/>
    </dgm:pt>
    <dgm:pt modelId="{4002852E-1059-1441-950C-16AAF6FA5633}" type="pres">
      <dgm:prSet presAssocID="{4C207AD2-ACD4-4FC9-80F8-4EE47C618A4D}" presName="parentLin" presStyleCnt="0"/>
      <dgm:spPr/>
    </dgm:pt>
    <dgm:pt modelId="{6914A197-E243-0D43-8A37-6AF9D4305D55}" type="pres">
      <dgm:prSet presAssocID="{4C207AD2-ACD4-4FC9-80F8-4EE47C618A4D}" presName="parentLeftMargin" presStyleLbl="node1" presStyleIdx="0" presStyleCnt="2"/>
      <dgm:spPr/>
    </dgm:pt>
    <dgm:pt modelId="{F33276F0-60E6-DA4E-9932-E0CD70A5CC5D}" type="pres">
      <dgm:prSet presAssocID="{4C207AD2-ACD4-4FC9-80F8-4EE47C618A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FF5E49-5408-CE4D-8190-A936F921067A}" type="pres">
      <dgm:prSet presAssocID="{4C207AD2-ACD4-4FC9-80F8-4EE47C618A4D}" presName="negativeSpace" presStyleCnt="0"/>
      <dgm:spPr/>
    </dgm:pt>
    <dgm:pt modelId="{9F0BAC69-B154-124E-A6FA-9E97516ED803}" type="pres">
      <dgm:prSet presAssocID="{4C207AD2-ACD4-4FC9-80F8-4EE47C618A4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C1CA00-9D28-8544-BFD5-6F8CD49572DF}" type="presOf" srcId="{2C334DF9-C367-4459-8497-97F300AF42EF}" destId="{9F0BAC69-B154-124E-A6FA-9E97516ED803}" srcOrd="0" destOrd="7" presId="urn:microsoft.com/office/officeart/2005/8/layout/list1"/>
    <dgm:cxn modelId="{6E33B204-3ABA-4CFF-982F-3970D0245BE5}" srcId="{4C207AD2-ACD4-4FC9-80F8-4EE47C618A4D}" destId="{E6126029-E5D9-4D8C-9D53-B70DA73A26D4}" srcOrd="0" destOrd="0" parTransId="{2726BC3F-DDCB-4902-9214-32636B0A58DE}" sibTransId="{7539DE3E-1006-44B5-88AE-A177A5CB5DBB}"/>
    <dgm:cxn modelId="{61499623-207B-4262-86BA-58808967CE4D}" srcId="{E6126029-E5D9-4D8C-9D53-B70DA73A26D4}" destId="{70A7A146-FF3B-4C3D-915E-9C551C9D7A25}" srcOrd="2" destOrd="0" parTransId="{49EDBA55-8D33-4641-893D-D3B753EB4F08}" sibTransId="{8E338E7D-0F8B-4813-962C-A42A2C66B9CC}"/>
    <dgm:cxn modelId="{45F0ED24-326F-4A03-8C18-AFEC55C9464E}" srcId="{F51C6B21-0489-41DA-90C5-C52BEC872641}" destId="{2C334DF9-C367-4459-8497-97F300AF42EF}" srcOrd="1" destOrd="0" parTransId="{79CA6DCC-4095-4417-BEEE-8C95BFED2429}" sibTransId="{A681BF44-D0FA-4BF1-9F40-AADEF96F4F37}"/>
    <dgm:cxn modelId="{B18AEA2C-8184-4852-AA49-E31BE2E77828}" srcId="{4C207AD2-ACD4-4FC9-80F8-4EE47C618A4D}" destId="{F51C6B21-0489-41DA-90C5-C52BEC872641}" srcOrd="2" destOrd="0" parTransId="{BDDA0931-9DDF-4956-8A7F-E90D130AC368}" sibTransId="{1BCCC93F-8198-45D8-80E1-1726C10CB7EB}"/>
    <dgm:cxn modelId="{F53AC130-8329-4FF8-ABED-032C2EE40B9D}" srcId="{E6126029-E5D9-4D8C-9D53-B70DA73A26D4}" destId="{C9B8D9B9-14F3-4792-8074-9E1281C23D35}" srcOrd="1" destOrd="0" parTransId="{EEB431FA-6B5E-4DDC-BF23-5BDAADE55313}" sibTransId="{D05EFCAF-84B2-4B4C-B060-87615B69D8CB}"/>
    <dgm:cxn modelId="{1AF50235-0F55-3D44-A7A6-8F4EC9262647}" type="presOf" srcId="{41DED936-7B7E-45F8-B14B-45F48BD93355}" destId="{9F0BAC69-B154-124E-A6FA-9E97516ED803}" srcOrd="0" destOrd="6" presId="urn:microsoft.com/office/officeart/2005/8/layout/list1"/>
    <dgm:cxn modelId="{B9684940-E20F-A344-B913-7F3C4E328380}" type="presOf" srcId="{4C207AD2-ACD4-4FC9-80F8-4EE47C618A4D}" destId="{F33276F0-60E6-DA4E-9932-E0CD70A5CC5D}" srcOrd="1" destOrd="0" presId="urn:microsoft.com/office/officeart/2005/8/layout/list1"/>
    <dgm:cxn modelId="{0D8EBF50-C5D6-1A47-A926-9328AC8B50A4}" type="presOf" srcId="{9FF99F25-2EBE-449C-862D-A3062D640A12}" destId="{C7B9D37D-178C-1B45-A407-B6DB69495886}" srcOrd="0" destOrd="0" presId="urn:microsoft.com/office/officeart/2005/8/layout/list1"/>
    <dgm:cxn modelId="{3CE4CF5A-9B8F-4503-A518-E128E892FB77}" srcId="{E6126029-E5D9-4D8C-9D53-B70DA73A26D4}" destId="{004022CF-0E91-404A-9F6D-0D180C270D2C}" srcOrd="0" destOrd="0" parTransId="{CDD1AAD1-89AA-437E-940D-CC4FB8FE9EBA}" sibTransId="{9588E1B0-9FF0-4AC6-8C5C-F5D4E99B883E}"/>
    <dgm:cxn modelId="{E6CCD05E-3BB0-D549-B69D-223A9AF677BC}" type="presOf" srcId="{004022CF-0E91-404A-9F6D-0D180C270D2C}" destId="{9F0BAC69-B154-124E-A6FA-9E97516ED803}" srcOrd="0" destOrd="1" presId="urn:microsoft.com/office/officeart/2005/8/layout/list1"/>
    <dgm:cxn modelId="{27E76078-78F0-2E49-8BEA-440B64598E58}" type="presOf" srcId="{649E3309-6F16-47F4-8693-90E241DCEC65}" destId="{84DC2A3D-2A22-444A-BB9D-10063C92D476}" srcOrd="1" destOrd="0" presId="urn:microsoft.com/office/officeart/2005/8/layout/list1"/>
    <dgm:cxn modelId="{F464157C-81E0-0E4C-B11F-54019B108A01}" type="presOf" srcId="{F51C6B21-0489-41DA-90C5-C52BEC872641}" destId="{9F0BAC69-B154-124E-A6FA-9E97516ED803}" srcOrd="0" destOrd="5" presId="urn:microsoft.com/office/officeart/2005/8/layout/list1"/>
    <dgm:cxn modelId="{C8FA9695-FB60-3948-AB61-BB11B1B9277D}" type="presOf" srcId="{6C5CCFFB-5F0D-410F-9CE5-CBEC6EB664BC}" destId="{9F0BAC69-B154-124E-A6FA-9E97516ED803}" srcOrd="0" destOrd="8" presId="urn:microsoft.com/office/officeart/2005/8/layout/list1"/>
    <dgm:cxn modelId="{88939496-9984-42DA-94E3-686F8550BBB6}" srcId="{9FF99F25-2EBE-449C-862D-A3062D640A12}" destId="{4C207AD2-ACD4-4FC9-80F8-4EE47C618A4D}" srcOrd="1" destOrd="0" parTransId="{5D76EEAC-F6B4-4023-8BA4-4F0695E86BBF}" sibTransId="{A3C59F63-7128-4DA3-8422-EC8FDD25EA4C}"/>
    <dgm:cxn modelId="{D35485A2-81F3-984F-B7F5-03AF48EB4B6A}" type="presOf" srcId="{E6126029-E5D9-4D8C-9D53-B70DA73A26D4}" destId="{9F0BAC69-B154-124E-A6FA-9E97516ED803}" srcOrd="0" destOrd="0" presId="urn:microsoft.com/office/officeart/2005/8/layout/list1"/>
    <dgm:cxn modelId="{B6BDEEA3-784F-6B43-9907-4F508CF452CE}" type="presOf" srcId="{D9867A54-0CE4-4058-A056-85E082F5BF65}" destId="{9F0BAC69-B154-124E-A6FA-9E97516ED803}" srcOrd="0" destOrd="4" presId="urn:microsoft.com/office/officeart/2005/8/layout/list1"/>
    <dgm:cxn modelId="{25FF71A4-86AB-48A0-ACF9-D663A3D35FE8}" srcId="{F51C6B21-0489-41DA-90C5-C52BEC872641}" destId="{6C5CCFFB-5F0D-410F-9CE5-CBEC6EB664BC}" srcOrd="2" destOrd="0" parTransId="{11D29D91-F258-4B88-AB94-2004CAF15BF1}" sibTransId="{7EF1B2BD-11E4-4BD7-AE27-1F748B527487}"/>
    <dgm:cxn modelId="{04CA7BA9-1567-D441-B92A-B0EBE0FA515B}" type="presOf" srcId="{4C207AD2-ACD4-4FC9-80F8-4EE47C618A4D}" destId="{6914A197-E243-0D43-8A37-6AF9D4305D55}" srcOrd="0" destOrd="0" presId="urn:microsoft.com/office/officeart/2005/8/layout/list1"/>
    <dgm:cxn modelId="{62ABA9B4-A651-2F4A-AF9E-5996F57B5400}" type="presOf" srcId="{70A7A146-FF3B-4C3D-915E-9C551C9D7A25}" destId="{9F0BAC69-B154-124E-A6FA-9E97516ED803}" srcOrd="0" destOrd="3" presId="urn:microsoft.com/office/officeart/2005/8/layout/list1"/>
    <dgm:cxn modelId="{12B1C5D3-6534-5447-A705-F255D49BC0DD}" type="presOf" srcId="{649E3309-6F16-47F4-8693-90E241DCEC65}" destId="{3D9D89E1-A062-524E-A6D6-70D1693F140C}" srcOrd="0" destOrd="0" presId="urn:microsoft.com/office/officeart/2005/8/layout/list1"/>
    <dgm:cxn modelId="{644FBDDB-DD5A-4128-BFBF-421AB67CEDF6}" srcId="{4C207AD2-ACD4-4FC9-80F8-4EE47C618A4D}" destId="{D9867A54-0CE4-4058-A056-85E082F5BF65}" srcOrd="1" destOrd="0" parTransId="{B86DE870-566C-4626-BEA7-8E71C2EB75D4}" sibTransId="{18FAE28A-21F8-42F0-B933-9130365F001E}"/>
    <dgm:cxn modelId="{2E2E24F1-0510-8E40-9329-AAD1555A4BFF}" type="presOf" srcId="{C9B8D9B9-14F3-4792-8074-9E1281C23D35}" destId="{9F0BAC69-B154-124E-A6FA-9E97516ED803}" srcOrd="0" destOrd="2" presId="urn:microsoft.com/office/officeart/2005/8/layout/list1"/>
    <dgm:cxn modelId="{E8D46DF2-64D9-4B41-A84D-7A7F15F6286C}" srcId="{9FF99F25-2EBE-449C-862D-A3062D640A12}" destId="{649E3309-6F16-47F4-8693-90E241DCEC65}" srcOrd="0" destOrd="0" parTransId="{C4426FF2-B757-4139-B659-B9CCDB8F21E6}" sibTransId="{6F9AF4B1-3C0E-4E6E-A60A-3C15932C2C1E}"/>
    <dgm:cxn modelId="{B4A24BFA-32E6-4920-8F15-7217A444BA93}" srcId="{F51C6B21-0489-41DA-90C5-C52BEC872641}" destId="{41DED936-7B7E-45F8-B14B-45F48BD93355}" srcOrd="0" destOrd="0" parTransId="{58CB77DB-349C-464A-8C6B-11FBE1CC18AA}" sibTransId="{A059B3E4-EAEB-4982-9502-50BEF1807016}"/>
    <dgm:cxn modelId="{24D2DB21-3156-614A-990F-82734D40FBCB}" type="presParOf" srcId="{C7B9D37D-178C-1B45-A407-B6DB69495886}" destId="{1DABD573-B2CF-A845-8B1C-9842F83A35D8}" srcOrd="0" destOrd="0" presId="urn:microsoft.com/office/officeart/2005/8/layout/list1"/>
    <dgm:cxn modelId="{12C485BF-0FCF-644E-9EBB-497639DE876B}" type="presParOf" srcId="{1DABD573-B2CF-A845-8B1C-9842F83A35D8}" destId="{3D9D89E1-A062-524E-A6D6-70D1693F140C}" srcOrd="0" destOrd="0" presId="urn:microsoft.com/office/officeart/2005/8/layout/list1"/>
    <dgm:cxn modelId="{F7A1A3F0-37FE-7841-85F2-8D091D9FB325}" type="presParOf" srcId="{1DABD573-B2CF-A845-8B1C-9842F83A35D8}" destId="{84DC2A3D-2A22-444A-BB9D-10063C92D476}" srcOrd="1" destOrd="0" presId="urn:microsoft.com/office/officeart/2005/8/layout/list1"/>
    <dgm:cxn modelId="{A1606E13-AB8A-7E46-A0D7-17AFB3329174}" type="presParOf" srcId="{C7B9D37D-178C-1B45-A407-B6DB69495886}" destId="{46DD7E59-3685-1D4E-863F-C98063D041A3}" srcOrd="1" destOrd="0" presId="urn:microsoft.com/office/officeart/2005/8/layout/list1"/>
    <dgm:cxn modelId="{2B9375A8-7681-BF45-8058-F9E9FFF4A9C6}" type="presParOf" srcId="{C7B9D37D-178C-1B45-A407-B6DB69495886}" destId="{84A1B6D4-5CE6-154E-B219-00D28CABA71E}" srcOrd="2" destOrd="0" presId="urn:microsoft.com/office/officeart/2005/8/layout/list1"/>
    <dgm:cxn modelId="{A757B430-4A18-024F-AB83-97775A8EFBB2}" type="presParOf" srcId="{C7B9D37D-178C-1B45-A407-B6DB69495886}" destId="{B54242E5-44EF-294C-BDEB-5DFA746AE9C0}" srcOrd="3" destOrd="0" presId="urn:microsoft.com/office/officeart/2005/8/layout/list1"/>
    <dgm:cxn modelId="{8055915B-6837-B844-8EF9-C096F263F593}" type="presParOf" srcId="{C7B9D37D-178C-1B45-A407-B6DB69495886}" destId="{4002852E-1059-1441-950C-16AAF6FA5633}" srcOrd="4" destOrd="0" presId="urn:microsoft.com/office/officeart/2005/8/layout/list1"/>
    <dgm:cxn modelId="{ECDB1057-D50E-B449-8F16-F39FCC302B71}" type="presParOf" srcId="{4002852E-1059-1441-950C-16AAF6FA5633}" destId="{6914A197-E243-0D43-8A37-6AF9D4305D55}" srcOrd="0" destOrd="0" presId="urn:microsoft.com/office/officeart/2005/8/layout/list1"/>
    <dgm:cxn modelId="{45FA3789-6F7E-0E42-A2FA-4B1517397F9C}" type="presParOf" srcId="{4002852E-1059-1441-950C-16AAF6FA5633}" destId="{F33276F0-60E6-DA4E-9932-E0CD70A5CC5D}" srcOrd="1" destOrd="0" presId="urn:microsoft.com/office/officeart/2005/8/layout/list1"/>
    <dgm:cxn modelId="{E8431A21-B149-7F4F-97D5-BF7153070B9A}" type="presParOf" srcId="{C7B9D37D-178C-1B45-A407-B6DB69495886}" destId="{38FF5E49-5408-CE4D-8190-A936F921067A}" srcOrd="5" destOrd="0" presId="urn:microsoft.com/office/officeart/2005/8/layout/list1"/>
    <dgm:cxn modelId="{4B02493A-1FF4-F440-8D3C-3E0F7789EBC0}" type="presParOf" srcId="{C7B9D37D-178C-1B45-A407-B6DB69495886}" destId="{9F0BAC69-B154-124E-A6FA-9E97516ED8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C9FE7D-1750-0545-997B-53E1D030B319}" type="doc">
      <dgm:prSet loTypeId="urn:microsoft.com/office/officeart/2005/8/layout/pyramid1" loCatId="" qsTypeId="urn:microsoft.com/office/officeart/2005/8/quickstyle/simple1" qsCatId="simple" csTypeId="urn:microsoft.com/office/officeart/2005/8/colors/colorful1" csCatId="colorful" phldr="1"/>
      <dgm:spPr/>
    </dgm:pt>
    <dgm:pt modelId="{E131DE59-851B-BC4C-A6E9-E605A3A84201}">
      <dgm:prSet phldrT="[Text]" custT="1"/>
      <dgm:spPr>
        <a:solidFill>
          <a:srgbClr val="0098CE"/>
        </a:solidFill>
      </dgm:spPr>
      <dgm:t>
        <a:bodyPr/>
        <a:lstStyle/>
        <a:p>
          <a:r>
            <a:rPr lang="en-GB" sz="1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Process transformation through a data-driven approach</a:t>
          </a:r>
        </a:p>
      </dgm:t>
    </dgm:pt>
    <dgm:pt modelId="{7C2D1FD1-C9F9-5345-8E5C-0544BFFA3C7F}" type="parTrans" cxnId="{783397CE-91CC-D348-9652-6D5954E469DD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D4CA4AB-C9B8-DE4A-93DA-5C531B50D003}" type="sibTrans" cxnId="{783397CE-91CC-D348-9652-6D5954E469DD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620A9F-76A1-8449-87F9-FC67AB58CB4F}">
      <dgm:prSet phldrT="[Text]" custT="1"/>
      <dgm:spPr>
        <a:solidFill>
          <a:srgbClr val="00B288"/>
        </a:solidFill>
      </dgm:spPr>
      <dgm:t>
        <a:bodyPr/>
        <a:lstStyle/>
        <a:p>
          <a:r>
            <a:rPr lang="en-GB" sz="1200" b="1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Quality of work recognised externally</a:t>
          </a:r>
        </a:p>
      </dgm:t>
    </dgm:pt>
    <dgm:pt modelId="{E3AA34D4-DBB5-A04A-B42B-B3C4CD8DA0D2}" type="parTrans" cxnId="{BF82C365-3301-8B4A-9582-97BCBBA7EDE5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343123A-4DD7-8348-BD10-A1545779EAC7}" type="sibTrans" cxnId="{BF82C365-3301-8B4A-9582-97BCBBA7EDE5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6107FBA-2CE5-E34D-B8A3-22059DE5891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1200" b="1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Data team recognised as a genuinely valuable part of running ICU–move from extracts to analytics</a:t>
          </a:r>
        </a:p>
      </dgm:t>
    </dgm:pt>
    <dgm:pt modelId="{4B4CE8CC-9AA9-EE44-92F1-388B1F2C9215}" type="parTrans" cxnId="{C8A61F0C-2BDC-0D46-8B2F-0C4EC29783C5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AAB401-7B85-3147-96ED-24845BEEA55B}" type="sibTrans" cxnId="{C8A61F0C-2BDC-0D46-8B2F-0C4EC29783C5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CA14E29-3D80-A54E-84DA-55FC1C50FA81}">
      <dgm:prSet phldrT="[Text]" custT="1"/>
      <dgm:spPr>
        <a:solidFill>
          <a:srgbClr val="F36420"/>
        </a:solidFill>
      </dgm:spPr>
      <dgm:t>
        <a:bodyPr/>
        <a:lstStyle/>
        <a:p>
          <a:r>
            <a:rPr lang="en-GB" sz="1200" b="1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People can unquestioningly trust the accuracy of the outputs we produce</a:t>
          </a:r>
        </a:p>
      </dgm:t>
    </dgm:pt>
    <dgm:pt modelId="{510B32FC-589F-AC43-ACD6-4B95C93B6AC5}" type="parTrans" cxnId="{167B558A-906C-B046-BA7D-0CBC132E973B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1EB5B8C-4FF3-ED4D-B1F7-D12AAEFB98DC}" type="sibTrans" cxnId="{167B558A-906C-B046-BA7D-0CBC132E973B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92ABED1-2AF3-5547-B67F-6014F1D74F98}">
      <dgm:prSet phldrT="[Text]" custT="1"/>
      <dgm:spPr>
        <a:solidFill>
          <a:srgbClr val="ED145B"/>
        </a:solidFill>
      </dgm:spPr>
      <dgm:t>
        <a:bodyPr/>
        <a:lstStyle/>
        <a:p>
          <a:r>
            <a:rPr lang="en-GB" sz="1200" b="1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People understand how to request data and outputs are produced in a timely fashion. Capacity to serve demand is not a significant bottleneck</a:t>
          </a:r>
        </a:p>
      </dgm:t>
    </dgm:pt>
    <dgm:pt modelId="{3A948E6D-F91B-5143-B09A-B2FAB1FFDD43}" type="parTrans" cxnId="{ED9B23D1-0034-7B47-B5DC-AF4838FA0E9A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87CF1-A864-3B49-B284-A01B3ED11868}" type="sibTrans" cxnId="{ED9B23D1-0034-7B47-B5DC-AF4838FA0E9A}">
      <dgm:prSet/>
      <dgm:spPr/>
      <dgm:t>
        <a:bodyPr/>
        <a:lstStyle/>
        <a:p>
          <a:endParaRPr lang="en-GB" sz="1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482869C-BE44-AE4F-AE35-9C84EF2D8F54}" type="pres">
      <dgm:prSet presAssocID="{43C9FE7D-1750-0545-997B-53E1D030B319}" presName="Name0" presStyleCnt="0">
        <dgm:presLayoutVars>
          <dgm:dir/>
          <dgm:animLvl val="lvl"/>
          <dgm:resizeHandles val="exact"/>
        </dgm:presLayoutVars>
      </dgm:prSet>
      <dgm:spPr/>
    </dgm:pt>
    <dgm:pt modelId="{424877D1-DD01-FE45-B196-DD01C5E75E71}" type="pres">
      <dgm:prSet presAssocID="{E131DE59-851B-BC4C-A6E9-E605A3A84201}" presName="Name8" presStyleCnt="0"/>
      <dgm:spPr/>
    </dgm:pt>
    <dgm:pt modelId="{8FF543D0-266B-0C46-B310-A8A3BB41AC69}" type="pres">
      <dgm:prSet presAssocID="{E131DE59-851B-BC4C-A6E9-E605A3A84201}" presName="level" presStyleLbl="node1" presStyleIdx="0" presStyleCnt="5">
        <dgm:presLayoutVars>
          <dgm:chMax val="1"/>
          <dgm:bulletEnabled val="1"/>
        </dgm:presLayoutVars>
      </dgm:prSet>
      <dgm:spPr/>
    </dgm:pt>
    <dgm:pt modelId="{936A2EC4-79A8-7543-93FE-55660746362A}" type="pres">
      <dgm:prSet presAssocID="{E131DE59-851B-BC4C-A6E9-E605A3A8420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D0C2EDE-1F90-4C4A-B0D5-18AFA74F2C2C}" type="pres">
      <dgm:prSet presAssocID="{43620A9F-76A1-8449-87F9-FC67AB58CB4F}" presName="Name8" presStyleCnt="0"/>
      <dgm:spPr/>
    </dgm:pt>
    <dgm:pt modelId="{AB1BE4D8-07B7-8849-9DF9-4F460746FC52}" type="pres">
      <dgm:prSet presAssocID="{43620A9F-76A1-8449-87F9-FC67AB58CB4F}" presName="level" presStyleLbl="node1" presStyleIdx="1" presStyleCnt="5">
        <dgm:presLayoutVars>
          <dgm:chMax val="1"/>
          <dgm:bulletEnabled val="1"/>
        </dgm:presLayoutVars>
      </dgm:prSet>
      <dgm:spPr/>
    </dgm:pt>
    <dgm:pt modelId="{7E13CAD3-4786-1145-82BE-F077E75725EB}" type="pres">
      <dgm:prSet presAssocID="{43620A9F-76A1-8449-87F9-FC67AB58CB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380F2B-E801-404D-ACB9-9CFE4029CD81}" type="pres">
      <dgm:prSet presAssocID="{E6107FBA-2CE5-E34D-B8A3-22059DE58917}" presName="Name8" presStyleCnt="0"/>
      <dgm:spPr/>
    </dgm:pt>
    <dgm:pt modelId="{FD3BFD1F-8F21-CF43-AAFF-5293ED5E841B}" type="pres">
      <dgm:prSet presAssocID="{E6107FBA-2CE5-E34D-B8A3-22059DE58917}" presName="level" presStyleLbl="node1" presStyleIdx="2" presStyleCnt="5">
        <dgm:presLayoutVars>
          <dgm:chMax val="1"/>
          <dgm:bulletEnabled val="1"/>
        </dgm:presLayoutVars>
      </dgm:prSet>
      <dgm:spPr/>
    </dgm:pt>
    <dgm:pt modelId="{FDE50AB9-E5E4-7846-87CD-BBA5E8BC087A}" type="pres">
      <dgm:prSet presAssocID="{E6107FBA-2CE5-E34D-B8A3-22059DE5891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FA03C43-F6ED-2C49-8C89-02B62E3D1263}" type="pres">
      <dgm:prSet presAssocID="{5CA14E29-3D80-A54E-84DA-55FC1C50FA81}" presName="Name8" presStyleCnt="0"/>
      <dgm:spPr/>
    </dgm:pt>
    <dgm:pt modelId="{589E3D9D-308B-0B41-8AFD-291C165F8035}" type="pres">
      <dgm:prSet presAssocID="{5CA14E29-3D80-A54E-84DA-55FC1C50FA81}" presName="level" presStyleLbl="node1" presStyleIdx="3" presStyleCnt="5">
        <dgm:presLayoutVars>
          <dgm:chMax val="1"/>
          <dgm:bulletEnabled val="1"/>
        </dgm:presLayoutVars>
      </dgm:prSet>
      <dgm:spPr/>
    </dgm:pt>
    <dgm:pt modelId="{8C637B29-24E1-F743-9DBB-8A796DF4F965}" type="pres">
      <dgm:prSet presAssocID="{5CA14E29-3D80-A54E-84DA-55FC1C50FA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672204E-FFD9-314B-ADBB-5F1A13BB9245}" type="pres">
      <dgm:prSet presAssocID="{492ABED1-2AF3-5547-B67F-6014F1D74F98}" presName="Name8" presStyleCnt="0"/>
      <dgm:spPr/>
    </dgm:pt>
    <dgm:pt modelId="{D8773921-2CE5-E646-BE89-7AC29603C44B}" type="pres">
      <dgm:prSet presAssocID="{492ABED1-2AF3-5547-B67F-6014F1D74F98}" presName="level" presStyleLbl="node1" presStyleIdx="4" presStyleCnt="5">
        <dgm:presLayoutVars>
          <dgm:chMax val="1"/>
          <dgm:bulletEnabled val="1"/>
        </dgm:presLayoutVars>
      </dgm:prSet>
      <dgm:spPr/>
    </dgm:pt>
    <dgm:pt modelId="{50741381-1096-4B48-976C-04C1C8D70D0D}" type="pres">
      <dgm:prSet presAssocID="{492ABED1-2AF3-5547-B67F-6014F1D74F9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8A61F0C-2BDC-0D46-8B2F-0C4EC29783C5}" srcId="{43C9FE7D-1750-0545-997B-53E1D030B319}" destId="{E6107FBA-2CE5-E34D-B8A3-22059DE58917}" srcOrd="2" destOrd="0" parTransId="{4B4CE8CC-9AA9-EE44-92F1-388B1F2C9215}" sibTransId="{F0AAB401-7B85-3147-96ED-24845BEEA55B}"/>
    <dgm:cxn modelId="{0928AA30-1337-4400-B077-4F9E704FAEAD}" type="presOf" srcId="{5CA14E29-3D80-A54E-84DA-55FC1C50FA81}" destId="{8C637B29-24E1-F743-9DBB-8A796DF4F965}" srcOrd="1" destOrd="0" presId="urn:microsoft.com/office/officeart/2005/8/layout/pyramid1"/>
    <dgm:cxn modelId="{9A9D0646-C117-4B9B-86FD-44AD924587CB}" type="presOf" srcId="{E131DE59-851B-BC4C-A6E9-E605A3A84201}" destId="{936A2EC4-79A8-7543-93FE-55660746362A}" srcOrd="1" destOrd="0" presId="urn:microsoft.com/office/officeart/2005/8/layout/pyramid1"/>
    <dgm:cxn modelId="{46DBA647-8B40-4C1C-B615-D8B942C42465}" type="presOf" srcId="{43C9FE7D-1750-0545-997B-53E1D030B319}" destId="{0482869C-BE44-AE4F-AE35-9C84EF2D8F54}" srcOrd="0" destOrd="0" presId="urn:microsoft.com/office/officeart/2005/8/layout/pyramid1"/>
    <dgm:cxn modelId="{BF82C365-3301-8B4A-9582-97BCBBA7EDE5}" srcId="{43C9FE7D-1750-0545-997B-53E1D030B319}" destId="{43620A9F-76A1-8449-87F9-FC67AB58CB4F}" srcOrd="1" destOrd="0" parTransId="{E3AA34D4-DBB5-A04A-B42B-B3C4CD8DA0D2}" sibTransId="{F343123A-4DD7-8348-BD10-A1545779EAC7}"/>
    <dgm:cxn modelId="{06A55568-2CBF-4758-B2C7-2A73AEDA1FCF}" type="presOf" srcId="{43620A9F-76A1-8449-87F9-FC67AB58CB4F}" destId="{AB1BE4D8-07B7-8849-9DF9-4F460746FC52}" srcOrd="0" destOrd="0" presId="urn:microsoft.com/office/officeart/2005/8/layout/pyramid1"/>
    <dgm:cxn modelId="{6DE2DA83-C902-49FC-8C8C-972E32D88AC6}" type="presOf" srcId="{E131DE59-851B-BC4C-A6E9-E605A3A84201}" destId="{8FF543D0-266B-0C46-B310-A8A3BB41AC69}" srcOrd="0" destOrd="0" presId="urn:microsoft.com/office/officeart/2005/8/layout/pyramid1"/>
    <dgm:cxn modelId="{167B558A-906C-B046-BA7D-0CBC132E973B}" srcId="{43C9FE7D-1750-0545-997B-53E1D030B319}" destId="{5CA14E29-3D80-A54E-84DA-55FC1C50FA81}" srcOrd="3" destOrd="0" parTransId="{510B32FC-589F-AC43-ACD6-4B95C93B6AC5}" sibTransId="{81EB5B8C-4FF3-ED4D-B1F7-D12AAEFB98DC}"/>
    <dgm:cxn modelId="{8E09F195-3820-4061-9DBE-4751651D3946}" type="presOf" srcId="{5CA14E29-3D80-A54E-84DA-55FC1C50FA81}" destId="{589E3D9D-308B-0B41-8AFD-291C165F8035}" srcOrd="0" destOrd="0" presId="urn:microsoft.com/office/officeart/2005/8/layout/pyramid1"/>
    <dgm:cxn modelId="{3E5E859B-9470-49CA-9409-5E3E85A6C25C}" type="presOf" srcId="{43620A9F-76A1-8449-87F9-FC67AB58CB4F}" destId="{7E13CAD3-4786-1145-82BE-F077E75725EB}" srcOrd="1" destOrd="0" presId="urn:microsoft.com/office/officeart/2005/8/layout/pyramid1"/>
    <dgm:cxn modelId="{2F7E69B0-9CA3-459A-96BB-5E5A2FC41A13}" type="presOf" srcId="{E6107FBA-2CE5-E34D-B8A3-22059DE58917}" destId="{FDE50AB9-E5E4-7846-87CD-BBA5E8BC087A}" srcOrd="1" destOrd="0" presId="urn:microsoft.com/office/officeart/2005/8/layout/pyramid1"/>
    <dgm:cxn modelId="{57B0D7C6-93DB-4F19-9E40-7A14915751F1}" type="presOf" srcId="{492ABED1-2AF3-5547-B67F-6014F1D74F98}" destId="{50741381-1096-4B48-976C-04C1C8D70D0D}" srcOrd="1" destOrd="0" presId="urn:microsoft.com/office/officeart/2005/8/layout/pyramid1"/>
    <dgm:cxn modelId="{783397CE-91CC-D348-9652-6D5954E469DD}" srcId="{43C9FE7D-1750-0545-997B-53E1D030B319}" destId="{E131DE59-851B-BC4C-A6E9-E605A3A84201}" srcOrd="0" destOrd="0" parTransId="{7C2D1FD1-C9F9-5345-8E5C-0544BFFA3C7F}" sibTransId="{1D4CA4AB-C9B8-DE4A-93DA-5C531B50D003}"/>
    <dgm:cxn modelId="{ED9B23D1-0034-7B47-B5DC-AF4838FA0E9A}" srcId="{43C9FE7D-1750-0545-997B-53E1D030B319}" destId="{492ABED1-2AF3-5547-B67F-6014F1D74F98}" srcOrd="4" destOrd="0" parTransId="{3A948E6D-F91B-5143-B09A-B2FAB1FFDD43}" sibTransId="{31C87CF1-A864-3B49-B284-A01B3ED11868}"/>
    <dgm:cxn modelId="{373BFBF4-9180-4F51-9A3F-F837D358498D}" type="presOf" srcId="{E6107FBA-2CE5-E34D-B8A3-22059DE58917}" destId="{FD3BFD1F-8F21-CF43-AAFF-5293ED5E841B}" srcOrd="0" destOrd="0" presId="urn:microsoft.com/office/officeart/2005/8/layout/pyramid1"/>
    <dgm:cxn modelId="{908499FF-D4A8-4D5D-93C4-4EB12A694AD3}" type="presOf" srcId="{492ABED1-2AF3-5547-B67F-6014F1D74F98}" destId="{D8773921-2CE5-E646-BE89-7AC29603C44B}" srcOrd="0" destOrd="0" presId="urn:microsoft.com/office/officeart/2005/8/layout/pyramid1"/>
    <dgm:cxn modelId="{02B32E52-B084-4156-B84A-C7C3AA7E14D8}" type="presParOf" srcId="{0482869C-BE44-AE4F-AE35-9C84EF2D8F54}" destId="{424877D1-DD01-FE45-B196-DD01C5E75E71}" srcOrd="0" destOrd="0" presId="urn:microsoft.com/office/officeart/2005/8/layout/pyramid1"/>
    <dgm:cxn modelId="{762F50E2-83CE-4852-8827-52B9287221C7}" type="presParOf" srcId="{424877D1-DD01-FE45-B196-DD01C5E75E71}" destId="{8FF543D0-266B-0C46-B310-A8A3BB41AC69}" srcOrd="0" destOrd="0" presId="urn:microsoft.com/office/officeart/2005/8/layout/pyramid1"/>
    <dgm:cxn modelId="{9AFAFC3D-05E6-468F-82D9-BA8E4A434BC0}" type="presParOf" srcId="{424877D1-DD01-FE45-B196-DD01C5E75E71}" destId="{936A2EC4-79A8-7543-93FE-55660746362A}" srcOrd="1" destOrd="0" presId="urn:microsoft.com/office/officeart/2005/8/layout/pyramid1"/>
    <dgm:cxn modelId="{05BCBEEE-5F34-44A7-89AB-C41103C42FD4}" type="presParOf" srcId="{0482869C-BE44-AE4F-AE35-9C84EF2D8F54}" destId="{6D0C2EDE-1F90-4C4A-B0D5-18AFA74F2C2C}" srcOrd="1" destOrd="0" presId="urn:microsoft.com/office/officeart/2005/8/layout/pyramid1"/>
    <dgm:cxn modelId="{990C6D92-9EED-4414-B538-DC23FCF1BD82}" type="presParOf" srcId="{6D0C2EDE-1F90-4C4A-B0D5-18AFA74F2C2C}" destId="{AB1BE4D8-07B7-8849-9DF9-4F460746FC52}" srcOrd="0" destOrd="0" presId="urn:microsoft.com/office/officeart/2005/8/layout/pyramid1"/>
    <dgm:cxn modelId="{6A47AF76-F367-4EB2-8A0E-70819E3DC0FB}" type="presParOf" srcId="{6D0C2EDE-1F90-4C4A-B0D5-18AFA74F2C2C}" destId="{7E13CAD3-4786-1145-82BE-F077E75725EB}" srcOrd="1" destOrd="0" presId="urn:microsoft.com/office/officeart/2005/8/layout/pyramid1"/>
    <dgm:cxn modelId="{332F1D12-9C70-448D-AE95-805F9009241A}" type="presParOf" srcId="{0482869C-BE44-AE4F-AE35-9C84EF2D8F54}" destId="{C2380F2B-E801-404D-ACB9-9CFE4029CD81}" srcOrd="2" destOrd="0" presId="urn:microsoft.com/office/officeart/2005/8/layout/pyramid1"/>
    <dgm:cxn modelId="{AE8A31A0-F450-4FBE-8B21-052072AF9465}" type="presParOf" srcId="{C2380F2B-E801-404D-ACB9-9CFE4029CD81}" destId="{FD3BFD1F-8F21-CF43-AAFF-5293ED5E841B}" srcOrd="0" destOrd="0" presId="urn:microsoft.com/office/officeart/2005/8/layout/pyramid1"/>
    <dgm:cxn modelId="{07FBEC92-1A39-4C54-9DB3-E8E3AADD0240}" type="presParOf" srcId="{C2380F2B-E801-404D-ACB9-9CFE4029CD81}" destId="{FDE50AB9-E5E4-7846-87CD-BBA5E8BC087A}" srcOrd="1" destOrd="0" presId="urn:microsoft.com/office/officeart/2005/8/layout/pyramid1"/>
    <dgm:cxn modelId="{57F98AC7-8303-4F86-B34B-B0BA527BCA5B}" type="presParOf" srcId="{0482869C-BE44-AE4F-AE35-9C84EF2D8F54}" destId="{4FA03C43-F6ED-2C49-8C89-02B62E3D1263}" srcOrd="3" destOrd="0" presId="urn:microsoft.com/office/officeart/2005/8/layout/pyramid1"/>
    <dgm:cxn modelId="{C245F262-D863-4D61-968B-58463FC70B97}" type="presParOf" srcId="{4FA03C43-F6ED-2C49-8C89-02B62E3D1263}" destId="{589E3D9D-308B-0B41-8AFD-291C165F8035}" srcOrd="0" destOrd="0" presId="urn:microsoft.com/office/officeart/2005/8/layout/pyramid1"/>
    <dgm:cxn modelId="{0B3C903F-63F7-4D33-8172-5065A50EFA3D}" type="presParOf" srcId="{4FA03C43-F6ED-2C49-8C89-02B62E3D1263}" destId="{8C637B29-24E1-F743-9DBB-8A796DF4F965}" srcOrd="1" destOrd="0" presId="urn:microsoft.com/office/officeart/2005/8/layout/pyramid1"/>
    <dgm:cxn modelId="{12FCE335-ED16-4DAB-A14D-2EB8D4840241}" type="presParOf" srcId="{0482869C-BE44-AE4F-AE35-9C84EF2D8F54}" destId="{D672204E-FFD9-314B-ADBB-5F1A13BB9245}" srcOrd="4" destOrd="0" presId="urn:microsoft.com/office/officeart/2005/8/layout/pyramid1"/>
    <dgm:cxn modelId="{9E3C6368-D8D9-40C9-8A93-69F9BA4D1342}" type="presParOf" srcId="{D672204E-FFD9-314B-ADBB-5F1A13BB9245}" destId="{D8773921-2CE5-E646-BE89-7AC29603C44B}" srcOrd="0" destOrd="0" presId="urn:microsoft.com/office/officeart/2005/8/layout/pyramid1"/>
    <dgm:cxn modelId="{DE185E06-10AB-4B4F-AB83-00DA9C5AD357}" type="presParOf" srcId="{D672204E-FFD9-314B-ADBB-5F1A13BB9245}" destId="{50741381-1096-4B48-976C-04C1C8D70D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52724-62E2-4C0C-8D06-315E33E60531}">
      <dsp:nvSpPr>
        <dsp:cNvPr id="0" name=""/>
        <dsp:cNvSpPr/>
      </dsp:nvSpPr>
      <dsp:spPr>
        <a:xfrm>
          <a:off x="445092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62533-A043-4904-A880-0C66C33AF998}">
      <dsp:nvSpPr>
        <dsp:cNvPr id="0" name=""/>
        <dsp:cNvSpPr/>
      </dsp:nvSpPr>
      <dsp:spPr>
        <a:xfrm>
          <a:off x="4232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Context</a:t>
          </a:r>
          <a:endParaRPr lang="en-US" sz="2100" kern="1200" dirty="0"/>
        </a:p>
      </dsp:txBody>
      <dsp:txXfrm>
        <a:off x="4232" y="1999458"/>
        <a:ext cx="1603125" cy="641250"/>
      </dsp:txXfrm>
    </dsp:sp>
    <dsp:sp modelId="{B58968A4-BE7E-4435-A427-8BA2E03FB652}">
      <dsp:nvSpPr>
        <dsp:cNvPr id="0" name=""/>
        <dsp:cNvSpPr/>
      </dsp:nvSpPr>
      <dsp:spPr>
        <a:xfrm>
          <a:off x="2328764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BFB14-D2D6-44B7-9CA7-C89F8ADCD469}">
      <dsp:nvSpPr>
        <dsp:cNvPr id="0" name=""/>
        <dsp:cNvSpPr/>
      </dsp:nvSpPr>
      <dsp:spPr>
        <a:xfrm>
          <a:off x="1887904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Preliminary survey</a:t>
          </a:r>
          <a:endParaRPr lang="en-US" sz="2100" kern="1200" dirty="0"/>
        </a:p>
      </dsp:txBody>
      <dsp:txXfrm>
        <a:off x="1887904" y="1999458"/>
        <a:ext cx="1603125" cy="641250"/>
      </dsp:txXfrm>
    </dsp:sp>
    <dsp:sp modelId="{47AA25AF-1F4D-48BE-8CE7-0160BF31A5BD}">
      <dsp:nvSpPr>
        <dsp:cNvPr id="0" name=""/>
        <dsp:cNvSpPr/>
      </dsp:nvSpPr>
      <dsp:spPr>
        <a:xfrm>
          <a:off x="4212435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5A0E2-FB25-4AFD-9D64-173529C790DD}">
      <dsp:nvSpPr>
        <dsp:cNvPr id="0" name=""/>
        <dsp:cNvSpPr/>
      </dsp:nvSpPr>
      <dsp:spPr>
        <a:xfrm>
          <a:off x="3771576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Aims of the data clinic</a:t>
          </a:r>
          <a:endParaRPr lang="en-US" sz="2100" kern="1200" dirty="0"/>
        </a:p>
      </dsp:txBody>
      <dsp:txXfrm>
        <a:off x="3771576" y="1999458"/>
        <a:ext cx="1603125" cy="641250"/>
      </dsp:txXfrm>
    </dsp:sp>
    <dsp:sp modelId="{29D66E91-F8B2-4D89-9B47-D2800505255E}">
      <dsp:nvSpPr>
        <dsp:cNvPr id="0" name=""/>
        <dsp:cNvSpPr/>
      </dsp:nvSpPr>
      <dsp:spPr>
        <a:xfrm>
          <a:off x="10308377" y="2956831"/>
          <a:ext cx="721406" cy="721406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3BEFC-5502-48FB-B616-5832B4E16DA8}">
      <dsp:nvSpPr>
        <dsp:cNvPr id="0" name=""/>
        <dsp:cNvSpPr/>
      </dsp:nvSpPr>
      <dsp:spPr>
        <a:xfrm>
          <a:off x="5655248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Our current process</a:t>
          </a:r>
          <a:endParaRPr lang="en-US" sz="2100" kern="1200" dirty="0"/>
        </a:p>
      </dsp:txBody>
      <dsp:txXfrm>
        <a:off x="5655248" y="1999458"/>
        <a:ext cx="1603125" cy="641250"/>
      </dsp:txXfrm>
    </dsp:sp>
    <dsp:sp modelId="{4F23D317-95E5-4336-B856-5A4277775672}">
      <dsp:nvSpPr>
        <dsp:cNvPr id="0" name=""/>
        <dsp:cNvSpPr/>
      </dsp:nvSpPr>
      <dsp:spPr>
        <a:xfrm>
          <a:off x="7979779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470BD-A7D1-4CF9-B2B8-1B07EBFF3FC8}">
      <dsp:nvSpPr>
        <dsp:cNvPr id="0" name=""/>
        <dsp:cNvSpPr/>
      </dsp:nvSpPr>
      <dsp:spPr>
        <a:xfrm>
          <a:off x="7538920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An example of our work</a:t>
          </a:r>
          <a:endParaRPr lang="en-US" sz="2100" kern="1200"/>
        </a:p>
      </dsp:txBody>
      <dsp:txXfrm>
        <a:off x="7538920" y="1999458"/>
        <a:ext cx="1603125" cy="641250"/>
      </dsp:txXfrm>
    </dsp:sp>
    <dsp:sp modelId="{BD726771-3458-49EF-811B-62B33F576573}">
      <dsp:nvSpPr>
        <dsp:cNvPr id="0" name=""/>
        <dsp:cNvSpPr/>
      </dsp:nvSpPr>
      <dsp:spPr>
        <a:xfrm>
          <a:off x="9863451" y="1037529"/>
          <a:ext cx="721406" cy="721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6855B-0D9E-4DC6-A49D-BEE848B4CFBD}">
      <dsp:nvSpPr>
        <dsp:cNvPr id="0" name=""/>
        <dsp:cNvSpPr/>
      </dsp:nvSpPr>
      <dsp:spPr>
        <a:xfrm>
          <a:off x="9422592" y="1999458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View to the future</a:t>
          </a:r>
          <a:endParaRPr lang="en-US" sz="2100" kern="1200"/>
        </a:p>
      </dsp:txBody>
      <dsp:txXfrm>
        <a:off x="9422592" y="1999458"/>
        <a:ext cx="1603125" cy="64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1B6D4-5CE6-154E-B219-00D28CABA71E}">
      <dsp:nvSpPr>
        <dsp:cNvPr id="0" name=""/>
        <dsp:cNvSpPr/>
      </dsp:nvSpPr>
      <dsp:spPr>
        <a:xfrm>
          <a:off x="0" y="258719"/>
          <a:ext cx="1102995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C2A3D-2A22-444A-BB9D-10063C92D476}">
      <dsp:nvSpPr>
        <dsp:cNvPr id="0" name=""/>
        <dsp:cNvSpPr/>
      </dsp:nvSpPr>
      <dsp:spPr>
        <a:xfrm>
          <a:off x="551497" y="22559"/>
          <a:ext cx="7720965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Central aim is to improve patient care through better access to data</a:t>
          </a:r>
          <a:endParaRPr lang="en-US" sz="1600" kern="1200" dirty="0"/>
        </a:p>
      </dsp:txBody>
      <dsp:txXfrm>
        <a:off x="574554" y="45616"/>
        <a:ext cx="7674851" cy="426206"/>
      </dsp:txXfrm>
    </dsp:sp>
    <dsp:sp modelId="{9F0BAC69-B154-124E-A6FA-9E97516ED803}">
      <dsp:nvSpPr>
        <dsp:cNvPr id="0" name=""/>
        <dsp:cNvSpPr/>
      </dsp:nvSpPr>
      <dsp:spPr>
        <a:xfrm>
          <a:off x="0" y="984479"/>
          <a:ext cx="11029950" cy="267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33248" rIns="8560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Improving access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GB" sz="1600" kern="1200" dirty="0"/>
            <a:t>Speed, accuracy</a:t>
          </a:r>
          <a:r>
            <a:rPr lang="en-US" sz="1600" kern="1200" dirty="0"/>
            <a:t>, volume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GB" sz="1600" kern="1200" dirty="0"/>
            <a:t>Those who need it most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GB" sz="1600" kern="1200" dirty="0">
              <a:solidFill>
                <a:schemeClr val="bg2">
                  <a:lumMod val="50000"/>
                </a:schemeClr>
              </a:solidFill>
            </a:rPr>
            <a:t>Pipe dream → Self service? Upskilling? Teach a wo/man to fish?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Aid interpretation of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Engender a data-driven culture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GB" sz="1600" kern="1200" dirty="0"/>
            <a:t>Ensure high quality data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GB" sz="1600" kern="1200" dirty="0"/>
            <a:t>Data literacy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GB" sz="1600" kern="1200" dirty="0"/>
            <a:t>Champion BI team as an integral part of the ICU</a:t>
          </a:r>
          <a:endParaRPr lang="en-US" sz="1600" kern="1200" dirty="0"/>
        </a:p>
      </dsp:txBody>
      <dsp:txXfrm>
        <a:off x="0" y="984479"/>
        <a:ext cx="11029950" cy="2671200"/>
      </dsp:txXfrm>
    </dsp:sp>
    <dsp:sp modelId="{F33276F0-60E6-DA4E-9932-E0CD70A5CC5D}">
      <dsp:nvSpPr>
        <dsp:cNvPr id="0" name=""/>
        <dsp:cNvSpPr/>
      </dsp:nvSpPr>
      <dsp:spPr>
        <a:xfrm>
          <a:off x="551497" y="748319"/>
          <a:ext cx="7720965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How do we do this? Our strategy:</a:t>
          </a:r>
          <a:endParaRPr lang="en-US" sz="1600" kern="1200" dirty="0"/>
        </a:p>
      </dsp:txBody>
      <dsp:txXfrm>
        <a:off x="574554" y="771376"/>
        <a:ext cx="7674851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543D0-266B-0C46-B310-A8A3BB41AC69}">
      <dsp:nvSpPr>
        <dsp:cNvPr id="0" name=""/>
        <dsp:cNvSpPr/>
      </dsp:nvSpPr>
      <dsp:spPr>
        <a:xfrm>
          <a:off x="2770768" y="0"/>
          <a:ext cx="1385384" cy="1301937"/>
        </a:xfrm>
        <a:prstGeom prst="trapezoid">
          <a:avLst>
            <a:gd name="adj" fmla="val 53205"/>
          </a:avLst>
        </a:prstGeom>
        <a:solidFill>
          <a:srgbClr val="0098CE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Process transformation through a data-driven approach</a:t>
          </a:r>
        </a:p>
      </dsp:txBody>
      <dsp:txXfrm>
        <a:off x="2770768" y="0"/>
        <a:ext cx="1385384" cy="1301937"/>
      </dsp:txXfrm>
    </dsp:sp>
    <dsp:sp modelId="{AB1BE4D8-07B7-8849-9DF9-4F460746FC52}">
      <dsp:nvSpPr>
        <dsp:cNvPr id="0" name=""/>
        <dsp:cNvSpPr/>
      </dsp:nvSpPr>
      <dsp:spPr>
        <a:xfrm>
          <a:off x="2078076" y="1301937"/>
          <a:ext cx="2770768" cy="1301937"/>
        </a:xfrm>
        <a:prstGeom prst="trapezoid">
          <a:avLst>
            <a:gd name="adj" fmla="val 53205"/>
          </a:avLst>
        </a:prstGeom>
        <a:solidFill>
          <a:srgbClr val="00B28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Quality of work recognised externally</a:t>
          </a:r>
        </a:p>
      </dsp:txBody>
      <dsp:txXfrm>
        <a:off x="2562960" y="1301937"/>
        <a:ext cx="1800999" cy="1301937"/>
      </dsp:txXfrm>
    </dsp:sp>
    <dsp:sp modelId="{FD3BFD1F-8F21-CF43-AAFF-5293ED5E841B}">
      <dsp:nvSpPr>
        <dsp:cNvPr id="0" name=""/>
        <dsp:cNvSpPr/>
      </dsp:nvSpPr>
      <dsp:spPr>
        <a:xfrm>
          <a:off x="1385384" y="2603874"/>
          <a:ext cx="4156152" cy="1301937"/>
        </a:xfrm>
        <a:prstGeom prst="trapezoid">
          <a:avLst>
            <a:gd name="adj" fmla="val 53205"/>
          </a:avLst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Data team recognised as a genuinely valuable part of running ICU–move from extracts to analytics</a:t>
          </a:r>
        </a:p>
      </dsp:txBody>
      <dsp:txXfrm>
        <a:off x="2112710" y="2603874"/>
        <a:ext cx="2701499" cy="1301937"/>
      </dsp:txXfrm>
    </dsp:sp>
    <dsp:sp modelId="{589E3D9D-308B-0B41-8AFD-291C165F8035}">
      <dsp:nvSpPr>
        <dsp:cNvPr id="0" name=""/>
        <dsp:cNvSpPr/>
      </dsp:nvSpPr>
      <dsp:spPr>
        <a:xfrm>
          <a:off x="692692" y="3905811"/>
          <a:ext cx="5541536" cy="1301937"/>
        </a:xfrm>
        <a:prstGeom prst="trapezoid">
          <a:avLst>
            <a:gd name="adj" fmla="val 53205"/>
          </a:avLst>
        </a:prstGeom>
        <a:solidFill>
          <a:srgbClr val="F3642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People can unquestioningly trust the accuracy of the outputs we produce</a:t>
          </a:r>
        </a:p>
      </dsp:txBody>
      <dsp:txXfrm>
        <a:off x="1662461" y="3905811"/>
        <a:ext cx="3601998" cy="1301937"/>
      </dsp:txXfrm>
    </dsp:sp>
    <dsp:sp modelId="{D8773921-2CE5-E646-BE89-7AC29603C44B}">
      <dsp:nvSpPr>
        <dsp:cNvPr id="0" name=""/>
        <dsp:cNvSpPr/>
      </dsp:nvSpPr>
      <dsp:spPr>
        <a:xfrm>
          <a:off x="0" y="5207748"/>
          <a:ext cx="6926921" cy="1301937"/>
        </a:xfrm>
        <a:prstGeom prst="trapezoid">
          <a:avLst>
            <a:gd name="adj" fmla="val 53205"/>
          </a:avLst>
        </a:prstGeom>
        <a:solidFill>
          <a:srgbClr val="ED145B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People understand how to request data and outputs are produced in a timely fashion. Capacity to serve demand is not a significant bottleneck</a:t>
          </a:r>
        </a:p>
      </dsp:txBody>
      <dsp:txXfrm>
        <a:off x="1212211" y="5207748"/>
        <a:ext cx="4502498" cy="130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D7898-BC46-F34B-8FC1-71C511C3221A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3E80-FBFF-9B49-9CEC-BF34F2E3B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3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Clinicians believe it is hard to access clinical data for audit and QI</a:t>
            </a:r>
          </a:p>
          <a:p>
            <a:r>
              <a:rPr lang="en-GB" dirty="0"/>
              <a:t>Analysts find the process of servicing requests onerous and sometimes unrewarding</a:t>
            </a:r>
          </a:p>
          <a:p>
            <a:r>
              <a:rPr lang="en-GB" dirty="0"/>
              <a:t>Conversations between clinicians and analysts are beset by lack of clinician’s understanding of the data, and unrealistic expectations</a:t>
            </a:r>
          </a:p>
          <a:p>
            <a:r>
              <a:rPr lang="en-GB" dirty="0"/>
              <a:t>UCLH ICU is aiming to be a leader in both QI and data-driven care</a:t>
            </a:r>
          </a:p>
          <a:p>
            <a:pPr lvl="1"/>
            <a:r>
              <a:rPr lang="en-GB" dirty="0"/>
              <a:t>We are re-imagining our QI programme to increase effectiveness</a:t>
            </a:r>
          </a:p>
          <a:p>
            <a:pPr lvl="1"/>
            <a:r>
              <a:rPr lang="en-GB" dirty="0"/>
              <a:t>Our data clinic sits at the heart of this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63E80-FBFF-9B49-9CEC-BF34F2E3BD4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63E80-FBFF-9B49-9CEC-BF34F2E3BD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5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63E80-FBFF-9B49-9CEC-BF34F2E3BD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49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project: the sequence of questions we go through with investigators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05F9A-7430-3249-BDF2-9CE6AC180E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88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Multiple potential outputs/data products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63E80-FBFF-9B49-9CEC-BF34F2E3BD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48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overwhelming for some clinicians – need analytics support or a simplified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63E80-FBFF-9B49-9CEC-BF34F2E3BD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1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Insights provided by David for investigators</a:t>
            </a:r>
          </a:p>
          <a:p>
            <a:r>
              <a:rPr lang="en-GB" dirty="0"/>
              <a:t>Real time reporting into dashboards</a:t>
            </a:r>
          </a:p>
          <a:p>
            <a:r>
              <a:rPr lang="en-GB" dirty="0"/>
              <a:t>Simple from a data engineer’s POV, but an example of where front-line healthcare is years behind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05F9A-7430-3249-BDF2-9CE6AC180EA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1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Patient as the centre of our aims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05F9A-7430-3249-BDF2-9CE6AC180EA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9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Themes</a:t>
            </a:r>
          </a:p>
          <a:p>
            <a:pPr marL="171450" indent="-171450">
              <a:buFontTx/>
              <a:buChar char="-"/>
            </a:pPr>
            <a:r>
              <a:rPr lang="en-GB" dirty="0"/>
              <a:t>What we do with the data we give people?</a:t>
            </a:r>
          </a:p>
          <a:p>
            <a:pPr marL="171450" indent="-171450">
              <a:buFontTx/>
              <a:buChar char="-"/>
            </a:pPr>
            <a:r>
              <a:rPr lang="en-GB" dirty="0"/>
              <a:t>How we learn from it as a data clinic. Can we improve data quality?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Collaboration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Embedding BIPs in your community and championing their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05F9A-7430-3249-BDF2-9CE6AC180EA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0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E46F-8BCA-114B-B9DF-38EF7C1F3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6EADA-E1D3-2746-83A6-CC0E389ED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work 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032E3-4B0C-1B44-A527-C74C151FD22D}"/>
              </a:ext>
            </a:extLst>
          </p:cNvPr>
          <p:cNvSpPr txBox="1"/>
          <p:nvPr/>
        </p:nvSpPr>
        <p:spPr>
          <a:xfrm>
            <a:off x="693683" y="3331779"/>
            <a:ext cx="8607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Clinical Lead: Tim Bonnici</a:t>
            </a:r>
          </a:p>
          <a:p>
            <a:r>
              <a:rPr lang="en-GB" dirty="0">
                <a:solidFill>
                  <a:schemeClr val="bg1"/>
                </a:solidFill>
              </a:rPr>
              <a:t>BIPs: David Egan &amp; Tracey Crissell</a:t>
            </a:r>
          </a:p>
          <a:p>
            <a:r>
              <a:rPr lang="en-GB" dirty="0">
                <a:solidFill>
                  <a:schemeClr val="bg1"/>
                </a:solidFill>
              </a:rPr>
              <a:t>Data Sci Fellows: Dan Stein, Conor Foley</a:t>
            </a:r>
          </a:p>
        </p:txBody>
      </p:sp>
    </p:spTree>
    <p:extLst>
      <p:ext uri="{BB962C8B-B14F-4D97-AF65-F5344CB8AC3E}">
        <p14:creationId xmlns:p14="http://schemas.microsoft.com/office/powerpoint/2010/main" val="151495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4219-C997-927D-AE6A-5C494A36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6760-BB21-A67C-4720-5AC6A6AA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</a:t>
            </a:r>
          </a:p>
          <a:p>
            <a:pPr lvl="1"/>
            <a:r>
              <a:rPr lang="en-GB" dirty="0"/>
              <a:t>Capacity is a bottleneck</a:t>
            </a:r>
          </a:p>
          <a:p>
            <a:r>
              <a:rPr lang="en-GB" dirty="0"/>
              <a:t>Understanding</a:t>
            </a:r>
          </a:p>
          <a:p>
            <a:pPr lvl="1"/>
            <a:r>
              <a:rPr lang="en-GB" dirty="0"/>
              <a:t>Poor quality data is misunderstood</a:t>
            </a:r>
          </a:p>
          <a:p>
            <a:r>
              <a:rPr lang="en-GB" dirty="0"/>
              <a:t>People</a:t>
            </a:r>
          </a:p>
          <a:p>
            <a:pPr lvl="1"/>
            <a:r>
              <a:rPr lang="en-GB" dirty="0"/>
              <a:t>This increases, not decreases BIP workload</a:t>
            </a:r>
          </a:p>
          <a:p>
            <a:pPr lvl="1"/>
            <a:r>
              <a:rPr lang="en-GB" dirty="0"/>
              <a:t>The process isn’t enjoyable, or rewarding</a:t>
            </a:r>
          </a:p>
        </p:txBody>
      </p:sp>
    </p:spTree>
    <p:extLst>
      <p:ext uri="{BB962C8B-B14F-4D97-AF65-F5344CB8AC3E}">
        <p14:creationId xmlns:p14="http://schemas.microsoft.com/office/powerpoint/2010/main" val="36364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3E05-71F2-A44D-AFC3-A8F43CF1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&amp; Process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5E7FF4-3468-0D8C-77A2-2E4E274A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79144"/>
            <a:ext cx="10934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6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10ED06-EA27-D37B-5185-B0DAA2B22494}"/>
              </a:ext>
            </a:extLst>
          </p:cNvPr>
          <p:cNvGrpSpPr/>
          <p:nvPr/>
        </p:nvGrpSpPr>
        <p:grpSpPr>
          <a:xfrm>
            <a:off x="9063032" y="6257925"/>
            <a:ext cx="2970425" cy="443475"/>
            <a:chOff x="9148757" y="114300"/>
            <a:chExt cx="2970425" cy="443475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D919CFC4-233A-89E2-F48B-BAF5F4286F11}"/>
                </a:ext>
              </a:extLst>
            </p:cNvPr>
            <p:cNvSpPr txBox="1">
              <a:spLocks/>
            </p:cNvSpPr>
            <p:nvPr/>
          </p:nvSpPr>
          <p:spPr>
            <a:xfrm>
              <a:off x="9148757" y="114300"/>
              <a:ext cx="2957513" cy="37147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Aft>
                  <a:spcPts val="600"/>
                </a:spcAft>
              </a:pPr>
              <a:r>
                <a:rPr lang="en-GB" sz="1800" i="1" dirty="0">
                  <a:latin typeface="+mn-lt"/>
                  <a:cs typeface="Bangla Sangam MN" panose="02000000000000000000" pitchFamily="2" charset="0"/>
                </a:rPr>
                <a:t>What did we do? – an example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9EB216-CABE-A981-6975-9C9EA7041FEE}"/>
                </a:ext>
              </a:extLst>
            </p:cNvPr>
            <p:cNvSpPr/>
            <p:nvPr/>
          </p:nvSpPr>
          <p:spPr>
            <a:xfrm>
              <a:off x="11570542" y="485775"/>
              <a:ext cx="54864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Bangla Sangam MN" panose="02000000000000000000" pitchFamily="2" charset="0"/>
              </a:endParaRPr>
            </a:p>
          </p:txBody>
        </p:sp>
      </p:grpSp>
      <p:sp>
        <p:nvSpPr>
          <p:cNvPr id="6" name="Cloud Callout 5">
            <a:extLst>
              <a:ext uri="{FF2B5EF4-FFF2-40B4-BE49-F238E27FC236}">
                <a16:creationId xmlns:a16="http://schemas.microsoft.com/office/drawing/2014/main" id="{BEAACA7A-1330-9528-EA4E-8D96BA208E8A}"/>
              </a:ext>
            </a:extLst>
          </p:cNvPr>
          <p:cNvSpPr/>
          <p:nvPr/>
        </p:nvSpPr>
        <p:spPr>
          <a:xfrm>
            <a:off x="2669224" y="2751912"/>
            <a:ext cx="3300413" cy="1807370"/>
          </a:xfrm>
          <a:prstGeom prst="cloudCallou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Bangla Sangam MN" panose="02000000000000000000" pitchFamily="2" charset="0"/>
              </a:rPr>
              <a:t>How can we improve management of sedation in ICU?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3011014F-DADD-2B52-0A59-254F5354E75A}"/>
              </a:ext>
            </a:extLst>
          </p:cNvPr>
          <p:cNvSpPr/>
          <p:nvPr/>
        </p:nvSpPr>
        <p:spPr>
          <a:xfrm>
            <a:off x="3309780" y="723090"/>
            <a:ext cx="2114550" cy="1271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905"/>
              <a:gd name="adj6" fmla="val -13558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Bangla Sangam MN" panose="02000000000000000000" pitchFamily="2" charset="0"/>
              </a:rPr>
              <a:t>What are your project aims?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0CB9F0BE-7291-E1FA-4261-7C87A20C6EB0}"/>
              </a:ext>
            </a:extLst>
          </p:cNvPr>
          <p:cNvSpPr/>
          <p:nvPr/>
        </p:nvSpPr>
        <p:spPr>
          <a:xfrm>
            <a:off x="3262830" y="5293517"/>
            <a:ext cx="2113200" cy="1270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90"/>
              <a:gd name="adj6" fmla="val -21505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Bangla Sangam MN" panose="02000000000000000000" pitchFamily="2" charset="0"/>
              </a:rPr>
              <a:t>Where are the data stored?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F2F92684-2FA7-B305-C84B-E59382B3AAF5}"/>
              </a:ext>
            </a:extLst>
          </p:cNvPr>
          <p:cNvSpPr/>
          <p:nvPr/>
        </p:nvSpPr>
        <p:spPr>
          <a:xfrm>
            <a:off x="238127" y="1970889"/>
            <a:ext cx="2113200" cy="1270800"/>
          </a:xfrm>
          <a:prstGeom prst="borderCallout2">
            <a:avLst>
              <a:gd name="adj1" fmla="val 18750"/>
              <a:gd name="adj2" fmla="val 109553"/>
              <a:gd name="adj3" fmla="val 18750"/>
              <a:gd name="adj4" fmla="val 119918"/>
              <a:gd name="adj5" fmla="val 30697"/>
              <a:gd name="adj6" fmla="val 150371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Bangla Sangam MN" panose="02000000000000000000" pitchFamily="2" charset="0"/>
              </a:rPr>
              <a:t>Where can data not help you?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C1C9056C-B6A2-3D61-F076-561BC6993C13}"/>
              </a:ext>
            </a:extLst>
          </p:cNvPr>
          <p:cNvSpPr/>
          <p:nvPr/>
        </p:nvSpPr>
        <p:spPr>
          <a:xfrm>
            <a:off x="238127" y="4004070"/>
            <a:ext cx="2113200" cy="1270800"/>
          </a:xfrm>
          <a:prstGeom prst="borderCallout2">
            <a:avLst>
              <a:gd name="adj1" fmla="val 18750"/>
              <a:gd name="adj2" fmla="val 109553"/>
              <a:gd name="adj3" fmla="val 18750"/>
              <a:gd name="adj4" fmla="val 119918"/>
              <a:gd name="adj5" fmla="val 115862"/>
              <a:gd name="adj6" fmla="val 124219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Bangla Sangam MN" panose="02000000000000000000" pitchFamily="2" charset="0"/>
              </a:rPr>
              <a:t>What is the data quality like?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E5A88D23-F54F-A089-69F5-7DA77C11993B}"/>
              </a:ext>
            </a:extLst>
          </p:cNvPr>
          <p:cNvSpPr/>
          <p:nvPr/>
        </p:nvSpPr>
        <p:spPr>
          <a:xfrm>
            <a:off x="6287534" y="4004070"/>
            <a:ext cx="2114550" cy="1271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893"/>
              <a:gd name="adj6" fmla="val -36532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Bangla Sangam MN" panose="02000000000000000000" pitchFamily="2" charset="0"/>
              </a:rPr>
              <a:t>What are your metrics and how do define them?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AE5FDFED-11D2-7F21-3C8D-DFB51B71BF02}"/>
              </a:ext>
            </a:extLst>
          </p:cNvPr>
          <p:cNvSpPr/>
          <p:nvPr/>
        </p:nvSpPr>
        <p:spPr>
          <a:xfrm>
            <a:off x="6287534" y="1970889"/>
            <a:ext cx="2114550" cy="1271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365"/>
              <a:gd name="adj6" fmla="val -291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Bangla Sangam MN" panose="02000000000000000000" pitchFamily="2" charset="0"/>
              </a:rPr>
              <a:t>What is your population?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011A085-4EE7-BEAF-2B88-377C60BF081D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>
            <a:off x="5424330" y="1358884"/>
            <a:ext cx="1920479" cy="61200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1AF71-627C-1777-3170-5464ECAD6F20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>
            <a:off x="7344809" y="3242476"/>
            <a:ext cx="0" cy="7615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DA73B6B-1724-418F-53DB-2B7996B23626}"/>
              </a:ext>
            </a:extLst>
          </p:cNvPr>
          <p:cNvCxnSpPr>
            <a:stCxn id="11" idx="1"/>
            <a:endCxn id="8" idx="0"/>
          </p:cNvCxnSpPr>
          <p:nvPr/>
        </p:nvCxnSpPr>
        <p:spPr>
          <a:xfrm rot="5400000">
            <a:off x="6033790" y="4617898"/>
            <a:ext cx="653260" cy="196877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9B0B19-9A61-2762-EB68-EBCF28D8FDEC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0800000">
            <a:off x="1294728" y="5274871"/>
            <a:ext cx="1968103" cy="65404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5F3BAF-FC5E-6427-A0F7-51390FC1D818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1294727" y="3241689"/>
            <a:ext cx="0" cy="7623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09A292A-3CCC-8118-DE22-168FED5DBA1F}"/>
              </a:ext>
            </a:extLst>
          </p:cNvPr>
          <p:cNvCxnSpPr>
            <a:stCxn id="9" idx="3"/>
            <a:endCxn id="7" idx="2"/>
          </p:cNvCxnSpPr>
          <p:nvPr/>
        </p:nvCxnSpPr>
        <p:spPr>
          <a:xfrm rot="5400000" flipH="1" flipV="1">
            <a:off x="1996251" y="657361"/>
            <a:ext cx="612005" cy="201505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A27CA1BF-47ED-C393-DF7D-84A4A8D6A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414" t="14877" r="23837" b="7498"/>
          <a:stretch/>
        </p:blipFill>
        <p:spPr>
          <a:xfrm>
            <a:off x="9380936" y="2144516"/>
            <a:ext cx="2957512" cy="295751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E4C02-5B07-B1B5-C2F4-5E96283A377F}"/>
              </a:ext>
            </a:extLst>
          </p:cNvPr>
          <p:cNvCxnSpPr/>
          <p:nvPr/>
        </p:nvCxnSpPr>
        <p:spPr>
          <a:xfrm>
            <a:off x="8558213" y="3623272"/>
            <a:ext cx="957262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A29F515-4931-A529-0450-21D240AFD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033" t="12500" r="22967" b="8000"/>
          <a:stretch/>
        </p:blipFill>
        <p:spPr>
          <a:xfrm>
            <a:off x="685800" y="2207417"/>
            <a:ext cx="2736057" cy="2736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6D335-A30B-A4A3-14BA-28E89A2F74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636" t="15511" r="9890" b="34531"/>
          <a:stretch/>
        </p:blipFill>
        <p:spPr>
          <a:xfrm>
            <a:off x="8060531" y="2589609"/>
            <a:ext cx="2543125" cy="1578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E75E6-781C-8642-10FD-DC4634EF0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625078"/>
            <a:ext cx="1964531" cy="1964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EFFA9D-67E9-ADD9-341D-ADFDE3289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8" y="4299675"/>
            <a:ext cx="1964531" cy="19645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E9513-37E3-1A89-8465-B2E4548F87E5}"/>
              </a:ext>
            </a:extLst>
          </p:cNvPr>
          <p:cNvCxnSpPr>
            <a:cxnSpLocks/>
          </p:cNvCxnSpPr>
          <p:nvPr/>
        </p:nvCxnSpPr>
        <p:spPr>
          <a:xfrm flipV="1">
            <a:off x="3421857" y="2215485"/>
            <a:ext cx="2089829" cy="137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935175-B529-B49A-FC83-60F89B86E232}"/>
              </a:ext>
            </a:extLst>
          </p:cNvPr>
          <p:cNvCxnSpPr>
            <a:cxnSpLocks/>
          </p:cNvCxnSpPr>
          <p:nvPr/>
        </p:nvCxnSpPr>
        <p:spPr>
          <a:xfrm>
            <a:off x="3421857" y="3604945"/>
            <a:ext cx="2089829" cy="13894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718A5-48BF-B6CD-4419-B30C7F609274}"/>
              </a:ext>
            </a:extLst>
          </p:cNvPr>
          <p:cNvCxnSpPr>
            <a:cxnSpLocks/>
          </p:cNvCxnSpPr>
          <p:nvPr/>
        </p:nvCxnSpPr>
        <p:spPr>
          <a:xfrm>
            <a:off x="3421857" y="3604945"/>
            <a:ext cx="434725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9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DF5B1B4E-E24D-80B7-E3FB-574837BD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6" y="643466"/>
            <a:ext cx="108176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6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/>
        </p:nvGraphicFramePr>
        <p:xfrm>
          <a:off x="1944687" y="1514475"/>
          <a:ext cx="8302625" cy="3829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8A18C41-AC58-35FD-DC9B-FDDE875E2FA3}"/>
              </a:ext>
            </a:extLst>
          </p:cNvPr>
          <p:cNvGrpSpPr/>
          <p:nvPr/>
        </p:nvGrpSpPr>
        <p:grpSpPr>
          <a:xfrm>
            <a:off x="9072562" y="6257925"/>
            <a:ext cx="2960895" cy="443475"/>
            <a:chOff x="9158287" y="114300"/>
            <a:chExt cx="2960895" cy="443475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7C2B0A4-1C8F-B7E6-F580-A1E30C638CEF}"/>
                </a:ext>
              </a:extLst>
            </p:cNvPr>
            <p:cNvSpPr txBox="1">
              <a:spLocks/>
            </p:cNvSpPr>
            <p:nvPr/>
          </p:nvSpPr>
          <p:spPr>
            <a:xfrm>
              <a:off x="9158287" y="114300"/>
              <a:ext cx="2947983" cy="37147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Aft>
                  <a:spcPts val="600"/>
                </a:spcAft>
              </a:pPr>
              <a:r>
                <a:rPr lang="en-GB" sz="1800" i="1" dirty="0">
                  <a:latin typeface="+mn-lt"/>
                  <a:cs typeface="Bangla Sangam MN" panose="02000000000000000000" pitchFamily="2" charset="0"/>
                </a:rPr>
                <a:t>What did we do? – an example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EE33E0-603D-A843-33BF-1D256ECAD08C}"/>
                </a:ext>
              </a:extLst>
            </p:cNvPr>
            <p:cNvSpPr/>
            <p:nvPr/>
          </p:nvSpPr>
          <p:spPr>
            <a:xfrm>
              <a:off x="11570542" y="485775"/>
              <a:ext cx="54864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angla Sangam MN" panose="02000000000000000000" pitchFamily="2" charset="0"/>
                <a:cs typeface="Bangla Sangam MN" panose="02000000000000000000" pitchFamily="2" charset="0"/>
              </a:endParaRP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C8CA2E-8F24-21D1-E60E-6FFE63BAEF57}"/>
              </a:ext>
            </a:extLst>
          </p:cNvPr>
          <p:cNvGraphicFramePr>
            <a:graphicFrameLocks/>
          </p:cNvGraphicFramePr>
          <p:nvPr/>
        </p:nvGraphicFramePr>
        <p:xfrm>
          <a:off x="3265487" y="1533525"/>
          <a:ext cx="5661025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42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AA6B04-4F59-2F64-418A-CC062E229A96}"/>
              </a:ext>
            </a:extLst>
          </p:cNvPr>
          <p:cNvGrpSpPr/>
          <p:nvPr/>
        </p:nvGrpSpPr>
        <p:grpSpPr>
          <a:xfrm>
            <a:off x="10258425" y="6141866"/>
            <a:ext cx="1803607" cy="443475"/>
            <a:chOff x="10315575" y="114300"/>
            <a:chExt cx="1803607" cy="443475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3459BE94-1EC5-4212-BEF0-769F483D0D5C}"/>
                </a:ext>
              </a:extLst>
            </p:cNvPr>
            <p:cNvSpPr txBox="1">
              <a:spLocks/>
            </p:cNvSpPr>
            <p:nvPr/>
          </p:nvSpPr>
          <p:spPr>
            <a:xfrm>
              <a:off x="10315575" y="114300"/>
              <a:ext cx="1790695" cy="37147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Aft>
                  <a:spcPts val="600"/>
                </a:spcAft>
              </a:pPr>
              <a:r>
                <a:rPr lang="en-GB" sz="1800" i="1" dirty="0"/>
                <a:t>What happened?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FFBE43-5079-7693-BF36-BC142E259E01}"/>
                </a:ext>
              </a:extLst>
            </p:cNvPr>
            <p:cNvSpPr/>
            <p:nvPr/>
          </p:nvSpPr>
          <p:spPr>
            <a:xfrm>
              <a:off x="11570542" y="485775"/>
              <a:ext cx="54864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68DF949-1719-3A83-F90C-862DCEB0DB5B}"/>
              </a:ext>
            </a:extLst>
          </p:cNvPr>
          <p:cNvSpPr txBox="1"/>
          <p:nvPr/>
        </p:nvSpPr>
        <p:spPr>
          <a:xfrm>
            <a:off x="3818296" y="1067024"/>
            <a:ext cx="7029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”Amazing amount of data provided…</a:t>
            </a:r>
          </a:p>
          <a:p>
            <a:r>
              <a:rPr lang="en-GB" sz="1400" i="1" dirty="0"/>
              <a:t>…far faster than [we] could have accessed manually”</a:t>
            </a:r>
          </a:p>
          <a:p>
            <a:r>
              <a:rPr lang="en-GB" sz="1400" i="1" dirty="0"/>
              <a:t>“The process of going through and breaking down our project made it much more robust”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D9047-DA68-84E9-D5AF-713C292243E6}"/>
              </a:ext>
            </a:extLst>
          </p:cNvPr>
          <p:cNvSpPr txBox="1"/>
          <p:nvPr/>
        </p:nvSpPr>
        <p:spPr>
          <a:xfrm>
            <a:off x="4801513" y="3181679"/>
            <a:ext cx="7029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“In the past it would be a stream of emails, which could last months … a lot got lost in translation”</a:t>
            </a:r>
          </a:p>
          <a:p>
            <a:r>
              <a:rPr lang="en-GB" sz="1400" i="1" dirty="0"/>
              <a:t>“Easier to understand what data people are asking for”</a:t>
            </a:r>
          </a:p>
          <a:p>
            <a:r>
              <a:rPr lang="en-GB" sz="1400" i="1" dirty="0"/>
              <a:t>“What happens with the data provided is much clearer now”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12746-8952-2F6A-5E65-CE535954AD09}"/>
              </a:ext>
            </a:extLst>
          </p:cNvPr>
          <p:cNvSpPr txBox="1"/>
          <p:nvPr/>
        </p:nvSpPr>
        <p:spPr>
          <a:xfrm>
            <a:off x="3701624" y="5602987"/>
            <a:ext cx="702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”We learnt how we can change the front-end to improve data quality”</a:t>
            </a:r>
          </a:p>
          <a:p>
            <a:r>
              <a:rPr lang="en-GB" sz="1400" i="1" dirty="0"/>
              <a:t>”This has shown us what we need to do to have the BIPs’ work recognised across the ICU team”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B520A9-69C7-855A-04CE-4B852070AAA5}"/>
              </a:ext>
            </a:extLst>
          </p:cNvPr>
          <p:cNvGrpSpPr/>
          <p:nvPr/>
        </p:nvGrpSpPr>
        <p:grpSpPr>
          <a:xfrm>
            <a:off x="3200408" y="2811633"/>
            <a:ext cx="1478756" cy="1478756"/>
            <a:chOff x="5606683" y="1651010"/>
            <a:chExt cx="1478756" cy="147875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FC8C726-88FB-110D-F8C2-E8DB5F8107F2}"/>
                </a:ext>
              </a:extLst>
            </p:cNvPr>
            <p:cNvSpPr/>
            <p:nvPr/>
          </p:nvSpPr>
          <p:spPr>
            <a:xfrm>
              <a:off x="5606683" y="1651010"/>
              <a:ext cx="1478756" cy="14787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9903908E-E7BA-8859-8F6B-4932859561E1}"/>
                </a:ext>
              </a:extLst>
            </p:cNvPr>
            <p:cNvSpPr txBox="1"/>
            <p:nvPr/>
          </p:nvSpPr>
          <p:spPr>
            <a:xfrm>
              <a:off x="5823242" y="1867569"/>
              <a:ext cx="1045638" cy="1045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dirty="0"/>
                <a:t>David</a:t>
              </a:r>
              <a:endParaRPr lang="en-GB" sz="15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16CD-6039-8CAD-4314-E66468B13004}"/>
              </a:ext>
            </a:extLst>
          </p:cNvPr>
          <p:cNvGrpSpPr/>
          <p:nvPr/>
        </p:nvGrpSpPr>
        <p:grpSpPr>
          <a:xfrm>
            <a:off x="2133910" y="721430"/>
            <a:ext cx="1479599" cy="1478756"/>
            <a:chOff x="4653270" y="563"/>
            <a:chExt cx="1479599" cy="14787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15C274-00F3-72A4-8FD5-B5BCABA906BA}"/>
                </a:ext>
              </a:extLst>
            </p:cNvPr>
            <p:cNvSpPr/>
            <p:nvPr/>
          </p:nvSpPr>
          <p:spPr>
            <a:xfrm>
              <a:off x="4653270" y="563"/>
              <a:ext cx="1479599" cy="14787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6B44D134-0F75-0ED4-634A-2E00E2BC2434}"/>
                </a:ext>
              </a:extLst>
            </p:cNvPr>
            <p:cNvSpPr txBox="1"/>
            <p:nvPr/>
          </p:nvSpPr>
          <p:spPr>
            <a:xfrm>
              <a:off x="4869952" y="217122"/>
              <a:ext cx="1046235" cy="1045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Investigators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151FF-4BF0-C378-28E2-B1B565A30A15}"/>
              </a:ext>
            </a:extLst>
          </p:cNvPr>
          <p:cNvGrpSpPr/>
          <p:nvPr/>
        </p:nvGrpSpPr>
        <p:grpSpPr>
          <a:xfrm>
            <a:off x="2126847" y="5034585"/>
            <a:ext cx="1478756" cy="1478756"/>
            <a:chOff x="5606683" y="3556783"/>
            <a:chExt cx="1478756" cy="147875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20E88-CD37-D436-257F-F828582CCFE4}"/>
                </a:ext>
              </a:extLst>
            </p:cNvPr>
            <p:cNvSpPr/>
            <p:nvPr/>
          </p:nvSpPr>
          <p:spPr>
            <a:xfrm>
              <a:off x="5606683" y="3556783"/>
              <a:ext cx="1478756" cy="14787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906FE900-04C6-00B3-7A27-9293A355F5E2}"/>
                </a:ext>
              </a:extLst>
            </p:cNvPr>
            <p:cNvSpPr txBox="1"/>
            <p:nvPr/>
          </p:nvSpPr>
          <p:spPr>
            <a:xfrm>
              <a:off x="5823242" y="3773342"/>
              <a:ext cx="1045638" cy="1045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Me/Dan/Tim</a:t>
              </a:r>
            </a:p>
          </p:txBody>
        </p:sp>
      </p:grpSp>
      <p:sp>
        <p:nvSpPr>
          <p:cNvPr id="22" name="Oval 21" descr="Ear outline">
            <a:extLst>
              <a:ext uri="{FF2B5EF4-FFF2-40B4-BE49-F238E27FC236}">
                <a16:creationId xmlns:a16="http://schemas.microsoft.com/office/drawing/2014/main" id="{BD014EE5-63A4-FC18-B8DB-040FEEE9DC3E}"/>
              </a:ext>
            </a:extLst>
          </p:cNvPr>
          <p:cNvSpPr/>
          <p:nvPr/>
        </p:nvSpPr>
        <p:spPr>
          <a:xfrm>
            <a:off x="231309" y="2419080"/>
            <a:ext cx="2464593" cy="2464593"/>
          </a:xfrm>
          <a:prstGeom prst="ellipse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9F4FF0-1A58-F74B-34ED-3FDB7E862797}"/>
              </a:ext>
            </a:extLst>
          </p:cNvPr>
          <p:cNvCxnSpPr>
            <a:cxnSpLocks/>
          </p:cNvCxnSpPr>
          <p:nvPr/>
        </p:nvCxnSpPr>
        <p:spPr>
          <a:xfrm flipV="1">
            <a:off x="1959750" y="2275227"/>
            <a:ext cx="377170" cy="55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4F600-3CD6-DD7E-D84A-558A2196A3E0}"/>
              </a:ext>
            </a:extLst>
          </p:cNvPr>
          <p:cNvCxnSpPr>
            <a:cxnSpLocks/>
          </p:cNvCxnSpPr>
          <p:nvPr/>
        </p:nvCxnSpPr>
        <p:spPr>
          <a:xfrm>
            <a:off x="1957469" y="4470079"/>
            <a:ext cx="338755" cy="48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A8C9D2-6226-609F-A4F8-A554276E3866}"/>
              </a:ext>
            </a:extLst>
          </p:cNvPr>
          <p:cNvCxnSpPr>
            <a:cxnSpLocks/>
          </p:cNvCxnSpPr>
          <p:nvPr/>
        </p:nvCxnSpPr>
        <p:spPr>
          <a:xfrm>
            <a:off x="2336920" y="3647565"/>
            <a:ext cx="68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A0B7-95ED-AD8F-2443-3FCA7AFE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BF81-49E2-F684-278A-90F2355A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7 projects supported</a:t>
            </a:r>
          </a:p>
          <a:p>
            <a:r>
              <a:rPr lang="en-GB" dirty="0"/>
              <a:t>Procedure and access route documented</a:t>
            </a:r>
          </a:p>
          <a:p>
            <a:r>
              <a:rPr lang="en-GB" dirty="0"/>
              <a:t>Modularised scripts documented</a:t>
            </a:r>
          </a:p>
          <a:p>
            <a:r>
              <a:rPr lang="en-GB" dirty="0"/>
              <a:t>Interest from other sectors</a:t>
            </a:r>
          </a:p>
          <a:p>
            <a:r>
              <a:rPr lang="en-GB" dirty="0"/>
              <a:t>Presented nationally; soon to be internationally</a:t>
            </a:r>
          </a:p>
        </p:txBody>
      </p:sp>
    </p:spTree>
    <p:extLst>
      <p:ext uri="{BB962C8B-B14F-4D97-AF65-F5344CB8AC3E}">
        <p14:creationId xmlns:p14="http://schemas.microsoft.com/office/powerpoint/2010/main" val="124098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4219-C997-927D-AE6A-5C494A36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6760-BB21-A67C-4720-5AC6A6AA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</a:t>
            </a:r>
          </a:p>
          <a:p>
            <a:pPr lvl="1"/>
            <a:r>
              <a:rPr lang="en-GB" dirty="0"/>
              <a:t>Capacity is a bottleneck</a:t>
            </a:r>
          </a:p>
          <a:p>
            <a:r>
              <a:rPr lang="en-GB" dirty="0"/>
              <a:t>Understanding</a:t>
            </a:r>
          </a:p>
          <a:p>
            <a:pPr lvl="1"/>
            <a:r>
              <a:rPr lang="en-GB" dirty="0"/>
              <a:t>Poor quality data is misunderstood</a:t>
            </a:r>
          </a:p>
          <a:p>
            <a:r>
              <a:rPr lang="en-GB" dirty="0"/>
              <a:t>People</a:t>
            </a:r>
          </a:p>
          <a:p>
            <a:pPr lvl="1"/>
            <a:r>
              <a:rPr lang="en-GB" dirty="0"/>
              <a:t>This increases, not decreases BIP workload</a:t>
            </a:r>
          </a:p>
          <a:p>
            <a:pPr lvl="1"/>
            <a:r>
              <a:rPr lang="en-GB" dirty="0"/>
              <a:t>The process isn’t enjoyable, or rewarding</a:t>
            </a:r>
          </a:p>
        </p:txBody>
      </p:sp>
    </p:spTree>
    <p:extLst>
      <p:ext uri="{BB962C8B-B14F-4D97-AF65-F5344CB8AC3E}">
        <p14:creationId xmlns:p14="http://schemas.microsoft.com/office/powerpoint/2010/main" val="859816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3C73-9663-E1CD-5B7C-6703F6DB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Bangla Sangam MN" panose="02000000000000000000" pitchFamily="2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F1B5-246B-C7CF-A3AC-ABECADAD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Bangla Sangam MN" panose="02000000000000000000" pitchFamily="2" charset="0"/>
              </a:rPr>
              <a:t>Need for audit &amp; QI support before data</a:t>
            </a:r>
          </a:p>
          <a:p>
            <a:r>
              <a:rPr lang="en-GB" dirty="0">
                <a:cs typeface="Bangla Sangam MN" panose="02000000000000000000" pitchFamily="2" charset="0"/>
              </a:rPr>
              <a:t>More data is not always the answer</a:t>
            </a:r>
          </a:p>
          <a:p>
            <a:r>
              <a:rPr lang="en-GB" dirty="0">
                <a:cs typeface="Bangla Sangam MN" panose="02000000000000000000" pitchFamily="2" charset="0"/>
              </a:rPr>
              <a:t>Data visualisation &amp; delivery needs development</a:t>
            </a:r>
          </a:p>
          <a:p>
            <a:r>
              <a:rPr lang="en-GB" dirty="0">
                <a:cs typeface="Bangla Sangam MN" panose="02000000000000000000" pitchFamily="2" charset="0"/>
              </a:rPr>
              <a:t>Data quality needs to be understood &amp; improved</a:t>
            </a:r>
          </a:p>
          <a:p>
            <a:r>
              <a:rPr lang="en-GB" dirty="0">
                <a:cs typeface="Bangla Sangam MN" panose="02000000000000000000" pitchFamily="2" charset="0"/>
              </a:rPr>
              <a:t>Collaboration is key</a:t>
            </a:r>
          </a:p>
        </p:txBody>
      </p:sp>
    </p:spTree>
    <p:extLst>
      <p:ext uri="{BB962C8B-B14F-4D97-AF65-F5344CB8AC3E}">
        <p14:creationId xmlns:p14="http://schemas.microsoft.com/office/powerpoint/2010/main" val="14538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562C-5A1C-1242-A40F-C2B8E615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E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65C20-043E-8E05-4650-856B9E969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75677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Acquisition with solid fill">
            <a:extLst>
              <a:ext uri="{FF2B5EF4-FFF2-40B4-BE49-F238E27FC236}">
                <a16:creationId xmlns:a16="http://schemas.microsoft.com/office/drawing/2014/main" id="{250CD5BD-B9E3-A140-9EA4-000A8D891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567487" y="31543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4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26BAA7-A8F7-6588-9E3D-8881DD0CF205}"/>
              </a:ext>
            </a:extLst>
          </p:cNvPr>
          <p:cNvGrpSpPr/>
          <p:nvPr/>
        </p:nvGrpSpPr>
        <p:grpSpPr>
          <a:xfrm>
            <a:off x="10058400" y="6257926"/>
            <a:ext cx="2003632" cy="443475"/>
            <a:chOff x="10115550" y="114300"/>
            <a:chExt cx="2003632" cy="443475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05EAFECF-976D-F398-010F-1D91AAA74164}"/>
                </a:ext>
              </a:extLst>
            </p:cNvPr>
            <p:cNvSpPr txBox="1">
              <a:spLocks/>
            </p:cNvSpPr>
            <p:nvPr/>
          </p:nvSpPr>
          <p:spPr>
            <a:xfrm>
              <a:off x="10115550" y="114300"/>
              <a:ext cx="1990720" cy="37147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Aft>
                  <a:spcPts val="600"/>
                </a:spcAft>
              </a:pPr>
              <a:r>
                <a:rPr lang="en-GB" sz="1800" i="1" dirty="0">
                  <a:latin typeface="+mn-lt"/>
                  <a:cs typeface="Bangla Sangam MN" panose="02000000000000000000" pitchFamily="2" charset="0"/>
                </a:rPr>
                <a:t>Courtesy Tim Bonnici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64CE35-B1B4-9B67-ACFD-758D0A966803}"/>
                </a:ext>
              </a:extLst>
            </p:cNvPr>
            <p:cNvSpPr/>
            <p:nvPr/>
          </p:nvSpPr>
          <p:spPr>
            <a:xfrm>
              <a:off x="11570542" y="485775"/>
              <a:ext cx="54864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angla Sangam MN" panose="02000000000000000000" pitchFamily="2" charset="0"/>
                <a:cs typeface="Bangla Sangam MN" panose="02000000000000000000" pitchFamily="2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F0D161C-7BCA-B7D4-40AF-D5994C51699C}"/>
              </a:ext>
            </a:extLst>
          </p:cNvPr>
          <p:cNvSpPr/>
          <p:nvPr/>
        </p:nvSpPr>
        <p:spPr bwMode="auto">
          <a:xfrm>
            <a:off x="5643551" y="2957511"/>
            <a:ext cx="3384854" cy="257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4E622FA-0971-F692-214A-9A989B0E9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345" y="4087539"/>
            <a:ext cx="1476060" cy="4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200" b="1" dirty="0"/>
              <a:t>Year 2-5 goals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46159-4B6A-B883-ADAC-2BF99B1859A2}"/>
              </a:ext>
            </a:extLst>
          </p:cNvPr>
          <p:cNvSpPr/>
          <p:nvPr/>
        </p:nvSpPr>
        <p:spPr bwMode="auto">
          <a:xfrm>
            <a:off x="4997095" y="345393"/>
            <a:ext cx="4031310" cy="2584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E051BB28-430D-E0D1-DA9B-2A2C8E66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412" y="1488366"/>
            <a:ext cx="2095993" cy="41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200" b="1" dirty="0"/>
              <a:t>The undiscovered future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29AE2-CF3B-034F-AA38-BF319867DAE8}"/>
              </a:ext>
            </a:extLst>
          </p:cNvPr>
          <p:cNvSpPr/>
          <p:nvPr/>
        </p:nvSpPr>
        <p:spPr bwMode="auto">
          <a:xfrm>
            <a:off x="4888008" y="5569628"/>
            <a:ext cx="4140400" cy="128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780B8B06-799D-8C6A-E13A-8A054C48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88" y="6071793"/>
            <a:ext cx="1475917" cy="4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1200" b="1" dirty="0"/>
              <a:t>Year 1 goals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9CA9F5D-B299-D232-4F2F-B15A684F9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77173"/>
              </p:ext>
            </p:extLst>
          </p:nvPr>
        </p:nvGraphicFramePr>
        <p:xfrm>
          <a:off x="1524981" y="348314"/>
          <a:ext cx="6926921" cy="650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7F658341-ECC1-C6F3-275B-A64419A0F2E8}"/>
              </a:ext>
            </a:extLst>
          </p:cNvPr>
          <p:cNvSpPr txBox="1">
            <a:spLocks/>
          </p:cNvSpPr>
          <p:nvPr/>
        </p:nvSpPr>
        <p:spPr>
          <a:xfrm>
            <a:off x="285340" y="-23163"/>
            <a:ext cx="3568661" cy="1269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five year plan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7143D9-76AF-C3DB-8420-9A2E0BE99DD6}"/>
              </a:ext>
            </a:extLst>
          </p:cNvPr>
          <p:cNvCxnSpPr>
            <a:cxnSpLocks/>
          </p:cNvCxnSpPr>
          <p:nvPr/>
        </p:nvCxnSpPr>
        <p:spPr>
          <a:xfrm>
            <a:off x="285340" y="1432097"/>
            <a:ext cx="35686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1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8684F-6E11-335B-0A08-3E4972CD77A7}"/>
              </a:ext>
            </a:extLst>
          </p:cNvPr>
          <p:cNvSpPr txBox="1"/>
          <p:nvPr/>
        </p:nvSpPr>
        <p:spPr>
          <a:xfrm>
            <a:off x="409074" y="4740442"/>
            <a:ext cx="7676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in touch:</a:t>
            </a:r>
          </a:p>
          <a:p>
            <a:endParaRPr lang="en-GB" dirty="0"/>
          </a:p>
          <a:p>
            <a:r>
              <a:rPr lang="en-GB" dirty="0"/>
              <a:t>Conor Foley – </a:t>
            </a:r>
            <a:r>
              <a:rPr lang="en-GB" dirty="0" err="1"/>
              <a:t>conor.foley@nhs.net</a:t>
            </a:r>
            <a:endParaRPr lang="en-GB" dirty="0"/>
          </a:p>
          <a:p>
            <a:r>
              <a:rPr lang="en-GB" dirty="0"/>
              <a:t>Tim Bonnici – t.bonnici@nhs.net</a:t>
            </a:r>
          </a:p>
          <a:p>
            <a:r>
              <a:rPr lang="en-GB" dirty="0"/>
              <a:t>David Egan – david.egan@nhs.net</a:t>
            </a:r>
          </a:p>
          <a:p>
            <a:r>
              <a:rPr lang="en-GB" dirty="0"/>
              <a:t>Tracey Crissell – </a:t>
            </a:r>
            <a:r>
              <a:rPr lang="en-GB" dirty="0" err="1"/>
              <a:t>traceycrissell@nhs.net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42A79-B4C2-B578-3AB1-FC485D3622A9}"/>
              </a:ext>
            </a:extLst>
          </p:cNvPr>
          <p:cNvSpPr txBox="1"/>
          <p:nvPr/>
        </p:nvSpPr>
        <p:spPr>
          <a:xfrm>
            <a:off x="409074" y="1431758"/>
            <a:ext cx="625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992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8846-98DB-BB45-8000-2D5609A4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Outlining the problem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4A6FAE-7039-D247-AB9B-D21FDC92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37" y="1884125"/>
            <a:ext cx="5012526" cy="48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9752BC-558B-B55B-CBE6-A5FA4EC5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34" y="3386136"/>
            <a:ext cx="2058418" cy="181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2B5C-12F2-E941-BEBC-85C485EE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small preliminary survey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C6D586-3273-3682-CB38-7CBE4B8655CF}"/>
              </a:ext>
            </a:extLst>
          </p:cNvPr>
          <p:cNvSpPr txBox="1">
            <a:spLocks/>
          </p:cNvSpPr>
          <p:nvPr/>
        </p:nvSpPr>
        <p:spPr>
          <a:xfrm>
            <a:off x="6301671" y="2003443"/>
            <a:ext cx="3780174" cy="43498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spcAft>
                <a:spcPts val="700"/>
              </a:spcAft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accent3">
                    <a:lumMod val="10000"/>
                  </a:schemeClr>
                </a:solidFill>
              </a:rPr>
              <a:t>Job Role: </a:t>
            </a:r>
          </a:p>
        </p:txBody>
      </p:sp>
      <p:pic>
        <p:nvPicPr>
          <p:cNvPr id="5" name="Content Placeholder 18" descr="User with solid fill">
            <a:extLst>
              <a:ext uri="{FF2B5EF4-FFF2-40B4-BE49-F238E27FC236}">
                <a16:creationId xmlns:a16="http://schemas.microsoft.com/office/drawing/2014/main" id="{C0A2D6F8-1330-870B-F209-81E0336A8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248" y="1960563"/>
            <a:ext cx="914400" cy="914400"/>
          </a:xfrm>
        </p:spPr>
      </p:pic>
      <p:pic>
        <p:nvPicPr>
          <p:cNvPr id="6" name="Content Placeholder 18" descr="User with solid fill">
            <a:extLst>
              <a:ext uri="{FF2B5EF4-FFF2-40B4-BE49-F238E27FC236}">
                <a16:creationId xmlns:a16="http://schemas.microsoft.com/office/drawing/2014/main" id="{553211A3-4351-DA48-7FF0-3CBC4E3DA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240248" y="274320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18" descr="User with solid fill">
            <a:extLst>
              <a:ext uri="{FF2B5EF4-FFF2-40B4-BE49-F238E27FC236}">
                <a16:creationId xmlns:a16="http://schemas.microsoft.com/office/drawing/2014/main" id="{6DB56EFA-64A1-FA88-1742-E4BD651E8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240248" y="352486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18" descr="User with solid fill">
            <a:extLst>
              <a:ext uri="{FF2B5EF4-FFF2-40B4-BE49-F238E27FC236}">
                <a16:creationId xmlns:a16="http://schemas.microsoft.com/office/drawing/2014/main" id="{217F1EEB-0546-20D6-96C3-A304C4201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240248" y="430750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18" descr="User with solid fill">
            <a:extLst>
              <a:ext uri="{FF2B5EF4-FFF2-40B4-BE49-F238E27FC236}">
                <a16:creationId xmlns:a16="http://schemas.microsoft.com/office/drawing/2014/main" id="{B1C2383B-AC4B-EDFF-FA13-91C510E7D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auto">
          <a:xfrm>
            <a:off x="1240248" y="5089167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18" descr="User with solid fill">
            <a:extLst>
              <a:ext uri="{FF2B5EF4-FFF2-40B4-BE49-F238E27FC236}">
                <a16:creationId xmlns:a16="http://schemas.microsoft.com/office/drawing/2014/main" id="{D8E9429C-E451-E951-8F2F-BD4D29A2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990627" y="195959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18" descr="User with solid fill">
            <a:extLst>
              <a:ext uri="{FF2B5EF4-FFF2-40B4-BE49-F238E27FC236}">
                <a16:creationId xmlns:a16="http://schemas.microsoft.com/office/drawing/2014/main" id="{24508C1E-896D-B752-489C-53F14F137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990627" y="274222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Content Placeholder 18" descr="User with solid fill">
            <a:extLst>
              <a:ext uri="{FF2B5EF4-FFF2-40B4-BE49-F238E27FC236}">
                <a16:creationId xmlns:a16="http://schemas.microsoft.com/office/drawing/2014/main" id="{904B0E0C-5D8F-9EC9-6595-F48AF9AD1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990627" y="352389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18" descr="User with solid fill">
            <a:extLst>
              <a:ext uri="{FF2B5EF4-FFF2-40B4-BE49-F238E27FC236}">
                <a16:creationId xmlns:a16="http://schemas.microsoft.com/office/drawing/2014/main" id="{B5267D9B-FDE1-55BE-99CC-A41E6577B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990627" y="430653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Content Placeholder 18" descr="User with solid fill">
            <a:extLst>
              <a:ext uri="{FF2B5EF4-FFF2-40B4-BE49-F238E27FC236}">
                <a16:creationId xmlns:a16="http://schemas.microsoft.com/office/drawing/2014/main" id="{9FD56FAE-421A-CFFE-2CB4-0DB68C160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auto">
          <a:xfrm>
            <a:off x="1990627" y="508819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Content Placeholder 18" descr="User with solid fill">
            <a:extLst>
              <a:ext uri="{FF2B5EF4-FFF2-40B4-BE49-F238E27FC236}">
                <a16:creationId xmlns:a16="http://schemas.microsoft.com/office/drawing/2014/main" id="{E04CD8F0-3EE9-21A1-6724-CFE572AA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727846" y="195959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Content Placeholder 18" descr="User with solid fill">
            <a:extLst>
              <a:ext uri="{FF2B5EF4-FFF2-40B4-BE49-F238E27FC236}">
                <a16:creationId xmlns:a16="http://schemas.microsoft.com/office/drawing/2014/main" id="{78316AA1-238D-15FE-4031-BEA2E8AF0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2727846" y="274222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Content Placeholder 18" descr="User with solid fill">
            <a:extLst>
              <a:ext uri="{FF2B5EF4-FFF2-40B4-BE49-F238E27FC236}">
                <a16:creationId xmlns:a16="http://schemas.microsoft.com/office/drawing/2014/main" id="{03E3AC49-7A39-6422-0F4B-8EBFCE828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2727846" y="352389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Content Placeholder 18" descr="User with solid fill">
            <a:extLst>
              <a:ext uri="{FF2B5EF4-FFF2-40B4-BE49-F238E27FC236}">
                <a16:creationId xmlns:a16="http://schemas.microsoft.com/office/drawing/2014/main" id="{D64C8FF9-FB55-304D-EB70-6EB40257A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auto">
          <a:xfrm>
            <a:off x="2727846" y="430653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Content Placeholder 18" descr="User with solid fill">
            <a:extLst>
              <a:ext uri="{FF2B5EF4-FFF2-40B4-BE49-F238E27FC236}">
                <a16:creationId xmlns:a16="http://schemas.microsoft.com/office/drawing/2014/main" id="{A28122D9-5CC6-5216-5219-1AAB96E6A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auto">
          <a:xfrm>
            <a:off x="2727846" y="508819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Content Placeholder 18" descr="User with solid fill">
            <a:extLst>
              <a:ext uri="{FF2B5EF4-FFF2-40B4-BE49-F238E27FC236}">
                <a16:creationId xmlns:a16="http://schemas.microsoft.com/office/drawing/2014/main" id="{8498544B-6479-5F9E-584E-93B1011E6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3499150" y="195959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Content Placeholder 18" descr="User with solid fill">
            <a:extLst>
              <a:ext uri="{FF2B5EF4-FFF2-40B4-BE49-F238E27FC236}">
                <a16:creationId xmlns:a16="http://schemas.microsoft.com/office/drawing/2014/main" id="{08E2618F-BB3C-8EB8-94F9-4434D9447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3499150" y="274222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Content Placeholder 18" descr="User with solid fill">
            <a:extLst>
              <a:ext uri="{FF2B5EF4-FFF2-40B4-BE49-F238E27FC236}">
                <a16:creationId xmlns:a16="http://schemas.microsoft.com/office/drawing/2014/main" id="{D74AB2ED-C063-DA16-4B5E-2A9EDB6C9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3499150" y="352389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Content Placeholder 18" descr="User with solid fill">
            <a:extLst>
              <a:ext uri="{FF2B5EF4-FFF2-40B4-BE49-F238E27FC236}">
                <a16:creationId xmlns:a16="http://schemas.microsoft.com/office/drawing/2014/main" id="{D3237572-9132-6548-2CA0-1D996AD8D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auto">
          <a:xfrm>
            <a:off x="3499150" y="430653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A6607C5-670E-F2A1-96EA-2629C1875EEA}"/>
              </a:ext>
            </a:extLst>
          </p:cNvPr>
          <p:cNvSpPr txBox="1"/>
          <p:nvPr/>
        </p:nvSpPr>
        <p:spPr>
          <a:xfrm>
            <a:off x="1386348" y="6002595"/>
            <a:ext cx="302720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GB" sz="2400" dirty="0">
                <a:solidFill>
                  <a:schemeClr val="bg1"/>
                </a:solidFill>
              </a:rPr>
              <a:t>N = 19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048736-2959-8E45-3982-E7B031609808}"/>
              </a:ext>
            </a:extLst>
          </p:cNvPr>
          <p:cNvSpPr/>
          <p:nvPr/>
        </p:nvSpPr>
        <p:spPr bwMode="auto">
          <a:xfrm>
            <a:off x="5016491" y="2438426"/>
            <a:ext cx="1079509" cy="580049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dirty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3</a:t>
            </a:r>
            <a:endParaRPr kumimoji="0" lang="en-GB" sz="2800" b="1" i="0" u="none" strike="noStrike" cap="none" normalizeH="0" baseline="-2500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B687D51-B039-A8CD-F5DB-140C3D6CE014}"/>
              </a:ext>
            </a:extLst>
          </p:cNvPr>
          <p:cNvSpPr/>
          <p:nvPr/>
        </p:nvSpPr>
        <p:spPr bwMode="auto">
          <a:xfrm>
            <a:off x="5016491" y="3075439"/>
            <a:ext cx="1079509" cy="5800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dirty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11</a:t>
            </a:r>
            <a:endParaRPr kumimoji="0" lang="en-GB" sz="2800" b="1" i="0" u="none" strike="noStrike" cap="none" normalizeH="0" baseline="-2500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51EB494-519A-C016-B5A3-913484086F64}"/>
              </a:ext>
            </a:extLst>
          </p:cNvPr>
          <p:cNvSpPr/>
          <p:nvPr/>
        </p:nvSpPr>
        <p:spPr bwMode="auto">
          <a:xfrm>
            <a:off x="5026048" y="3712452"/>
            <a:ext cx="1069952" cy="5800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dirty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2</a:t>
            </a:r>
            <a:endParaRPr kumimoji="0" lang="en-GB" sz="2800" b="1" i="0" u="none" strike="noStrike" cap="none" normalizeH="0" baseline="-2500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A44DBCE-ECD1-4F30-4375-24333A490C86}"/>
              </a:ext>
            </a:extLst>
          </p:cNvPr>
          <p:cNvSpPr/>
          <p:nvPr/>
        </p:nvSpPr>
        <p:spPr bwMode="auto">
          <a:xfrm>
            <a:off x="5039747" y="4349465"/>
            <a:ext cx="1056253" cy="580049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dirty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3</a:t>
            </a:r>
            <a:endParaRPr kumimoji="0" lang="en-GB" sz="2800" b="1" i="0" u="none" strike="noStrike" cap="none" normalizeH="0" baseline="-2500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6BC6697-1ED2-651A-7B43-F7D081031CF4}"/>
              </a:ext>
            </a:extLst>
          </p:cNvPr>
          <p:cNvSpPr txBox="1">
            <a:spLocks/>
          </p:cNvSpPr>
          <p:nvPr/>
        </p:nvSpPr>
        <p:spPr>
          <a:xfrm>
            <a:off x="6301671" y="2496712"/>
            <a:ext cx="3780174" cy="43498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spcAft>
                <a:spcPts val="700"/>
              </a:spcAft>
              <a:buFont typeface="Wingdings 2" panose="05020102010507070707" pitchFamily="18" charset="2"/>
              <a:buNone/>
            </a:pPr>
            <a:r>
              <a:rPr lang="en-GB" dirty="0">
                <a:solidFill>
                  <a:srgbClr val="002060"/>
                </a:solidFill>
              </a:rPr>
              <a:t>Consultants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CF9E0C6-3A54-3371-712B-5152AB72836B}"/>
              </a:ext>
            </a:extLst>
          </p:cNvPr>
          <p:cNvSpPr txBox="1">
            <a:spLocks/>
          </p:cNvSpPr>
          <p:nvPr/>
        </p:nvSpPr>
        <p:spPr>
          <a:xfrm>
            <a:off x="6301671" y="3147971"/>
            <a:ext cx="3780174" cy="43498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spcAft>
                <a:spcPts val="700"/>
              </a:spcAft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Junior doctors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6760B90-A415-DE14-C7C2-62A895826B31}"/>
              </a:ext>
            </a:extLst>
          </p:cNvPr>
          <p:cNvSpPr txBox="1">
            <a:spLocks/>
          </p:cNvSpPr>
          <p:nvPr/>
        </p:nvSpPr>
        <p:spPr>
          <a:xfrm>
            <a:off x="6301671" y="3784984"/>
            <a:ext cx="3780174" cy="43498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>
              <a:spcAft>
                <a:spcPts val="700"/>
              </a:spcAft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Nurses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EAAC8F4-224E-F89D-5151-5FCE93D97441}"/>
              </a:ext>
            </a:extLst>
          </p:cNvPr>
          <p:cNvSpPr txBox="1">
            <a:spLocks/>
          </p:cNvSpPr>
          <p:nvPr/>
        </p:nvSpPr>
        <p:spPr>
          <a:xfrm>
            <a:off x="6368147" y="4473078"/>
            <a:ext cx="3780174" cy="152193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700"/>
              </a:spcAft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Other</a:t>
            </a:r>
            <a:br>
              <a:rPr lang="en-GB" dirty="0">
                <a:solidFill>
                  <a:schemeClr val="bg2">
                    <a:lumMod val="50000"/>
                  </a:schemeClr>
                </a:solidFill>
              </a:rPr>
            </a:b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88900" indent="0">
              <a:spcAft>
                <a:spcPts val="700"/>
              </a:spcAft>
              <a:buFont typeface="Wingdings 2" panose="05020102010507070707" pitchFamily="18" charset="2"/>
              <a:buNone/>
            </a:pPr>
            <a:r>
              <a:rPr lang="en-GB" dirty="0"/>
              <a:t>Modal time at UCLH:</a:t>
            </a:r>
            <a:br>
              <a:rPr lang="en-GB" dirty="0"/>
            </a:br>
            <a:r>
              <a:rPr lang="en-GB" dirty="0"/>
              <a:t>Over 1 year (58%)</a:t>
            </a:r>
          </a:p>
        </p:txBody>
      </p:sp>
    </p:spTree>
    <p:extLst>
      <p:ext uri="{BB962C8B-B14F-4D97-AF65-F5344CB8AC3E}">
        <p14:creationId xmlns:p14="http://schemas.microsoft.com/office/powerpoint/2010/main" val="367385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5C221-353F-4885-21DA-3129421B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Barriers to completing projects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9FC6A-769E-BD4E-B156-549EBFD0B466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All but one respondent ranked collection as a barrier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Analysis is also a challenge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AB86938-6CE3-ED35-20E8-7DA0CFE76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758878"/>
              </p:ext>
            </p:extLst>
          </p:nvPr>
        </p:nvGraphicFramePr>
        <p:xfrm>
          <a:off x="4654296" y="702156"/>
          <a:ext cx="6735272" cy="5273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C84CCD-BA73-D6FC-E9FF-9A49E06D721C}"/>
              </a:ext>
            </a:extLst>
          </p:cNvPr>
          <p:cNvSpPr txBox="1"/>
          <p:nvPr/>
        </p:nvSpPr>
        <p:spPr>
          <a:xfrm>
            <a:off x="4453666" y="806824"/>
            <a:ext cx="6935902" cy="2011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1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5C221-353F-4885-21DA-3129421B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Do people know about us?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B3A8485-60E0-2A4A-1D90-31DE8FD30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96301"/>
              </p:ext>
            </p:extLst>
          </p:nvPr>
        </p:nvGraphicFramePr>
        <p:xfrm>
          <a:off x="4624916" y="457200"/>
          <a:ext cx="6777037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7AC4B8-18D1-D271-08F4-18698A8A5BCF}"/>
              </a:ext>
            </a:extLst>
          </p:cNvPr>
          <p:cNvSpPr txBox="1"/>
          <p:nvPr/>
        </p:nvSpPr>
        <p:spPr>
          <a:xfrm>
            <a:off x="609906" y="2125384"/>
            <a:ext cx="3568661" cy="2080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Barriers to getting data →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accent2"/>
                </a:solidFill>
              </a:rPr>
              <a:t>Answer: no!</a:t>
            </a:r>
          </a:p>
        </p:txBody>
      </p:sp>
    </p:spTree>
    <p:extLst>
      <p:ext uri="{BB962C8B-B14F-4D97-AF65-F5344CB8AC3E}">
        <p14:creationId xmlns:p14="http://schemas.microsoft.com/office/powerpoint/2010/main" val="33661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5C221-353F-4885-21DA-3129421B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are people’s expectations?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AC4B8-18D1-D271-08F4-18698A8A5BCF}"/>
              </a:ext>
            </a:extLst>
          </p:cNvPr>
          <p:cNvSpPr txBox="1"/>
          <p:nvPr/>
        </p:nvSpPr>
        <p:spPr>
          <a:xfrm>
            <a:off x="609906" y="2125384"/>
            <a:ext cx="3568661" cy="2080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short: unrealistic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CD76972-7C76-ADD6-BEB5-BF6B25BD1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406289"/>
              </p:ext>
            </p:extLst>
          </p:nvPr>
        </p:nvGraphicFramePr>
        <p:xfrm>
          <a:off x="4359513" y="1446592"/>
          <a:ext cx="4092728" cy="443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02B4E7-223D-902E-A1CC-1DDB4BBE1674}"/>
              </a:ext>
            </a:extLst>
          </p:cNvPr>
          <p:cNvSpPr txBox="1"/>
          <p:nvPr/>
        </p:nvSpPr>
        <p:spPr>
          <a:xfrm>
            <a:off x="8627797" y="548639"/>
            <a:ext cx="3388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types of data can you request?</a:t>
            </a:r>
          </a:p>
          <a:p>
            <a:endParaRPr lang="en-GB" dirty="0"/>
          </a:p>
          <a:p>
            <a:r>
              <a:rPr lang="en-GB" dirty="0"/>
              <a:t>52.6 % - No idea</a:t>
            </a:r>
          </a:p>
          <a:p>
            <a:endParaRPr lang="en-GB" dirty="0"/>
          </a:p>
          <a:p>
            <a:r>
              <a:rPr lang="en-GB" dirty="0"/>
              <a:t>47.4% - Demographics / LOS etc</a:t>
            </a:r>
          </a:p>
          <a:p>
            <a:endParaRPr lang="en-GB" dirty="0"/>
          </a:p>
          <a:p>
            <a:r>
              <a:rPr lang="en-GB" dirty="0"/>
              <a:t>42.1% - MRN numbers / Lab results / Flowsheet data / Times (documentation, orders, medications)</a:t>
            </a:r>
          </a:p>
          <a:p>
            <a:endParaRPr lang="en-GB" dirty="0"/>
          </a:p>
          <a:p>
            <a:r>
              <a:rPr lang="en-GB" dirty="0"/>
              <a:t>15.8% - Free text data</a:t>
            </a:r>
          </a:p>
          <a:p>
            <a:endParaRPr lang="en-GB" dirty="0"/>
          </a:p>
          <a:p>
            <a:r>
              <a:rPr lang="en-GB" dirty="0"/>
              <a:t>5.3% - Diagnoses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D9620-6F36-F550-BA24-45E31B484E49}"/>
              </a:ext>
            </a:extLst>
          </p:cNvPr>
          <p:cNvSpPr txBox="1"/>
          <p:nvPr/>
        </p:nvSpPr>
        <p:spPr>
          <a:xfrm>
            <a:off x="8541572" y="3732904"/>
            <a:ext cx="2474259" cy="1118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6A5E0-A087-B98F-9813-A96C95E360B2}"/>
              </a:ext>
            </a:extLst>
          </p:cNvPr>
          <p:cNvSpPr txBox="1"/>
          <p:nvPr/>
        </p:nvSpPr>
        <p:spPr>
          <a:xfrm>
            <a:off x="4733366" y="2614108"/>
            <a:ext cx="763793" cy="326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6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3E05-71F2-A44D-AFC3-A8F43CF1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we conclude from the survey?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A115-FA98-0145-9FB0-90F044A7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need for our service</a:t>
            </a:r>
          </a:p>
          <a:p>
            <a:r>
              <a:rPr lang="en-GB" dirty="0"/>
              <a:t>There is a need to improve understanding of the analytics team</a:t>
            </a:r>
          </a:p>
          <a:p>
            <a:pPr lvl="1"/>
            <a:r>
              <a:rPr lang="en-GB" dirty="0"/>
              <a:t>Data literacy amongst clinicians</a:t>
            </a:r>
          </a:p>
          <a:p>
            <a:pPr lvl="1"/>
            <a:r>
              <a:rPr lang="en-GB" dirty="0"/>
              <a:t>Visibility of the analyst team</a:t>
            </a:r>
          </a:p>
          <a:p>
            <a:r>
              <a:rPr lang="en-GB" dirty="0"/>
              <a:t>Expectations may be unrealistic</a:t>
            </a:r>
          </a:p>
        </p:txBody>
      </p:sp>
    </p:spTree>
    <p:extLst>
      <p:ext uri="{BB962C8B-B14F-4D97-AF65-F5344CB8AC3E}">
        <p14:creationId xmlns:p14="http://schemas.microsoft.com/office/powerpoint/2010/main" val="215048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6BDB-3F1D-224A-8710-5E6ADFF1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EFF"/>
                </a:solidFill>
              </a:rPr>
              <a:t>Aims of the data clinic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D2563F-4E80-8265-D129-DA67372B4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55201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2088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5358</TotalTime>
  <Words>930</Words>
  <Application>Microsoft Macintosh PowerPoint</Application>
  <PresentationFormat>Widescreen</PresentationFormat>
  <Paragraphs>160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Bangla Sangam MN</vt:lpstr>
      <vt:lpstr>Calibri</vt:lpstr>
      <vt:lpstr>Courier New</vt:lpstr>
      <vt:lpstr>Gill Sans MT</vt:lpstr>
      <vt:lpstr>Wingdings 2</vt:lpstr>
      <vt:lpstr>Dividend</vt:lpstr>
      <vt:lpstr>Data Clinic</vt:lpstr>
      <vt:lpstr>Overview</vt:lpstr>
      <vt:lpstr>Outlining the problem</vt:lpstr>
      <vt:lpstr>A small preliminary survey</vt:lpstr>
      <vt:lpstr>Barriers to completing projects</vt:lpstr>
      <vt:lpstr>Do people know about us?</vt:lpstr>
      <vt:lpstr>What are people’s expectations?</vt:lpstr>
      <vt:lpstr>What can we conclude from the survey?</vt:lpstr>
      <vt:lpstr>Aims of the data clinic</vt:lpstr>
      <vt:lpstr>Pre-mortem</vt:lpstr>
      <vt:lpstr>Structure &amp;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Outcomes</vt:lpstr>
      <vt:lpstr>Pre-mortem</vt:lpstr>
      <vt:lpstr>Lessons learned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Clinic</dc:title>
  <dc:creator>Conor Foley</dc:creator>
  <cp:lastModifiedBy>Conor Foley</cp:lastModifiedBy>
  <cp:revision>14</cp:revision>
  <dcterms:created xsi:type="dcterms:W3CDTF">2022-04-19T09:49:32Z</dcterms:created>
  <dcterms:modified xsi:type="dcterms:W3CDTF">2022-07-14T14:59:15Z</dcterms:modified>
</cp:coreProperties>
</file>