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sldIdLst>
    <p:sldId id="280" r:id="rId5"/>
    <p:sldId id="284" r:id="rId6"/>
    <p:sldId id="285" r:id="rId7"/>
    <p:sldId id="286" r:id="rId8"/>
    <p:sldId id="287" r:id="rId9"/>
    <p:sldId id="288" r:id="rId10"/>
    <p:sldId id="283" r:id="rId11"/>
    <p:sldId id="291" r:id="rId12"/>
    <p:sldId id="290" r:id="rId13"/>
    <p:sldId id="28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65" d="100"/>
          <a:sy n="65" d="100"/>
        </p:scale>
        <p:origin x="43" y="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8C67C-7459-450C-8B2D-EAF94DB0053D}" type="datetimeFigureOut">
              <a:rPr lang="en-IE" smtClean="0"/>
              <a:t>10/06/2024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1AD94-14AA-4A1B-942D-0DFDA32985E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81469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1AD94-14AA-4A1B-942D-0DFDA32985E1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47738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swing/index.htm" TargetMode="External"/><Relationship Id="rId7" Type="http://schemas.openxmlformats.org/officeDocument/2006/relationships/hyperlink" Target="https://www.geeksforgeeks.org/object-class-in-java/" TargetMode="External"/><Relationship Id="rId2" Type="http://schemas.openxmlformats.org/officeDocument/2006/relationships/hyperlink" Target="https://docs.oracle.com/javase/tutorial/uisw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dynamic-method-dispatch-runtime-polymorphism-java/" TargetMode="External"/><Relationship Id="rId5" Type="http://schemas.openxmlformats.org/officeDocument/2006/relationships/hyperlink" Target="https://www.tutorialspoint.co/" TargetMode="External"/><Relationship Id="rId4" Type="http://schemas.openxmlformats.org/officeDocument/2006/relationships/hyperlink" Target="https://www.geeksforgeeks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Computer </a:t>
            </a:r>
            <a:r>
              <a:rPr lang="en-US" sz="4000" dirty="0" smtClean="0"/>
              <a:t>Programming Final </a:t>
            </a:r>
            <a:r>
              <a:rPr lang="en-US" sz="4000" dirty="0"/>
              <a:t>Erasmus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>
                <a:solidFill>
                  <a:srgbClr val="5792BA"/>
                </a:solidFill>
              </a:rPr>
              <a:t>Conor McGinn, Matthew Riddell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1B27E-BA7B-A67A-CD21-87F3A14C1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14794"/>
            <a:ext cx="10353762" cy="752008"/>
          </a:xfrm>
        </p:spPr>
        <p:txBody>
          <a:bodyPr>
            <a:normAutofit/>
          </a:bodyPr>
          <a:lstStyle/>
          <a:p>
            <a:r>
              <a:rPr lang="pt-PT" dirty="0"/>
              <a:t>Bibliography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0FD39-AE15-5CC4-8EE5-0FDC41E09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66802"/>
            <a:ext cx="10353762" cy="5319008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IE" sz="1600" dirty="0" smtClean="0"/>
              <a:t>Oracle </a:t>
            </a:r>
            <a:r>
              <a:rPr lang="en-IE" sz="1600" dirty="0"/>
              <a:t>Java Swing Documentation:</a:t>
            </a:r>
          </a:p>
          <a:p>
            <a:pPr marL="36900" indent="0">
              <a:buNone/>
            </a:pPr>
            <a:r>
              <a:rPr lang="en-IE" sz="1600" dirty="0">
                <a:solidFill>
                  <a:srgbClr val="00B0F0"/>
                </a:solidFill>
                <a:hlinkClick r:id="rId2"/>
              </a:rPr>
              <a:t>https://docs.oracle.com/javase/tutorial/uiswing</a:t>
            </a:r>
            <a:r>
              <a:rPr lang="en-IE" sz="1600" dirty="0" smtClean="0">
                <a:solidFill>
                  <a:srgbClr val="00B0F0"/>
                </a:solidFill>
                <a:hlinkClick r:id="rId2"/>
              </a:rPr>
              <a:t>/</a:t>
            </a:r>
            <a:endParaRPr lang="en-IE" sz="1600" dirty="0" smtClean="0">
              <a:solidFill>
                <a:srgbClr val="00B0F0"/>
              </a:solidFill>
            </a:endParaRPr>
          </a:p>
          <a:p>
            <a:pPr marL="36900" indent="0">
              <a:buNone/>
            </a:pPr>
            <a:r>
              <a:rPr lang="en-GB" sz="1600" dirty="0" smtClean="0"/>
              <a:t>Java </a:t>
            </a:r>
            <a:r>
              <a:rPr lang="en-GB" sz="1600" dirty="0"/>
              <a:t>Swing Tutorial by </a:t>
            </a:r>
            <a:r>
              <a:rPr lang="en-GB" sz="1600" dirty="0" err="1"/>
              <a:t>TutorialsPoint</a:t>
            </a:r>
            <a:r>
              <a:rPr lang="en-GB" sz="1600" dirty="0"/>
              <a:t>: </a:t>
            </a:r>
            <a:endParaRPr lang="en-GB" sz="1600" dirty="0" smtClean="0"/>
          </a:p>
          <a:p>
            <a:pPr marL="36900" indent="0">
              <a:buNone/>
            </a:pPr>
            <a:r>
              <a:rPr lang="en-GB" sz="1600" dirty="0" smtClean="0">
                <a:hlinkClick r:id="rId3"/>
              </a:rPr>
              <a:t>https</a:t>
            </a:r>
            <a:r>
              <a:rPr lang="en-GB" sz="1600" dirty="0">
                <a:hlinkClick r:id="rId3"/>
              </a:rPr>
              <a:t>://</a:t>
            </a:r>
            <a:r>
              <a:rPr lang="en-GB" sz="1600" dirty="0" smtClean="0">
                <a:hlinkClick r:id="rId3"/>
              </a:rPr>
              <a:t>www.tutorialspoint.com/swing/index.htm</a:t>
            </a:r>
            <a:endParaRPr lang="en-GB" sz="1600" dirty="0" smtClean="0"/>
          </a:p>
          <a:p>
            <a:pPr marL="36900" indent="0">
              <a:buNone/>
            </a:pPr>
            <a:r>
              <a:rPr lang="en-GB" sz="1600" dirty="0"/>
              <a:t>Object-Oriented Programming (OOP) Concepts:</a:t>
            </a:r>
            <a:endParaRPr lang="en-GB" sz="1600" dirty="0" smtClean="0"/>
          </a:p>
          <a:p>
            <a:pPr marL="36900" indent="0">
              <a:buNone/>
            </a:pPr>
            <a:r>
              <a:rPr lang="fr-FR" sz="1600" dirty="0">
                <a:solidFill>
                  <a:srgbClr val="00B0F0"/>
                </a:solidFill>
                <a:hlinkClick r:id="rId4"/>
              </a:rPr>
              <a:t>https://www.geeksforgeeks.org</a:t>
            </a:r>
            <a:r>
              <a:rPr lang="fr-FR" sz="1600" dirty="0" smtClean="0">
                <a:solidFill>
                  <a:srgbClr val="00B0F0"/>
                </a:solidFill>
                <a:hlinkClick r:id="rId4"/>
              </a:rPr>
              <a:t>/</a:t>
            </a:r>
            <a:endParaRPr lang="fr-FR" sz="1600" dirty="0" smtClean="0">
              <a:solidFill>
                <a:srgbClr val="00B0F0"/>
              </a:solidFill>
            </a:endParaRPr>
          </a:p>
          <a:p>
            <a:pPr marL="36900" indent="0">
              <a:buNone/>
            </a:pPr>
            <a:r>
              <a:rPr lang="en-IE" sz="1600" dirty="0"/>
              <a:t>Understanding Dynamic Method Dispatch in Java</a:t>
            </a:r>
            <a:r>
              <a:rPr lang="en-IE" sz="1600" dirty="0" smtClean="0"/>
              <a:t>:</a:t>
            </a:r>
            <a:endParaRPr lang="fr-FR" sz="1600" dirty="0" smtClean="0">
              <a:solidFill>
                <a:srgbClr val="00B0F0"/>
              </a:solidFill>
            </a:endParaRPr>
          </a:p>
          <a:p>
            <a:pPr marL="36900" indent="0">
              <a:buNone/>
            </a:pPr>
            <a:r>
              <a:rPr lang="en-IE" sz="1600" dirty="0">
                <a:hlinkClick r:id="rId5"/>
              </a:rPr>
              <a:t>https://</a:t>
            </a:r>
            <a:r>
              <a:rPr lang="en-IE" sz="1600" dirty="0" smtClean="0">
                <a:hlinkClick r:id="rId5"/>
              </a:rPr>
              <a:t>www.tutorialspoint.co</a:t>
            </a:r>
            <a:endParaRPr lang="en-IE" sz="1600" dirty="0" smtClean="0"/>
          </a:p>
          <a:p>
            <a:pPr marL="36900" indent="0">
              <a:buNone/>
            </a:pPr>
            <a:r>
              <a:rPr lang="en-IE" sz="1600" dirty="0">
                <a:hlinkClick r:id="rId6"/>
              </a:rPr>
              <a:t>https://www.geeksforgeeks.org/dynamic-method-dispatch-runtime-polymorphism-java</a:t>
            </a:r>
            <a:r>
              <a:rPr lang="en-IE" sz="1600" dirty="0" smtClean="0">
                <a:hlinkClick r:id="rId6"/>
              </a:rPr>
              <a:t>/</a:t>
            </a:r>
            <a:endParaRPr lang="en-IE" sz="1600" dirty="0" smtClean="0"/>
          </a:p>
          <a:p>
            <a:pPr marL="36900" indent="0">
              <a:buNone/>
            </a:pPr>
            <a:r>
              <a:rPr lang="en-IE" sz="1600" dirty="0" smtClean="0"/>
              <a:t>Java </a:t>
            </a:r>
            <a:r>
              <a:rPr lang="en-IE" sz="1600" dirty="0"/>
              <a:t>Object Class Methods:</a:t>
            </a:r>
          </a:p>
          <a:p>
            <a:pPr marL="36900" indent="0">
              <a:buNone/>
            </a:pPr>
            <a:r>
              <a:rPr lang="en-IE" sz="1600" dirty="0">
                <a:hlinkClick r:id="rId7"/>
              </a:rPr>
              <a:t>https://www.geeksforgeeks.org/object-class-in-java</a:t>
            </a:r>
            <a:r>
              <a:rPr lang="en-IE" sz="1600" dirty="0" smtClean="0">
                <a:hlinkClick r:id="rId7"/>
              </a:rPr>
              <a:t>/</a:t>
            </a:r>
            <a:endParaRPr lang="en-IE" sz="1600" dirty="0" smtClean="0"/>
          </a:p>
          <a:p>
            <a:pPr marL="36900" indent="0">
              <a:buNone/>
            </a:pPr>
            <a:endParaRPr lang="fr-FR" sz="1600" dirty="0" smtClean="0">
              <a:solidFill>
                <a:srgbClr val="00B0F0"/>
              </a:solidFill>
            </a:endParaRPr>
          </a:p>
          <a:p>
            <a:pPr marL="36900" indent="0">
              <a:buNone/>
            </a:pPr>
            <a:endParaRPr lang="en-IE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441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9AFE-C6E6-5387-8AF9-7F232F85E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Introduction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602C2-B900-63A5-3C8D-C80FA14AE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r>
              <a:rPr lang="en-GB" b="1" dirty="0" smtClean="0"/>
              <a:t>Objectives:</a:t>
            </a:r>
            <a:endParaRPr lang="en-GB" dirty="0"/>
          </a:p>
          <a:p>
            <a:r>
              <a:rPr lang="en-GB" dirty="0" smtClean="0"/>
              <a:t>Develop </a:t>
            </a:r>
            <a:r>
              <a:rPr lang="en-GB" dirty="0"/>
              <a:t>a desktop application demonstrating advanced object-oriented programming (OOP) concepts</a:t>
            </a:r>
            <a:r>
              <a:rPr lang="en-GB" dirty="0" smtClean="0"/>
              <a:t>.</a:t>
            </a:r>
          </a:p>
          <a:p>
            <a:r>
              <a:rPr lang="en-GB" dirty="0" smtClean="0"/>
              <a:t>Create a meaningful application with real-world utility.</a:t>
            </a:r>
          </a:p>
          <a:p>
            <a:r>
              <a:rPr lang="pt-PT" dirty="0" smtClean="0"/>
              <a:t>Create </a:t>
            </a:r>
            <a:r>
              <a:rPr lang="pt-PT" dirty="0"/>
              <a:t>a </a:t>
            </a:r>
            <a:r>
              <a:rPr lang="pt-PT" dirty="0"/>
              <a:t>G</a:t>
            </a:r>
            <a:r>
              <a:rPr lang="pt-PT" dirty="0" smtClean="0"/>
              <a:t>raphical User Interface</a:t>
            </a:r>
            <a:r>
              <a:rPr lang="pt-PT" dirty="0"/>
              <a:t>.</a:t>
            </a:r>
          </a:p>
          <a:p>
            <a:endParaRPr lang="pt-PT" dirty="0"/>
          </a:p>
          <a:p>
            <a:r>
              <a:rPr lang="pt-PT" b="1" dirty="0"/>
              <a:t>In this Presentation: </a:t>
            </a:r>
          </a:p>
          <a:p>
            <a:r>
              <a:rPr lang="pt-PT" dirty="0"/>
              <a:t>Matthew – </a:t>
            </a:r>
            <a:r>
              <a:rPr lang="pt-PT" dirty="0" smtClean="0"/>
              <a:t>Interfaces, Classes, OOP Concepts, Constructers, Method Overriding</a:t>
            </a:r>
            <a:endParaRPr lang="pt-PT" dirty="0"/>
          </a:p>
          <a:p>
            <a:r>
              <a:rPr lang="pt-PT" dirty="0"/>
              <a:t>Conor – </a:t>
            </a:r>
            <a:r>
              <a:rPr lang="pt-PT" dirty="0" smtClean="0"/>
              <a:t>GUI, Java </a:t>
            </a:r>
            <a:r>
              <a:rPr lang="pt-PT" dirty="0"/>
              <a:t>Swing, App </a:t>
            </a:r>
            <a:r>
              <a:rPr lang="pt-PT" dirty="0" smtClean="0"/>
              <a:t>demonstration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49738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C1465E-27FE-831B-BFDA-765BD2DB8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IE" sz="3200" dirty="0"/>
              <a:t>Object-Oriented Programming </a:t>
            </a:r>
            <a:r>
              <a:rPr lang="en-IE" sz="3200" dirty="0" smtClean="0"/>
              <a:t>Concepts</a:t>
            </a:r>
            <a:endParaRPr lang="en-US" sz="3000" kern="12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  <a:cs typeface="Trebuchet M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D94F7-DA69-D0B5-DFC8-8AD8828880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247152"/>
            <a:ext cx="3904389" cy="4610847"/>
          </a:xfrm>
        </p:spPr>
        <p:txBody>
          <a:bodyPr vert="horz" lIns="91440" tIns="45720" rIns="91440" bIns="45720" rtlCol="0" anchor="t">
            <a:normAutofit fontScale="40000" lnSpcReduction="20000"/>
          </a:bodyPr>
          <a:lstStyle/>
          <a:p>
            <a:r>
              <a:rPr lang="en-GB" sz="3400" b="1" dirty="0"/>
              <a:t>Encapsulation</a:t>
            </a:r>
            <a:r>
              <a:rPr lang="en-GB" sz="3400" b="1" dirty="0" smtClean="0"/>
              <a:t>: </a:t>
            </a:r>
            <a:r>
              <a:rPr lang="en-GB" sz="3400" dirty="0" smtClean="0"/>
              <a:t>Bundling </a:t>
            </a:r>
            <a:r>
              <a:rPr lang="en-GB" sz="3400" dirty="0"/>
              <a:t>data (attributes) and methods that operate on the data into a single unit (class</a:t>
            </a:r>
            <a:r>
              <a:rPr lang="en-GB" sz="3400" dirty="0" smtClean="0"/>
              <a:t>). Restricting </a:t>
            </a:r>
            <a:r>
              <a:rPr lang="en-GB" sz="3400" dirty="0"/>
              <a:t>direct access to some of the object's components.</a:t>
            </a:r>
          </a:p>
          <a:p>
            <a:r>
              <a:rPr lang="en-GB" sz="3400" b="1" dirty="0"/>
              <a:t>Inheritance</a:t>
            </a:r>
            <a:r>
              <a:rPr lang="en-GB" sz="3400" b="1" dirty="0" smtClean="0"/>
              <a:t>: </a:t>
            </a:r>
            <a:r>
              <a:rPr lang="en-GB" sz="3400" dirty="0" smtClean="0"/>
              <a:t>Mechanism </a:t>
            </a:r>
            <a:r>
              <a:rPr lang="en-GB" sz="3400" dirty="0"/>
              <a:t>for creating a new class (subclass) from an existing class (superclass</a:t>
            </a:r>
            <a:r>
              <a:rPr lang="en-GB" sz="3400" dirty="0" smtClean="0"/>
              <a:t>). Subclass </a:t>
            </a:r>
            <a:r>
              <a:rPr lang="en-GB" sz="3400" dirty="0"/>
              <a:t>inherits attributes and methods from the superclass</a:t>
            </a:r>
            <a:r>
              <a:rPr lang="en-GB" sz="3400" dirty="0" smtClean="0"/>
              <a:t>.</a:t>
            </a:r>
          </a:p>
          <a:p>
            <a:r>
              <a:rPr lang="en-GB" sz="3400" b="1" dirty="0"/>
              <a:t>Polymorphism</a:t>
            </a:r>
            <a:r>
              <a:rPr lang="en-GB" sz="3400" b="1" dirty="0" smtClean="0"/>
              <a:t>: </a:t>
            </a:r>
            <a:r>
              <a:rPr lang="en-GB" sz="3400" dirty="0" smtClean="0"/>
              <a:t>Ability </a:t>
            </a:r>
            <a:r>
              <a:rPr lang="en-GB" sz="3400" dirty="0"/>
              <a:t>of different classes to be treated as instances of the same class through </a:t>
            </a:r>
            <a:r>
              <a:rPr lang="en-GB" sz="3400" dirty="0" smtClean="0"/>
              <a:t>inheritance. Method </a:t>
            </a:r>
            <a:r>
              <a:rPr lang="en-GB" sz="3400" dirty="0"/>
              <a:t>overriding and dynamic method dispatch</a:t>
            </a:r>
            <a:r>
              <a:rPr lang="en-GB" sz="3400" dirty="0" smtClean="0"/>
              <a:t>.</a:t>
            </a:r>
          </a:p>
          <a:p>
            <a:r>
              <a:rPr lang="en-GB" sz="3400" b="1" dirty="0"/>
              <a:t>Abstraction</a:t>
            </a:r>
            <a:r>
              <a:rPr lang="en-GB" sz="3400" b="1" dirty="0" smtClean="0"/>
              <a:t>: </a:t>
            </a:r>
            <a:r>
              <a:rPr lang="en-GB" sz="3400" dirty="0" smtClean="0"/>
              <a:t>Hiding </a:t>
            </a:r>
            <a:r>
              <a:rPr lang="en-GB" sz="3400" dirty="0"/>
              <a:t>complex implementation details and showing only the necessary features of an </a:t>
            </a:r>
            <a:r>
              <a:rPr lang="en-GB" sz="3400" dirty="0" smtClean="0"/>
              <a:t>object. Use </a:t>
            </a:r>
            <a:r>
              <a:rPr lang="en-GB" sz="3400" dirty="0"/>
              <a:t>of abstract classes and interfaces to define abstract methods.</a:t>
            </a:r>
          </a:p>
          <a:p>
            <a:endParaRPr lang="en-GB" sz="1800" dirty="0"/>
          </a:p>
          <a:p>
            <a:pPr>
              <a:lnSpc>
                <a:spcPct val="100000"/>
              </a:lnSpc>
            </a:pPr>
            <a:endParaRPr lang="en-US" sz="1800" dirty="0"/>
          </a:p>
        </p:txBody>
      </p:sp>
      <p:pic>
        <p:nvPicPr>
          <p:cNvPr id="1029" name="Picture 5" descr="The do's and don'ts of OOP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706" y="2260253"/>
            <a:ext cx="7235924" cy="407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420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C1465E-27FE-831B-BFDA-765BD2DB8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000" kern="120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Class Hierarchy</a:t>
            </a:r>
            <a:endParaRPr lang="en-US" sz="3000" kern="12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  <a:cs typeface="Trebuchet M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D94F7-DA69-D0B5-DFC8-8AD8828880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6" y="2247153"/>
            <a:ext cx="3358084" cy="35440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1700" b="1" dirty="0"/>
              <a:t>Superclass: </a:t>
            </a:r>
            <a:r>
              <a:rPr lang="en-GB" sz="1700" dirty="0"/>
              <a:t>Contains common attributes and methods</a:t>
            </a:r>
            <a:r>
              <a:rPr lang="en-GB" sz="1700" dirty="0" smtClean="0"/>
              <a:t>.</a:t>
            </a:r>
          </a:p>
          <a:p>
            <a:r>
              <a:rPr lang="en-GB" sz="1700" b="1" dirty="0" smtClean="0"/>
              <a:t>Subclasses</a:t>
            </a:r>
            <a:r>
              <a:rPr lang="en-GB" sz="1700" b="1" dirty="0"/>
              <a:t>: </a:t>
            </a:r>
            <a:r>
              <a:rPr lang="en-GB" sz="1700" dirty="0"/>
              <a:t>Specialized classes that inherit from the superclass</a:t>
            </a:r>
            <a:r>
              <a:rPr lang="en-GB" sz="1700" dirty="0" smtClean="0"/>
              <a:t>.</a:t>
            </a:r>
          </a:p>
          <a:p>
            <a:r>
              <a:rPr lang="en-GB" sz="1700" b="1" dirty="0" smtClean="0"/>
              <a:t>Subclass </a:t>
            </a:r>
            <a:r>
              <a:rPr lang="en-GB" sz="1700" b="1" dirty="0"/>
              <a:t>of a Subclass: </a:t>
            </a:r>
            <a:r>
              <a:rPr lang="en-GB" sz="1700" dirty="0"/>
              <a:t>Further specialization, if applicable.</a:t>
            </a:r>
            <a:endParaRPr lang="en-US" sz="1700" dirty="0"/>
          </a:p>
        </p:txBody>
      </p:sp>
      <p:pic>
        <p:nvPicPr>
          <p:cNvPr id="2052" name="Picture 4" descr="Javanotes 9, Section 5.5 -- Inheritance, Polymorphism, and Abstract Class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869" y="136856"/>
            <a:ext cx="5917863" cy="2390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Java — Class Hierarchy. Basics of Java —Part V | by Binayak Basu | May,  2024 | Medi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822" y="2657460"/>
            <a:ext cx="6573959" cy="407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674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C1465E-27FE-831B-BFDA-765BD2DB8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IE" sz="3200" dirty="0"/>
              <a:t>Constructors and Access Methods</a:t>
            </a:r>
            <a:endParaRPr lang="en-US" sz="3000" kern="12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  <a:cs typeface="Trebuchet M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D94F7-DA69-D0B5-DFC8-8AD8828880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6" y="2076451"/>
            <a:ext cx="3358084" cy="362267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GB" sz="2000" b="1" dirty="0"/>
              <a:t>Parameterized Constructor: </a:t>
            </a:r>
            <a:r>
              <a:rPr lang="en-GB" sz="2000" dirty="0"/>
              <a:t>Initializes object with specific values</a:t>
            </a:r>
            <a:r>
              <a:rPr lang="en-GB" sz="20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GB" sz="2000" b="1" dirty="0" smtClean="0"/>
              <a:t>Default Constructor: I</a:t>
            </a:r>
            <a:r>
              <a:rPr lang="en-GB" sz="2000" dirty="0" smtClean="0"/>
              <a:t>nitializes </a:t>
            </a:r>
            <a:r>
              <a:rPr lang="en-GB" sz="2000" dirty="0"/>
              <a:t>object with default values</a:t>
            </a:r>
            <a:r>
              <a:rPr lang="en-GB" sz="20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GB" sz="2000" b="1" dirty="0" smtClean="0"/>
              <a:t>Copy </a:t>
            </a:r>
            <a:r>
              <a:rPr lang="en-GB" sz="2000" b="1" dirty="0"/>
              <a:t>Constructor: </a:t>
            </a:r>
            <a:r>
              <a:rPr lang="en-GB" sz="2000" dirty="0"/>
              <a:t>Creates a new object as a copy of an existing object</a:t>
            </a:r>
            <a:r>
              <a:rPr lang="en-GB" sz="2000" dirty="0" smtClean="0"/>
              <a:t>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000" b="1" dirty="0"/>
              <a:t>Access Methods (Getters and Setters): </a:t>
            </a:r>
            <a:r>
              <a:rPr lang="en-GB" sz="2000" dirty="0"/>
              <a:t>Methods to get and set the value of an attribute. Promote encapsulation and data hiding.</a:t>
            </a:r>
          </a:p>
          <a:p>
            <a:pPr>
              <a:lnSpc>
                <a:spcPct val="100000"/>
              </a:lnSpc>
            </a:pPr>
            <a:r>
              <a:rPr lang="en-GB" sz="2000" b="1" dirty="0"/>
              <a:t>‘this’ </a:t>
            </a:r>
            <a:r>
              <a:rPr lang="en-GB" sz="2000" dirty="0"/>
              <a:t>is a reference to the current object.</a:t>
            </a:r>
          </a:p>
          <a:p>
            <a:pPr>
              <a:lnSpc>
                <a:spcPct val="100000"/>
              </a:lnSpc>
            </a:pPr>
            <a:r>
              <a:rPr lang="en-GB" sz="2000" b="1" dirty="0"/>
              <a:t>‘this()’ </a:t>
            </a:r>
            <a:r>
              <a:rPr lang="en-GB" sz="2000" dirty="0"/>
              <a:t>calls another constructor in the same class.</a:t>
            </a:r>
            <a:endParaRPr lang="en-US" sz="2000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52811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C1465E-27FE-831B-BFDA-765BD2DB8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GB" sz="3000" dirty="0"/>
              <a:t>Method Overriding and Use of super</a:t>
            </a:r>
            <a:endParaRPr lang="en-US" sz="3000" kern="12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  <a:cs typeface="Trebuchet M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D94F7-DA69-D0B5-DFC8-8AD8828880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6" y="2247153"/>
            <a:ext cx="3358084" cy="354404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GB" sz="1800" b="1" dirty="0"/>
              <a:t>Overriding Methods</a:t>
            </a:r>
            <a:r>
              <a:rPr lang="en-GB" sz="1800" b="1" dirty="0" smtClean="0"/>
              <a:t>: </a:t>
            </a:r>
            <a:r>
              <a:rPr lang="en-GB" sz="1800" dirty="0" smtClean="0"/>
              <a:t>Subclass </a:t>
            </a:r>
            <a:r>
              <a:rPr lang="en-GB" sz="1800" dirty="0"/>
              <a:t>provides a specific implementation of a method that is already defined in its superclass.</a:t>
            </a:r>
          </a:p>
          <a:p>
            <a:r>
              <a:rPr lang="en-GB" sz="1800" dirty="0"/>
              <a:t>Enhances or modifies </a:t>
            </a:r>
            <a:r>
              <a:rPr lang="en-GB" sz="1800" dirty="0" smtClean="0"/>
              <a:t>behaviour </a:t>
            </a:r>
            <a:r>
              <a:rPr lang="en-GB" sz="1800" dirty="0"/>
              <a:t>inherited from the superclass</a:t>
            </a:r>
            <a:r>
              <a:rPr lang="en-GB" sz="1800" dirty="0" smtClean="0"/>
              <a:t>.</a:t>
            </a:r>
          </a:p>
          <a:p>
            <a:r>
              <a:rPr lang="en-GB" sz="1800" b="1" dirty="0"/>
              <a:t>Use of </a:t>
            </a:r>
            <a:r>
              <a:rPr lang="en-GB" sz="1800" b="1" dirty="0" smtClean="0"/>
              <a:t>‘super’: </a:t>
            </a:r>
            <a:r>
              <a:rPr lang="en-GB" sz="1800" dirty="0" smtClean="0"/>
              <a:t>Calls </a:t>
            </a:r>
            <a:r>
              <a:rPr lang="en-GB" sz="1800" dirty="0"/>
              <a:t>methods and constructors of the </a:t>
            </a:r>
            <a:r>
              <a:rPr lang="en-GB" sz="1800" dirty="0" smtClean="0"/>
              <a:t>superclass. Example</a:t>
            </a:r>
            <a:r>
              <a:rPr lang="en-GB" sz="1800" dirty="0"/>
              <a:t>: </a:t>
            </a:r>
            <a:r>
              <a:rPr lang="en-GB" sz="1800" dirty="0" err="1"/>
              <a:t>super.print</a:t>
            </a:r>
            <a:r>
              <a:rPr lang="en-GB" sz="1800" dirty="0"/>
              <a:t>() calls the print() method of the superclass.</a:t>
            </a:r>
          </a:p>
          <a:p>
            <a:endParaRPr lang="en-US" sz="1800" dirty="0"/>
          </a:p>
        </p:txBody>
      </p:sp>
      <p:pic>
        <p:nvPicPr>
          <p:cNvPr id="4101" name="Picture 5" descr="Perl | Method Overriding in OOPs - GeeksforGeeks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778" y="1911370"/>
            <a:ext cx="5387432" cy="421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757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A2456A0-13DF-4BA8-9BDD-168E874C42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41D3D-5369-D050-C7A7-E681151DF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17" y="117230"/>
            <a:ext cx="3358084" cy="1556702"/>
          </a:xfrm>
        </p:spPr>
        <p:txBody>
          <a:bodyPr>
            <a:normAutofit/>
          </a:bodyPr>
          <a:lstStyle/>
          <a:p>
            <a:r>
              <a:rPr lang="en-IE" sz="3200" dirty="0"/>
              <a:t>Interfaces and </a:t>
            </a:r>
            <a:br>
              <a:rPr lang="en-IE" sz="3200" dirty="0"/>
            </a:br>
            <a:r>
              <a:rPr lang="en-IE" sz="3200" dirty="0" smtClean="0"/>
              <a:t>Abstract </a:t>
            </a:r>
            <a:r>
              <a:rPr lang="en-IE" sz="3200" dirty="0"/>
              <a:t>Classes</a:t>
            </a:r>
            <a:endParaRPr lang="en-IE" sz="3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AEE9CAC-347C-43C2-AE87-6BC5566E60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AD94F7-DA69-D0B5-DFC8-8AD8828880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7417" y="1791162"/>
            <a:ext cx="3358084" cy="354404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GB" sz="1800" b="1" dirty="0" smtClean="0"/>
              <a:t>Interfaces: </a:t>
            </a:r>
            <a:r>
              <a:rPr lang="en-GB" sz="1800" dirty="0" smtClean="0"/>
              <a:t>Define </a:t>
            </a:r>
            <a:r>
              <a:rPr lang="en-GB" sz="1800" dirty="0"/>
              <a:t>a contract that implementing classes must </a:t>
            </a:r>
            <a:r>
              <a:rPr lang="en-GB" sz="1800" dirty="0" smtClean="0"/>
              <a:t>follow.</a:t>
            </a:r>
          </a:p>
          <a:p>
            <a:r>
              <a:rPr lang="en-GB" sz="1800" dirty="0" smtClean="0"/>
              <a:t>Only </a:t>
            </a:r>
            <a:r>
              <a:rPr lang="en-GB" sz="1800" dirty="0"/>
              <a:t>method declarations, no method implementations.</a:t>
            </a:r>
          </a:p>
          <a:p>
            <a:r>
              <a:rPr lang="en-GB" sz="1800" b="1" dirty="0"/>
              <a:t>Abstract Classes</a:t>
            </a:r>
            <a:r>
              <a:rPr lang="en-GB" sz="1800" b="1" dirty="0" smtClean="0"/>
              <a:t>: </a:t>
            </a:r>
            <a:r>
              <a:rPr lang="en-GB" sz="1800" dirty="0" smtClean="0"/>
              <a:t>Cannot </a:t>
            </a:r>
            <a:r>
              <a:rPr lang="en-GB" sz="1800" dirty="0"/>
              <a:t>be instantiated.</a:t>
            </a:r>
          </a:p>
          <a:p>
            <a:r>
              <a:rPr lang="en-GB" sz="1800" dirty="0"/>
              <a:t>Can have both abstract methods (without implementation) and concrete methods (with implementation).</a:t>
            </a:r>
          </a:p>
          <a:p>
            <a:endParaRPr lang="en-US" sz="1800" dirty="0"/>
          </a:p>
        </p:txBody>
      </p:sp>
      <p:pic>
        <p:nvPicPr>
          <p:cNvPr id="5122" name="Picture 2" descr="Difference between Abstract Class and Interface in Java - GeeksforGeek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117" y="1791162"/>
            <a:ext cx="7458119" cy="2968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385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6E956-B103-87F2-B16D-B14D14D72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App demonstartion </a:t>
            </a:r>
            <a:endParaRPr lang="en-I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AD94F7-DA69-D0B5-DFC8-8AD8828880A9}"/>
              </a:ext>
            </a:extLst>
          </p:cNvPr>
          <p:cNvSpPr txBox="1">
            <a:spLocks/>
          </p:cNvSpPr>
          <p:nvPr/>
        </p:nvSpPr>
        <p:spPr>
          <a:xfrm>
            <a:off x="252277" y="1866900"/>
            <a:ext cx="5656153" cy="49911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 smtClean="0"/>
              <a:t>Swing </a:t>
            </a:r>
            <a:r>
              <a:rPr lang="en-GB" sz="1800" dirty="0"/>
              <a:t>is a set of GUI (Graphical User Interface) components for Java programs</a:t>
            </a:r>
            <a:r>
              <a:rPr lang="en-GB" sz="1800" dirty="0" smtClean="0"/>
              <a:t>.</a:t>
            </a:r>
          </a:p>
          <a:p>
            <a:r>
              <a:rPr lang="en-GB" sz="1800" dirty="0"/>
              <a:t>The project utilizes Java Swing to create a graphical interface for the rental store management system</a:t>
            </a:r>
            <a:r>
              <a:rPr lang="en-GB" sz="1800" dirty="0" smtClean="0"/>
              <a:t>.</a:t>
            </a:r>
          </a:p>
          <a:p>
            <a:r>
              <a:rPr lang="en-GB" sz="1800" dirty="0"/>
              <a:t>Components such as </a:t>
            </a:r>
            <a:r>
              <a:rPr lang="en-GB" sz="1800" dirty="0" err="1"/>
              <a:t>JFrame</a:t>
            </a:r>
            <a:r>
              <a:rPr lang="en-GB" sz="1800" dirty="0"/>
              <a:t>, </a:t>
            </a:r>
            <a:r>
              <a:rPr lang="en-GB" sz="1800" dirty="0" err="1"/>
              <a:t>JPanel</a:t>
            </a:r>
            <a:r>
              <a:rPr lang="en-GB" sz="1800" dirty="0"/>
              <a:t>, </a:t>
            </a:r>
            <a:r>
              <a:rPr lang="en-GB" sz="1800" dirty="0" err="1"/>
              <a:t>JButton</a:t>
            </a:r>
            <a:r>
              <a:rPr lang="en-GB" sz="1800" dirty="0"/>
              <a:t>, and </a:t>
            </a:r>
            <a:r>
              <a:rPr lang="en-GB" sz="1800" dirty="0" err="1"/>
              <a:t>JTextArea</a:t>
            </a:r>
            <a:r>
              <a:rPr lang="en-GB" sz="1800" dirty="0"/>
              <a:t> are used to design the interface</a:t>
            </a:r>
            <a:r>
              <a:rPr lang="en-GB" sz="1800" dirty="0" smtClean="0"/>
              <a:t>.</a:t>
            </a:r>
          </a:p>
          <a:p>
            <a:r>
              <a:rPr lang="en-GB" sz="1800" dirty="0" smtClean="0"/>
              <a:t>Layout </a:t>
            </a:r>
            <a:r>
              <a:rPr lang="en-GB" sz="1800" dirty="0"/>
              <a:t>managers like </a:t>
            </a:r>
            <a:r>
              <a:rPr lang="en-GB" sz="1800" dirty="0" err="1"/>
              <a:t>GridLayout</a:t>
            </a:r>
            <a:r>
              <a:rPr lang="en-GB" sz="1800" dirty="0"/>
              <a:t> and </a:t>
            </a:r>
            <a:r>
              <a:rPr lang="en-GB" sz="1800" dirty="0" err="1"/>
              <a:t>BorderLayout</a:t>
            </a:r>
            <a:r>
              <a:rPr lang="en-GB" sz="1800" dirty="0"/>
              <a:t> help organize the components within the frame</a:t>
            </a:r>
            <a:r>
              <a:rPr lang="en-GB" sz="1800" dirty="0" smtClean="0"/>
              <a:t>.</a:t>
            </a:r>
          </a:p>
          <a:p>
            <a:r>
              <a:rPr lang="en-GB" sz="1800" dirty="0"/>
              <a:t>Users interact with the GUI to view inventory, add items, register customers, rent items, and return items</a:t>
            </a:r>
            <a:r>
              <a:rPr lang="en-GB" sz="1800" dirty="0" smtClean="0"/>
              <a:t>.</a:t>
            </a:r>
          </a:p>
          <a:p>
            <a:r>
              <a:rPr lang="en-GB" sz="1800" dirty="0" smtClean="0"/>
              <a:t>Dialog boxes are </a:t>
            </a:r>
            <a:r>
              <a:rPr lang="en-GB" sz="1800" dirty="0"/>
              <a:t>used for user input and displaying information.</a:t>
            </a:r>
            <a:endParaRPr lang="en-GB" sz="1800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127" y="1866900"/>
            <a:ext cx="5863948" cy="442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314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1B27E-BA7B-A67A-CD21-87F3A14C1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14794"/>
            <a:ext cx="10353762" cy="752008"/>
          </a:xfrm>
        </p:spPr>
        <p:txBody>
          <a:bodyPr>
            <a:normAutofit/>
          </a:bodyPr>
          <a:lstStyle/>
          <a:p>
            <a:r>
              <a:rPr lang="pt-PT" dirty="0" smtClean="0"/>
              <a:t>Thank you!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0FD39-AE15-5CC4-8EE5-0FDC41E09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66802"/>
            <a:ext cx="10353762" cy="5319008"/>
          </a:xfrm>
        </p:spPr>
        <p:txBody>
          <a:bodyPr>
            <a:normAutofit/>
          </a:bodyPr>
          <a:lstStyle/>
          <a:p>
            <a:pPr marL="36900" indent="0">
              <a:buNone/>
            </a:pPr>
            <a:endParaRPr lang="en-IE" sz="1600" dirty="0"/>
          </a:p>
        </p:txBody>
      </p:sp>
    </p:spTree>
    <p:extLst>
      <p:ext uri="{BB962C8B-B14F-4D97-AF65-F5344CB8AC3E}">
        <p14:creationId xmlns:p14="http://schemas.microsoft.com/office/powerpoint/2010/main" val="20383937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{D1A06F52-EBB5-46B5-8379-2D196EF07EE3}tf11665031_win32</Template>
  <TotalTime>267</TotalTime>
  <Words>557</Words>
  <Application>Microsoft Office PowerPoint</Application>
  <PresentationFormat>Widescreen</PresentationFormat>
  <Paragraphs>57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Arial</vt:lpstr>
      <vt:lpstr>Arial Nova</vt:lpstr>
      <vt:lpstr>Arial Nova Light</vt:lpstr>
      <vt:lpstr>Trebuchet MS</vt:lpstr>
      <vt:lpstr>Wingdings 2</vt:lpstr>
      <vt:lpstr>SlateVTI</vt:lpstr>
      <vt:lpstr>Computer Programming Final Erasmus Project</vt:lpstr>
      <vt:lpstr>Introduction</vt:lpstr>
      <vt:lpstr>Object-Oriented Programming Concepts</vt:lpstr>
      <vt:lpstr>Class Hierarchy</vt:lpstr>
      <vt:lpstr>Constructors and Access Methods</vt:lpstr>
      <vt:lpstr>Method Overriding and Use of super</vt:lpstr>
      <vt:lpstr>Interfaces and  Abstract Classes</vt:lpstr>
      <vt:lpstr>App demonstartion </vt:lpstr>
      <vt:lpstr>Thank you!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Programming Erasmus Project</dc:title>
  <dc:creator>Matthew Riddell</dc:creator>
  <cp:lastModifiedBy>Conor Mc Ginn</cp:lastModifiedBy>
  <cp:revision>12</cp:revision>
  <dcterms:created xsi:type="dcterms:W3CDTF">2024-05-20T22:28:30Z</dcterms:created>
  <dcterms:modified xsi:type="dcterms:W3CDTF">2024-06-10T17:49:54Z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