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7BB0-35BD-4B64-8754-67D4CECDEB50}"/>
              </a:ext>
            </a:extLst>
          </p:cNvPr>
          <p:cNvSpPr>
            <a:spLocks noGrp="1"/>
          </p:cNvSpPr>
          <p:nvPr>
            <p:ph type="ctrTitle"/>
          </p:nvPr>
        </p:nvSpPr>
        <p:spPr/>
        <p:txBody>
          <a:bodyPr>
            <a:normAutofit fontScale="90000"/>
          </a:bodyPr>
          <a:lstStyle/>
          <a:p>
            <a:r>
              <a:rPr lang="en-IE" dirty="0"/>
              <a:t>project graphics &amp; benchmark Metrics:</a:t>
            </a:r>
            <a:br>
              <a:rPr lang="en-IE" dirty="0"/>
            </a:br>
            <a:r>
              <a:rPr lang="en-IE" dirty="0"/>
              <a:t>Wireless V2I Communication Protocols for Driver Assistance</a:t>
            </a:r>
          </a:p>
        </p:txBody>
      </p:sp>
      <p:sp>
        <p:nvSpPr>
          <p:cNvPr id="3" name="Subtitle 2">
            <a:extLst>
              <a:ext uri="{FF2B5EF4-FFF2-40B4-BE49-F238E27FC236}">
                <a16:creationId xmlns:a16="http://schemas.microsoft.com/office/drawing/2014/main" id="{BE6B91F2-F25E-4226-9492-F3807B45C7D2}"/>
              </a:ext>
            </a:extLst>
          </p:cNvPr>
          <p:cNvSpPr>
            <a:spLocks noGrp="1"/>
          </p:cNvSpPr>
          <p:nvPr>
            <p:ph type="subTitle" idx="1"/>
          </p:nvPr>
        </p:nvSpPr>
        <p:spPr>
          <a:xfrm>
            <a:off x="1876424" y="3602038"/>
            <a:ext cx="8791575" cy="1627688"/>
          </a:xfrm>
        </p:spPr>
        <p:txBody>
          <a:bodyPr>
            <a:normAutofit/>
          </a:bodyPr>
          <a:lstStyle/>
          <a:p>
            <a:r>
              <a:rPr lang="en-IE" sz="2800" dirty="0"/>
              <a:t>Includes: block diagram &amp; flow chart</a:t>
            </a:r>
            <a:br>
              <a:rPr lang="en-IE" sz="2800" dirty="0"/>
            </a:br>
            <a:endParaRPr lang="en-IE" dirty="0"/>
          </a:p>
          <a:p>
            <a:r>
              <a:rPr lang="en-IE" dirty="0"/>
              <a:t>By: </a:t>
            </a:r>
            <a:r>
              <a:rPr lang="en-IE" dirty="0" err="1"/>
              <a:t>conor</a:t>
            </a:r>
            <a:r>
              <a:rPr lang="en-IE" dirty="0"/>
              <a:t> power, Daniel </a:t>
            </a:r>
            <a:r>
              <a:rPr lang="en-IE" dirty="0" err="1"/>
              <a:t>collins</a:t>
            </a:r>
            <a:r>
              <a:rPr lang="en-IE" dirty="0"/>
              <a:t>., scout case, </a:t>
            </a:r>
            <a:r>
              <a:rPr lang="en-IE" dirty="0" err="1"/>
              <a:t>james</a:t>
            </a:r>
            <a:r>
              <a:rPr lang="en-IE" dirty="0"/>
              <a:t> </a:t>
            </a:r>
            <a:r>
              <a:rPr lang="en-IE" dirty="0" err="1"/>
              <a:t>tompkins</a:t>
            </a:r>
            <a:endParaRPr lang="en-IE" dirty="0"/>
          </a:p>
        </p:txBody>
      </p:sp>
    </p:spTree>
    <p:extLst>
      <p:ext uri="{BB962C8B-B14F-4D97-AF65-F5344CB8AC3E}">
        <p14:creationId xmlns:p14="http://schemas.microsoft.com/office/powerpoint/2010/main" val="161565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3ABD-C063-40EF-9428-CAE89F28F746}"/>
              </a:ext>
            </a:extLst>
          </p:cNvPr>
          <p:cNvSpPr>
            <a:spLocks noGrp="1"/>
          </p:cNvSpPr>
          <p:nvPr>
            <p:ph type="title"/>
          </p:nvPr>
        </p:nvSpPr>
        <p:spPr>
          <a:xfrm>
            <a:off x="7906323" y="618518"/>
            <a:ext cx="3486728" cy="1478570"/>
          </a:xfrm>
        </p:spPr>
        <p:txBody>
          <a:bodyPr anchor="b">
            <a:normAutofit/>
          </a:bodyPr>
          <a:lstStyle/>
          <a:p>
            <a:r>
              <a:rPr lang="en-IE" sz="4800" dirty="0"/>
              <a:t>Block diagram:</a:t>
            </a:r>
          </a:p>
        </p:txBody>
      </p:sp>
      <p:sp>
        <p:nvSpPr>
          <p:cNvPr id="10"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C7808F89-D673-497C-812E-172519BDD36E}"/>
              </a:ext>
            </a:extLst>
          </p:cNvPr>
          <p:cNvPicPr>
            <a:picLocks noChangeAspect="1"/>
          </p:cNvPicPr>
          <p:nvPr/>
        </p:nvPicPr>
        <p:blipFill>
          <a:blip r:embed="rId3"/>
          <a:stretch>
            <a:fillRect/>
          </a:stretch>
        </p:blipFill>
        <p:spPr>
          <a:xfrm>
            <a:off x="1153861" y="1137621"/>
            <a:ext cx="6042636" cy="4577297"/>
          </a:xfrm>
          <a:prstGeom prst="rect">
            <a:avLst/>
          </a:prstGeom>
        </p:spPr>
      </p:pic>
      <p:sp>
        <p:nvSpPr>
          <p:cNvPr id="3" name="Content Placeholder 2">
            <a:extLst>
              <a:ext uri="{FF2B5EF4-FFF2-40B4-BE49-F238E27FC236}">
                <a16:creationId xmlns:a16="http://schemas.microsoft.com/office/drawing/2014/main" id="{EF284514-89B1-45B9-9B91-5BCAA1BD9BA7}"/>
              </a:ext>
            </a:extLst>
          </p:cNvPr>
          <p:cNvSpPr>
            <a:spLocks noGrp="1"/>
          </p:cNvSpPr>
          <p:nvPr>
            <p:ph idx="1"/>
          </p:nvPr>
        </p:nvSpPr>
        <p:spPr>
          <a:xfrm>
            <a:off x="7906323" y="2249487"/>
            <a:ext cx="3629186" cy="3541714"/>
          </a:xfrm>
        </p:spPr>
        <p:txBody>
          <a:bodyPr>
            <a:normAutofit fontScale="92500" lnSpcReduction="20000"/>
          </a:bodyPr>
          <a:lstStyle/>
          <a:p>
            <a:r>
              <a:rPr lang="en-IE" sz="1800" dirty="0"/>
              <a:t>The Arduino pushes the traffic light state to a web page via Wi-Fi.</a:t>
            </a:r>
          </a:p>
          <a:p>
            <a:r>
              <a:rPr lang="en-IE" sz="1800" dirty="0"/>
              <a:t>The Raspberry Pi, connected to the vehicle, reads the state from the web page.</a:t>
            </a:r>
          </a:p>
          <a:p>
            <a:r>
              <a:rPr lang="en-IE" sz="1800" dirty="0"/>
              <a:t>BLE on traffic light establishes a connection with the Pi and sends URL of web page.</a:t>
            </a:r>
          </a:p>
          <a:p>
            <a:r>
              <a:rPr lang="en-IE" sz="1800" dirty="0"/>
              <a:t>Pi and accelerometer communicate to decide on action to take i.e. slow down, stop or continue ahead.</a:t>
            </a:r>
          </a:p>
          <a:p>
            <a:endParaRPr lang="en-IE" sz="1800" dirty="0"/>
          </a:p>
        </p:txBody>
      </p:sp>
    </p:spTree>
    <p:extLst>
      <p:ext uri="{BB962C8B-B14F-4D97-AF65-F5344CB8AC3E}">
        <p14:creationId xmlns:p14="http://schemas.microsoft.com/office/powerpoint/2010/main" val="249337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FCA80FE-690C-4B02-BB69-DE6E2643A3DA}"/>
              </a:ext>
            </a:extLst>
          </p:cNvPr>
          <p:cNvSpPr>
            <a:spLocks noGrp="1"/>
          </p:cNvSpPr>
          <p:nvPr>
            <p:ph type="title"/>
          </p:nvPr>
        </p:nvSpPr>
        <p:spPr>
          <a:xfrm>
            <a:off x="6448425" y="618518"/>
            <a:ext cx="4598985" cy="1478570"/>
          </a:xfrm>
        </p:spPr>
        <p:txBody>
          <a:bodyPr>
            <a:normAutofit/>
          </a:bodyPr>
          <a:lstStyle/>
          <a:p>
            <a:r>
              <a:rPr lang="en-IE" dirty="0"/>
              <a:t>Flowchart:</a:t>
            </a:r>
          </a:p>
        </p:txBody>
      </p:sp>
      <p:pic>
        <p:nvPicPr>
          <p:cNvPr id="4" name="Picture 3">
            <a:extLst>
              <a:ext uri="{FF2B5EF4-FFF2-40B4-BE49-F238E27FC236}">
                <a16:creationId xmlns:a16="http://schemas.microsoft.com/office/drawing/2014/main" id="{A60C8278-2D25-440F-9A10-D70AB40E060F}"/>
              </a:ext>
            </a:extLst>
          </p:cNvPr>
          <p:cNvPicPr>
            <a:picLocks noChangeAspect="1"/>
          </p:cNvPicPr>
          <p:nvPr/>
        </p:nvPicPr>
        <p:blipFill rotWithShape="1">
          <a:blip r:embed="rId4"/>
          <a:srcRect r="5098"/>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2846016-6B98-4CF5-A6B0-5B19C53624BE}"/>
              </a:ext>
            </a:extLst>
          </p:cNvPr>
          <p:cNvSpPr>
            <a:spLocks noGrp="1"/>
          </p:cNvSpPr>
          <p:nvPr>
            <p:ph idx="1"/>
          </p:nvPr>
        </p:nvSpPr>
        <p:spPr>
          <a:xfrm>
            <a:off x="6448425" y="2249487"/>
            <a:ext cx="4598986" cy="3541714"/>
          </a:xfrm>
        </p:spPr>
        <p:txBody>
          <a:bodyPr>
            <a:normAutofit fontScale="85000" lnSpcReduction="10000"/>
          </a:bodyPr>
          <a:lstStyle/>
          <a:p>
            <a:r>
              <a:rPr lang="en-IE" dirty="0"/>
              <a:t>If traffic light is not detected, Raspberry Pi keeps searching.</a:t>
            </a:r>
          </a:p>
          <a:p>
            <a:r>
              <a:rPr lang="en-IE" dirty="0"/>
              <a:t>When signal is detected, Raspberry Pi reads website URL from BLE beacon.</a:t>
            </a:r>
          </a:p>
          <a:p>
            <a:r>
              <a:rPr lang="en-IE" dirty="0"/>
              <a:t>Depending on traffic light state and vehicle speed, the vehicle will slow down/stop or continue ahead.</a:t>
            </a:r>
          </a:p>
          <a:p>
            <a:r>
              <a:rPr lang="en-IE" dirty="0"/>
              <a:t>An accelerometer will be used to maintain or adjust the vehicle speed.</a:t>
            </a:r>
          </a:p>
        </p:txBody>
      </p:sp>
    </p:spTree>
    <p:extLst>
      <p:ext uri="{BB962C8B-B14F-4D97-AF65-F5344CB8AC3E}">
        <p14:creationId xmlns:p14="http://schemas.microsoft.com/office/powerpoint/2010/main" val="366555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E7E-5CD9-4445-89A4-B2EB9D535511}"/>
              </a:ext>
            </a:extLst>
          </p:cNvPr>
          <p:cNvSpPr>
            <a:spLocks noGrp="1"/>
          </p:cNvSpPr>
          <p:nvPr>
            <p:ph type="title"/>
          </p:nvPr>
        </p:nvSpPr>
        <p:spPr>
          <a:xfrm>
            <a:off x="1141413" y="618518"/>
            <a:ext cx="9905998" cy="974976"/>
          </a:xfrm>
        </p:spPr>
        <p:txBody>
          <a:bodyPr>
            <a:normAutofit fontScale="90000"/>
          </a:bodyPr>
          <a:lstStyle/>
          <a:p>
            <a:r>
              <a:rPr lang="en-IE" sz="4400" dirty="0"/>
              <a:t>Benchmark metrics:</a:t>
            </a:r>
            <a:br>
              <a:rPr lang="en-IE" dirty="0"/>
            </a:br>
            <a:r>
              <a:rPr lang="en-IE" sz="3200" dirty="0"/>
              <a:t>evaluation of success/failure</a:t>
            </a:r>
            <a:endParaRPr lang="en-IE" dirty="0"/>
          </a:p>
        </p:txBody>
      </p:sp>
      <p:sp>
        <p:nvSpPr>
          <p:cNvPr id="3" name="Content Placeholder 2">
            <a:extLst>
              <a:ext uri="{FF2B5EF4-FFF2-40B4-BE49-F238E27FC236}">
                <a16:creationId xmlns:a16="http://schemas.microsoft.com/office/drawing/2014/main" id="{79CDB693-373E-4C36-885A-E343E6831D37}"/>
              </a:ext>
            </a:extLst>
          </p:cNvPr>
          <p:cNvSpPr>
            <a:spLocks noGrp="1"/>
          </p:cNvSpPr>
          <p:nvPr>
            <p:ph idx="1"/>
          </p:nvPr>
        </p:nvSpPr>
        <p:spPr>
          <a:xfrm>
            <a:off x="1141412" y="1597086"/>
            <a:ext cx="9905999" cy="974976"/>
          </a:xfrm>
        </p:spPr>
        <p:txBody>
          <a:bodyPr/>
          <a:lstStyle/>
          <a:p>
            <a:pPr marL="0" indent="0">
              <a:buNone/>
            </a:pPr>
            <a:r>
              <a:rPr lang="en-IE" dirty="0"/>
              <a:t>Success and/or failure of this project will be evaluated by our ability to achieve our set goals and our ability to overcome our anticipated challenges. </a:t>
            </a:r>
          </a:p>
        </p:txBody>
      </p:sp>
      <p:sp>
        <p:nvSpPr>
          <p:cNvPr id="4" name="Rectangle 3">
            <a:extLst>
              <a:ext uri="{FF2B5EF4-FFF2-40B4-BE49-F238E27FC236}">
                <a16:creationId xmlns:a16="http://schemas.microsoft.com/office/drawing/2014/main" id="{6DFE7E0F-4998-4B58-A175-8ECC84062E21}"/>
              </a:ext>
            </a:extLst>
          </p:cNvPr>
          <p:cNvSpPr/>
          <p:nvPr/>
        </p:nvSpPr>
        <p:spPr>
          <a:xfrm>
            <a:off x="1141411" y="2572062"/>
            <a:ext cx="4954589" cy="3785652"/>
          </a:xfrm>
          <a:prstGeom prst="rect">
            <a:avLst/>
          </a:prstGeom>
        </p:spPr>
        <p:txBody>
          <a:bodyPr wrap="square">
            <a:spAutoFit/>
          </a:bodyPr>
          <a:lstStyle/>
          <a:p>
            <a:r>
              <a:rPr lang="en-IE" sz="2400" dirty="0">
                <a:solidFill>
                  <a:prstClr val="white"/>
                </a:solidFill>
              </a:rPr>
              <a:t>Our goals are to: (</a:t>
            </a:r>
            <a:r>
              <a:rPr lang="en-IE" sz="2400" dirty="0" err="1">
                <a:solidFill>
                  <a:prstClr val="white"/>
                </a:solidFill>
              </a:rPr>
              <a:t>i</a:t>
            </a:r>
            <a:r>
              <a:rPr lang="en-IE" sz="2400" dirty="0">
                <a:solidFill>
                  <a:prstClr val="white"/>
                </a:solidFill>
              </a:rPr>
              <a:t>) Evaluate the usefulness of Bluetooth as a V2I communication protocol and to highlight its strengths and weaknesses, (ii) To limit the time taken to complete the handshake protocol and (iii) To implement an accelerometer onboard an RC car which will measure acceleration and the signal motors depending on what action is needed.</a:t>
            </a:r>
            <a:endParaRPr lang="en-IE" dirty="0"/>
          </a:p>
        </p:txBody>
      </p:sp>
      <p:sp>
        <p:nvSpPr>
          <p:cNvPr id="5" name="Rectangle 4">
            <a:extLst>
              <a:ext uri="{FF2B5EF4-FFF2-40B4-BE49-F238E27FC236}">
                <a16:creationId xmlns:a16="http://schemas.microsoft.com/office/drawing/2014/main" id="{45F40B8B-8EC7-40C8-8E3E-D078ECCBA254}"/>
              </a:ext>
            </a:extLst>
          </p:cNvPr>
          <p:cNvSpPr/>
          <p:nvPr/>
        </p:nvSpPr>
        <p:spPr>
          <a:xfrm>
            <a:off x="6094411" y="2568470"/>
            <a:ext cx="5648410" cy="4062651"/>
          </a:xfrm>
          <a:prstGeom prst="rect">
            <a:avLst/>
          </a:prstGeom>
        </p:spPr>
        <p:txBody>
          <a:bodyPr wrap="square">
            <a:spAutoFit/>
          </a:bodyPr>
          <a:lstStyle/>
          <a:p>
            <a:r>
              <a:rPr lang="en-IE" sz="2400" dirty="0"/>
              <a:t>Our anticipated challenges are: (</a:t>
            </a:r>
            <a:r>
              <a:rPr lang="en-IE" sz="2400" dirty="0" err="1"/>
              <a:t>i</a:t>
            </a:r>
            <a:r>
              <a:rPr lang="en-IE" sz="2400" dirty="0"/>
              <a:t>) Designing the Arduino circuit, (ii) </a:t>
            </a:r>
            <a:r>
              <a:rPr lang="en-US" sz="2400" dirty="0"/>
              <a:t>Hosting the traffic light state data on a live web page, </a:t>
            </a:r>
            <a:br>
              <a:rPr lang="en-US" sz="2400" dirty="0"/>
            </a:br>
            <a:r>
              <a:rPr lang="en-US" sz="2400" dirty="0"/>
              <a:t>(iii) Sending beacons containing the URL to the Pi, (iv) Interpreting the data from the web page on the Raspberry Pi, </a:t>
            </a:r>
            <a:br>
              <a:rPr lang="en-US" sz="2400" dirty="0"/>
            </a:br>
            <a:r>
              <a:rPr lang="en-US" sz="2400" dirty="0"/>
              <a:t>(v) Constructing an RC car with motors and an accelerometer and (vi) Using the data to send messages to the driver and stop or slow down the motors if necessary.</a:t>
            </a:r>
            <a:endParaRPr lang="en-IE" sz="2400" dirty="0"/>
          </a:p>
          <a:p>
            <a:endParaRPr lang="en-IE" dirty="0"/>
          </a:p>
        </p:txBody>
      </p:sp>
    </p:spTree>
    <p:extLst>
      <p:ext uri="{BB962C8B-B14F-4D97-AF65-F5344CB8AC3E}">
        <p14:creationId xmlns:p14="http://schemas.microsoft.com/office/powerpoint/2010/main" val="178216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BAD5-B468-442D-A406-2B812F486D8F}"/>
              </a:ext>
            </a:extLst>
          </p:cNvPr>
          <p:cNvSpPr>
            <a:spLocks noGrp="1"/>
          </p:cNvSpPr>
          <p:nvPr>
            <p:ph type="title"/>
          </p:nvPr>
        </p:nvSpPr>
        <p:spPr>
          <a:xfrm>
            <a:off x="5128643" y="618518"/>
            <a:ext cx="6188402" cy="1478570"/>
          </a:xfrm>
        </p:spPr>
        <p:txBody>
          <a:bodyPr>
            <a:normAutofit/>
          </a:bodyPr>
          <a:lstStyle/>
          <a:p>
            <a:r>
              <a:rPr lang="en-IE" sz="4400" dirty="0"/>
              <a:t>Evaluating our goals:</a:t>
            </a:r>
          </a:p>
        </p:txBody>
      </p:sp>
      <p:sp>
        <p:nvSpPr>
          <p:cNvPr id="9" name="Round Diagonal Corner Rectangle 6">
            <a:extLst>
              <a:ext uri="{FF2B5EF4-FFF2-40B4-BE49-F238E27FC236}">
                <a16:creationId xmlns:a16="http://schemas.microsoft.com/office/drawing/2014/main" id="{F57FEC46-F8CB-4925-8DAC-B57A9F5CC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sign&#10;&#10;Description generated with very high confidence">
            <a:extLst>
              <a:ext uri="{FF2B5EF4-FFF2-40B4-BE49-F238E27FC236}">
                <a16:creationId xmlns:a16="http://schemas.microsoft.com/office/drawing/2014/main" id="{FD0A1BF9-789E-404C-80D7-2948BC66425A}"/>
              </a:ext>
            </a:extLst>
          </p:cNvPr>
          <p:cNvPicPr>
            <a:picLocks noChangeAspect="1"/>
          </p:cNvPicPr>
          <p:nvPr/>
        </p:nvPicPr>
        <p:blipFill>
          <a:blip r:embed="rId3"/>
          <a:stretch>
            <a:fillRect/>
          </a:stretch>
        </p:blipFill>
        <p:spPr>
          <a:xfrm>
            <a:off x="1126617" y="2077954"/>
            <a:ext cx="3178638" cy="2696631"/>
          </a:xfrm>
          <a:prstGeom prst="rect">
            <a:avLst/>
          </a:prstGeom>
        </p:spPr>
      </p:pic>
      <p:sp>
        <p:nvSpPr>
          <p:cNvPr id="3" name="Content Placeholder 2">
            <a:extLst>
              <a:ext uri="{FF2B5EF4-FFF2-40B4-BE49-F238E27FC236}">
                <a16:creationId xmlns:a16="http://schemas.microsoft.com/office/drawing/2014/main" id="{42C1334A-3410-407B-AE38-E8357143956A}"/>
              </a:ext>
            </a:extLst>
          </p:cNvPr>
          <p:cNvSpPr>
            <a:spLocks noGrp="1"/>
          </p:cNvSpPr>
          <p:nvPr>
            <p:ph idx="1"/>
          </p:nvPr>
        </p:nvSpPr>
        <p:spPr>
          <a:xfrm>
            <a:off x="5128643" y="2249487"/>
            <a:ext cx="6188402" cy="3541714"/>
          </a:xfrm>
        </p:spPr>
        <p:txBody>
          <a:bodyPr>
            <a:normAutofit lnSpcReduction="10000"/>
          </a:bodyPr>
          <a:lstStyle/>
          <a:p>
            <a:pPr marL="0" indent="0">
              <a:lnSpc>
                <a:spcPct val="110000"/>
              </a:lnSpc>
              <a:buNone/>
            </a:pPr>
            <a:r>
              <a:rPr lang="en-IE" sz="2800" dirty="0"/>
              <a:t>Our first and second goals, evaluating the usefulness of Bluetooth as a V2I communication protocol and to circumvent or limit the time-consuming effect of the handshake protocol, can be evaluated as a success or failure by the ability of our Raspberry Pi to first establish a connection and lastly to connect to the web page.</a:t>
            </a:r>
          </a:p>
          <a:p>
            <a:pPr marL="0" indent="0">
              <a:lnSpc>
                <a:spcPct val="110000"/>
              </a:lnSpc>
              <a:buNone/>
            </a:pPr>
            <a:endParaRPr lang="en-IE" dirty="0"/>
          </a:p>
        </p:txBody>
      </p:sp>
    </p:spTree>
    <p:extLst>
      <p:ext uri="{BB962C8B-B14F-4D97-AF65-F5344CB8AC3E}">
        <p14:creationId xmlns:p14="http://schemas.microsoft.com/office/powerpoint/2010/main" val="69712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1F9A-88C4-4F57-8E19-CE4A85652C46}"/>
              </a:ext>
            </a:extLst>
          </p:cNvPr>
          <p:cNvSpPr>
            <a:spLocks noGrp="1"/>
          </p:cNvSpPr>
          <p:nvPr>
            <p:ph type="title"/>
          </p:nvPr>
        </p:nvSpPr>
        <p:spPr>
          <a:xfrm>
            <a:off x="1141413" y="618518"/>
            <a:ext cx="9905998" cy="761103"/>
          </a:xfrm>
        </p:spPr>
        <p:txBody>
          <a:bodyPr>
            <a:normAutofit/>
          </a:bodyPr>
          <a:lstStyle/>
          <a:p>
            <a:r>
              <a:rPr lang="en-IE" dirty="0"/>
              <a:t>Evaluating our goals:</a:t>
            </a:r>
          </a:p>
        </p:txBody>
      </p:sp>
      <p:pic>
        <p:nvPicPr>
          <p:cNvPr id="5" name="Picture 4">
            <a:extLst>
              <a:ext uri="{FF2B5EF4-FFF2-40B4-BE49-F238E27FC236}">
                <a16:creationId xmlns:a16="http://schemas.microsoft.com/office/drawing/2014/main" id="{52B9F2D8-862D-4A59-966C-A9893DA1B9C0}"/>
              </a:ext>
            </a:extLst>
          </p:cNvPr>
          <p:cNvPicPr>
            <a:picLocks noChangeAspect="1"/>
          </p:cNvPicPr>
          <p:nvPr/>
        </p:nvPicPr>
        <p:blipFill>
          <a:blip r:embed="rId3"/>
          <a:stretch>
            <a:fillRect/>
          </a:stretch>
        </p:blipFill>
        <p:spPr>
          <a:xfrm>
            <a:off x="7627425" y="1826080"/>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E25E3C14-6E84-466C-8BD2-460510EDDAEB}"/>
              </a:ext>
            </a:extLst>
          </p:cNvPr>
          <p:cNvSpPr>
            <a:spLocks noGrp="1"/>
          </p:cNvSpPr>
          <p:nvPr>
            <p:ph idx="1"/>
          </p:nvPr>
        </p:nvSpPr>
        <p:spPr>
          <a:xfrm>
            <a:off x="1141413" y="1379621"/>
            <a:ext cx="6012832" cy="4259181"/>
          </a:xfrm>
        </p:spPr>
        <p:txBody>
          <a:bodyPr>
            <a:normAutofit lnSpcReduction="10000"/>
          </a:bodyPr>
          <a:lstStyle/>
          <a:p>
            <a:pPr marL="0" indent="0">
              <a:lnSpc>
                <a:spcPct val="110000"/>
              </a:lnSpc>
              <a:buNone/>
            </a:pPr>
            <a:r>
              <a:rPr lang="en-IE" dirty="0"/>
              <a:t>Our final goal, to successfully implement an accelerometer onboard an RC car which will measure the acceleration of the vehicle and to then slow down or stop the motors in the RC car in accordance with the state of the traffic lights, is a more complex additional goal. The success of this goal can be evaluated by our ability to create a link between the motors, accelerometer and Raspberry Pi. This link should allow the accelerometer to feed data to the Pi and allow the Pi to signal the motors to stop or slow down.</a:t>
            </a:r>
          </a:p>
        </p:txBody>
      </p:sp>
    </p:spTree>
    <p:extLst>
      <p:ext uri="{BB962C8B-B14F-4D97-AF65-F5344CB8AC3E}">
        <p14:creationId xmlns:p14="http://schemas.microsoft.com/office/powerpoint/2010/main" val="149295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91C7-2C5D-4873-BD31-57A15C91CDAD}"/>
              </a:ext>
            </a:extLst>
          </p:cNvPr>
          <p:cNvSpPr>
            <a:spLocks noGrp="1"/>
          </p:cNvSpPr>
          <p:nvPr>
            <p:ph type="title"/>
          </p:nvPr>
        </p:nvSpPr>
        <p:spPr>
          <a:xfrm>
            <a:off x="5128643" y="618518"/>
            <a:ext cx="6188402" cy="1478570"/>
          </a:xfrm>
        </p:spPr>
        <p:txBody>
          <a:bodyPr>
            <a:normAutofit/>
          </a:bodyPr>
          <a:lstStyle/>
          <a:p>
            <a:r>
              <a:rPr lang="en-IE"/>
              <a:t>Evaluating our anticipated challenges:</a:t>
            </a:r>
            <a:endParaRPr lang="en-IE" dirty="0"/>
          </a:p>
        </p:txBody>
      </p:sp>
      <p:sp>
        <p:nvSpPr>
          <p:cNvPr id="9" name="Round Diagonal Corner Rectangle 6">
            <a:extLst>
              <a:ext uri="{FF2B5EF4-FFF2-40B4-BE49-F238E27FC236}">
                <a16:creationId xmlns:a16="http://schemas.microsoft.com/office/drawing/2014/main" id="{F57FEC46-F8CB-4925-8DAC-B57A9F5CC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978492-FAC2-4490-A7FE-7A02070B92DD}"/>
              </a:ext>
            </a:extLst>
          </p:cNvPr>
          <p:cNvPicPr>
            <a:picLocks noChangeAspect="1"/>
          </p:cNvPicPr>
          <p:nvPr/>
        </p:nvPicPr>
        <p:blipFill>
          <a:blip r:embed="rId3"/>
          <a:stretch>
            <a:fillRect/>
          </a:stretch>
        </p:blipFill>
        <p:spPr>
          <a:xfrm>
            <a:off x="1126617" y="1836950"/>
            <a:ext cx="3178638" cy="3178638"/>
          </a:xfrm>
          <a:prstGeom prst="rect">
            <a:avLst/>
          </a:prstGeom>
        </p:spPr>
      </p:pic>
      <p:sp>
        <p:nvSpPr>
          <p:cNvPr id="3" name="Content Placeholder 2">
            <a:extLst>
              <a:ext uri="{FF2B5EF4-FFF2-40B4-BE49-F238E27FC236}">
                <a16:creationId xmlns:a16="http://schemas.microsoft.com/office/drawing/2014/main" id="{27904C9A-4C07-462A-AD43-119A25272A3C}"/>
              </a:ext>
            </a:extLst>
          </p:cNvPr>
          <p:cNvSpPr>
            <a:spLocks noGrp="1"/>
          </p:cNvSpPr>
          <p:nvPr>
            <p:ph idx="1"/>
          </p:nvPr>
        </p:nvSpPr>
        <p:spPr>
          <a:xfrm>
            <a:off x="5128643" y="2249487"/>
            <a:ext cx="6188402" cy="3541714"/>
          </a:xfrm>
        </p:spPr>
        <p:txBody>
          <a:bodyPr>
            <a:normAutofit/>
          </a:bodyPr>
          <a:lstStyle/>
          <a:p>
            <a:pPr marL="571500" indent="-571500">
              <a:lnSpc>
                <a:spcPct val="110000"/>
              </a:lnSpc>
              <a:buFont typeface="+mj-lt"/>
              <a:buAutoNum type="romanLcPeriod"/>
            </a:pPr>
            <a:r>
              <a:rPr lang="en-IE" sz="2200"/>
              <a:t>Designing our Arduino circuit – We must design an Arduino programme that acts as a traffic light changing periodically between red, amber and green states.</a:t>
            </a:r>
          </a:p>
          <a:p>
            <a:pPr marL="571500" indent="-571500">
              <a:lnSpc>
                <a:spcPct val="110000"/>
              </a:lnSpc>
              <a:buFont typeface="+mj-lt"/>
              <a:buAutoNum type="romanLcPeriod"/>
            </a:pPr>
            <a:r>
              <a:rPr lang="en-GB" sz="2200"/>
              <a:t>Hosting the traffic light state data on a live web page – The data from the traffic light programme on the Arduino must be sent to a live web page and hosted there for future reading by the Raspberry Pi onboard the vehicle.</a:t>
            </a:r>
            <a:endParaRPr lang="en-IE" sz="2200"/>
          </a:p>
        </p:txBody>
      </p:sp>
    </p:spTree>
    <p:extLst>
      <p:ext uri="{BB962C8B-B14F-4D97-AF65-F5344CB8AC3E}">
        <p14:creationId xmlns:p14="http://schemas.microsoft.com/office/powerpoint/2010/main" val="169317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D419-D29C-49D4-B9DB-A5B5B6D9B222}"/>
              </a:ext>
            </a:extLst>
          </p:cNvPr>
          <p:cNvSpPr>
            <a:spLocks noGrp="1"/>
          </p:cNvSpPr>
          <p:nvPr>
            <p:ph type="title"/>
          </p:nvPr>
        </p:nvSpPr>
        <p:spPr>
          <a:xfrm>
            <a:off x="991435" y="618517"/>
            <a:ext cx="10055976" cy="1386746"/>
          </a:xfrm>
        </p:spPr>
        <p:txBody>
          <a:bodyPr>
            <a:noAutofit/>
          </a:bodyPr>
          <a:lstStyle/>
          <a:p>
            <a:r>
              <a:rPr lang="en-IE" sz="4400" dirty="0"/>
              <a:t>Evaluating our anticipated challenges:</a:t>
            </a:r>
          </a:p>
        </p:txBody>
      </p:sp>
      <p:sp>
        <p:nvSpPr>
          <p:cNvPr id="3" name="Content Placeholder 2">
            <a:extLst>
              <a:ext uri="{FF2B5EF4-FFF2-40B4-BE49-F238E27FC236}">
                <a16:creationId xmlns:a16="http://schemas.microsoft.com/office/drawing/2014/main" id="{50C8F48A-75EC-4440-84A2-5E8FE6885866}"/>
              </a:ext>
            </a:extLst>
          </p:cNvPr>
          <p:cNvSpPr>
            <a:spLocks noGrp="1"/>
          </p:cNvSpPr>
          <p:nvPr>
            <p:ph idx="1"/>
          </p:nvPr>
        </p:nvSpPr>
        <p:spPr>
          <a:xfrm>
            <a:off x="991435" y="2005263"/>
            <a:ext cx="10055976" cy="4475748"/>
          </a:xfrm>
        </p:spPr>
        <p:txBody>
          <a:bodyPr>
            <a:normAutofit/>
          </a:bodyPr>
          <a:lstStyle/>
          <a:p>
            <a:pPr marL="514350" indent="-514350">
              <a:buFont typeface="+mj-lt"/>
              <a:buAutoNum type="romanLcPeriod" startAt="3"/>
            </a:pPr>
            <a:r>
              <a:rPr lang="en-GB" dirty="0"/>
              <a:t>Send beacons containing the URL to the Pi – Depending on the beacon protocol used the amount of bytes sent in the beacon will vary. The URL will be embedded into the beacon which is constantly searching for a recipient. The Pi will simultaneously search for a Bluetooth device and try to load the URL if it receives the Bluetooth beacon.</a:t>
            </a:r>
          </a:p>
          <a:p>
            <a:pPr marL="514350" indent="-514350">
              <a:buFont typeface="+mj-lt"/>
              <a:buAutoNum type="romanLcPeriod" startAt="3"/>
            </a:pPr>
            <a:r>
              <a:rPr lang="en-US" dirty="0"/>
              <a:t>Interpreting the data from the web page on the Raspberry Pi – Once the connection is established, our next challenge will be to automate the process of the Pi reading and interpreting the traffic light data hosted on the web page. </a:t>
            </a:r>
            <a:endParaRPr lang="en-IE" dirty="0"/>
          </a:p>
        </p:txBody>
      </p:sp>
    </p:spTree>
    <p:extLst>
      <p:ext uri="{BB962C8B-B14F-4D97-AF65-F5344CB8AC3E}">
        <p14:creationId xmlns:p14="http://schemas.microsoft.com/office/powerpoint/2010/main" val="227840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D823-65C2-4593-A674-251234D1FD08}"/>
              </a:ext>
            </a:extLst>
          </p:cNvPr>
          <p:cNvSpPr>
            <a:spLocks noGrp="1"/>
          </p:cNvSpPr>
          <p:nvPr>
            <p:ph type="title"/>
          </p:nvPr>
        </p:nvSpPr>
        <p:spPr>
          <a:xfrm>
            <a:off x="1141412" y="393032"/>
            <a:ext cx="9905998" cy="889440"/>
          </a:xfrm>
        </p:spPr>
        <p:txBody>
          <a:bodyPr>
            <a:normAutofit/>
          </a:bodyPr>
          <a:lstStyle/>
          <a:p>
            <a:pPr algn="ctr"/>
            <a:r>
              <a:rPr lang="en-IE" dirty="0"/>
              <a:t>Evaluating our anticipated challenges:</a:t>
            </a:r>
          </a:p>
        </p:txBody>
      </p:sp>
      <p:sp>
        <p:nvSpPr>
          <p:cNvPr id="3" name="Content Placeholder 2">
            <a:extLst>
              <a:ext uri="{FF2B5EF4-FFF2-40B4-BE49-F238E27FC236}">
                <a16:creationId xmlns:a16="http://schemas.microsoft.com/office/drawing/2014/main" id="{C8D2D569-2567-4D66-9396-76A2EF2CDB98}"/>
              </a:ext>
            </a:extLst>
          </p:cNvPr>
          <p:cNvSpPr>
            <a:spLocks noGrp="1"/>
          </p:cNvSpPr>
          <p:nvPr>
            <p:ph idx="1"/>
          </p:nvPr>
        </p:nvSpPr>
        <p:spPr>
          <a:xfrm>
            <a:off x="1141412" y="1307772"/>
            <a:ext cx="5250924" cy="4957010"/>
          </a:xfrm>
        </p:spPr>
        <p:txBody>
          <a:bodyPr anchor="ctr">
            <a:normAutofit fontScale="92500" lnSpcReduction="10000"/>
          </a:bodyPr>
          <a:lstStyle/>
          <a:p>
            <a:pPr marL="514350" indent="-514350">
              <a:lnSpc>
                <a:spcPct val="110000"/>
              </a:lnSpc>
              <a:buFont typeface="+mj-lt"/>
              <a:buAutoNum type="romanLcPeriod" startAt="5"/>
            </a:pPr>
            <a:r>
              <a:rPr lang="en-US" dirty="0"/>
              <a:t>Constructing an RC car with motors and an accelerometer – In order to test if the rest of our project works we will attempt to construct a sample vehicle with motors to move it and an accelerometer measuring acceleration. The motors will be signaled to act depending on the state of the traffic light.</a:t>
            </a:r>
          </a:p>
          <a:p>
            <a:pPr marL="514350" indent="-514350">
              <a:lnSpc>
                <a:spcPct val="110000"/>
              </a:lnSpc>
              <a:buFont typeface="+mj-lt"/>
              <a:buAutoNum type="romanLcPeriod" startAt="5"/>
            </a:pPr>
            <a:r>
              <a:rPr lang="en-US" dirty="0"/>
              <a:t>Using the data to send messages to the driver and stop or slow down the motors if necessary – The challenge here will be to inform the driver of what is happening or and then stop the motors safely.</a:t>
            </a:r>
            <a:endParaRPr lang="en-IE" dirty="0"/>
          </a:p>
        </p:txBody>
      </p:sp>
      <p:pic>
        <p:nvPicPr>
          <p:cNvPr id="4" name="Picture 3">
            <a:extLst>
              <a:ext uri="{FF2B5EF4-FFF2-40B4-BE49-F238E27FC236}">
                <a16:creationId xmlns:a16="http://schemas.microsoft.com/office/drawing/2014/main" id="{6192FC1B-871E-4830-8E43-CDA786CB76D6}"/>
              </a:ext>
            </a:extLst>
          </p:cNvPr>
          <p:cNvPicPr>
            <a:picLocks noChangeAspect="1"/>
          </p:cNvPicPr>
          <p:nvPr/>
        </p:nvPicPr>
        <p:blipFill rotWithShape="1">
          <a:blip r:embed="rId3"/>
          <a:srcRect t="5171" r="3" b="7532"/>
          <a:stretch/>
        </p:blipFill>
        <p:spPr>
          <a:xfrm>
            <a:off x="6649009" y="2262331"/>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84636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1374</TotalTime>
  <Words>728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project graphics &amp; benchmark Metrics: Wireless V2I Communication Protocols for Driver Assistance</vt:lpstr>
      <vt:lpstr>Block diagram:</vt:lpstr>
      <vt:lpstr>Flowchart:</vt:lpstr>
      <vt:lpstr>Benchmark metrics: evaluation of success/failure</vt:lpstr>
      <vt:lpstr>Evaluating our goals:</vt:lpstr>
      <vt:lpstr>Evaluating our goals:</vt:lpstr>
      <vt:lpstr>Evaluating our anticipated challenges:</vt:lpstr>
      <vt:lpstr>Evaluating our anticipated challenges:</vt:lpstr>
      <vt:lpstr>Evaluating our anticipated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graphics: Wireless V2I Communication Protocols for Driver Assistance</dc:title>
  <dc:creator>Lenovo</dc:creator>
  <cp:lastModifiedBy>Lenovo</cp:lastModifiedBy>
  <cp:revision>32</cp:revision>
  <dcterms:created xsi:type="dcterms:W3CDTF">2018-11-05T14:03:13Z</dcterms:created>
  <dcterms:modified xsi:type="dcterms:W3CDTF">2018-11-06T13:06:42Z</dcterms:modified>
</cp:coreProperties>
</file>