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5" r:id="rId11"/>
    <p:sldId id="266" r:id="rId12"/>
    <p:sldId id="267" r:id="rId13"/>
    <p:sldId id="268" r:id="rId14"/>
    <p:sldId id="263" r:id="rId15"/>
  </p:sldIdLst>
  <p:sldSz cx="9144000" cy="6858000" type="screen4x3"/>
  <p:notesSz cx="6858000" cy="9144000"/>
  <p:defaultTextStyle>
    <a:defPPr>
      <a:defRPr lang="en-I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4" d="100"/>
          <a:sy n="134" d="100"/>
        </p:scale>
        <p:origin x="-95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IE" alt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E" alt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smtClean="0"/>
              <a:t>Click to edit Master text styles</a:t>
            </a:r>
          </a:p>
          <a:p>
            <a:pPr lvl="1"/>
            <a:r>
              <a:rPr lang="en-IE" altLang="en-US" smtClean="0"/>
              <a:t>Second level</a:t>
            </a:r>
          </a:p>
          <a:p>
            <a:pPr lvl="2"/>
            <a:r>
              <a:rPr lang="en-IE" altLang="en-US" smtClean="0"/>
              <a:t>Third level</a:t>
            </a:r>
          </a:p>
          <a:p>
            <a:pPr lvl="3"/>
            <a:r>
              <a:rPr lang="en-IE" altLang="en-US" smtClean="0"/>
              <a:t>Fourth level</a:t>
            </a:r>
          </a:p>
          <a:p>
            <a:pPr lvl="4"/>
            <a:r>
              <a:rPr lang="en-IE" altLang="en-US"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IE" alt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7CF3D47-BDC8-4143-B2C6-E38812958784}" type="slidenum">
              <a:rPr lang="en-IE" altLang="en-US"/>
              <a:pPr/>
              <a:t>‹#›</a:t>
            </a:fld>
            <a:endParaRPr lang="en-IE" altLang="en-US"/>
          </a:p>
        </p:txBody>
      </p:sp>
    </p:spTree>
    <p:extLst>
      <p:ext uri="{BB962C8B-B14F-4D97-AF65-F5344CB8AC3E}">
        <p14:creationId xmlns:p14="http://schemas.microsoft.com/office/powerpoint/2010/main" val="7491324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IE" altLang="en-US"/>
          </a:p>
        </p:txBody>
      </p:sp>
      <p:sp>
        <p:nvSpPr>
          <p:cNvPr id="19" name="Footer Placeholder 18"/>
          <p:cNvSpPr>
            <a:spLocks noGrp="1"/>
          </p:cNvSpPr>
          <p:nvPr>
            <p:ph type="ftr" sz="quarter" idx="11"/>
          </p:nvPr>
        </p:nvSpPr>
        <p:spPr/>
        <p:txBody>
          <a:bodyPr/>
          <a:lstStyle/>
          <a:p>
            <a:endParaRPr lang="en-IE" altLang="en-US"/>
          </a:p>
        </p:txBody>
      </p:sp>
      <p:sp>
        <p:nvSpPr>
          <p:cNvPr id="27" name="Slide Number Placeholder 26"/>
          <p:cNvSpPr>
            <a:spLocks noGrp="1"/>
          </p:cNvSpPr>
          <p:nvPr>
            <p:ph type="sldNum" sz="quarter" idx="12"/>
          </p:nvPr>
        </p:nvSpPr>
        <p:spPr/>
        <p:txBody>
          <a:bodyPr/>
          <a:lstStyle/>
          <a:p>
            <a:fld id="{FB0C4189-DBCC-4177-8147-7900958C9539}" type="slidenum">
              <a:rPr lang="en-IE" altLang="en-US" smtClean="0"/>
              <a:pPr/>
              <a:t>‹#›</a:t>
            </a:fld>
            <a:endParaRPr lang="en-IE"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E" altLang="en-US"/>
          </a:p>
        </p:txBody>
      </p:sp>
      <p:sp>
        <p:nvSpPr>
          <p:cNvPr id="5" name="Footer Placeholder 4"/>
          <p:cNvSpPr>
            <a:spLocks noGrp="1"/>
          </p:cNvSpPr>
          <p:nvPr>
            <p:ph type="ftr" sz="quarter" idx="11"/>
          </p:nvPr>
        </p:nvSpPr>
        <p:spPr/>
        <p:txBody>
          <a:bodyPr/>
          <a:lstStyle/>
          <a:p>
            <a:endParaRPr lang="en-IE" altLang="en-US"/>
          </a:p>
        </p:txBody>
      </p:sp>
      <p:sp>
        <p:nvSpPr>
          <p:cNvPr id="6" name="Slide Number Placeholder 5"/>
          <p:cNvSpPr>
            <a:spLocks noGrp="1"/>
          </p:cNvSpPr>
          <p:nvPr>
            <p:ph type="sldNum" sz="quarter" idx="12"/>
          </p:nvPr>
        </p:nvSpPr>
        <p:spPr/>
        <p:txBody>
          <a:bodyPr/>
          <a:lstStyle/>
          <a:p>
            <a:fld id="{A3BD47CB-82A1-4ADF-9D64-68E56E24B008}" type="slidenum">
              <a:rPr lang="en-IE" altLang="en-US" smtClean="0"/>
              <a:pPr/>
              <a:t>‹#›</a:t>
            </a:fld>
            <a:endParaRPr lang="en-IE"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E" altLang="en-US"/>
          </a:p>
        </p:txBody>
      </p:sp>
      <p:sp>
        <p:nvSpPr>
          <p:cNvPr id="5" name="Footer Placeholder 4"/>
          <p:cNvSpPr>
            <a:spLocks noGrp="1"/>
          </p:cNvSpPr>
          <p:nvPr>
            <p:ph type="ftr" sz="quarter" idx="11"/>
          </p:nvPr>
        </p:nvSpPr>
        <p:spPr/>
        <p:txBody>
          <a:bodyPr/>
          <a:lstStyle/>
          <a:p>
            <a:endParaRPr lang="en-IE" altLang="en-US"/>
          </a:p>
        </p:txBody>
      </p:sp>
      <p:sp>
        <p:nvSpPr>
          <p:cNvPr id="6" name="Slide Number Placeholder 5"/>
          <p:cNvSpPr>
            <a:spLocks noGrp="1"/>
          </p:cNvSpPr>
          <p:nvPr>
            <p:ph type="sldNum" sz="quarter" idx="12"/>
          </p:nvPr>
        </p:nvSpPr>
        <p:spPr/>
        <p:txBody>
          <a:bodyPr/>
          <a:lstStyle/>
          <a:p>
            <a:fld id="{275299A8-46B0-45AA-A2DF-E4B91235868A}" type="slidenum">
              <a:rPr lang="en-IE" altLang="en-US" smtClean="0"/>
              <a:pPr/>
              <a:t>‹#›</a:t>
            </a:fld>
            <a:endParaRPr lang="en-IE"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E" altLang="en-US"/>
          </a:p>
        </p:txBody>
      </p:sp>
      <p:sp>
        <p:nvSpPr>
          <p:cNvPr id="5" name="Footer Placeholder 4"/>
          <p:cNvSpPr>
            <a:spLocks noGrp="1"/>
          </p:cNvSpPr>
          <p:nvPr>
            <p:ph type="ftr" sz="quarter" idx="11"/>
          </p:nvPr>
        </p:nvSpPr>
        <p:spPr/>
        <p:txBody>
          <a:bodyPr/>
          <a:lstStyle/>
          <a:p>
            <a:endParaRPr lang="en-IE" altLang="en-US"/>
          </a:p>
        </p:txBody>
      </p:sp>
      <p:sp>
        <p:nvSpPr>
          <p:cNvPr id="6" name="Slide Number Placeholder 5"/>
          <p:cNvSpPr>
            <a:spLocks noGrp="1"/>
          </p:cNvSpPr>
          <p:nvPr>
            <p:ph type="sldNum" sz="quarter" idx="12"/>
          </p:nvPr>
        </p:nvSpPr>
        <p:spPr/>
        <p:txBody>
          <a:bodyPr/>
          <a:lstStyle/>
          <a:p>
            <a:fld id="{6BD34B2D-6D47-4EBC-AFE9-12B697286C4E}" type="slidenum">
              <a:rPr lang="en-IE" altLang="en-US" smtClean="0"/>
              <a:pPr/>
              <a:t>‹#›</a:t>
            </a:fld>
            <a:endParaRPr lang="en-IE"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IE" altLang="en-US"/>
          </a:p>
        </p:txBody>
      </p:sp>
      <p:sp>
        <p:nvSpPr>
          <p:cNvPr id="5" name="Footer Placeholder 4"/>
          <p:cNvSpPr>
            <a:spLocks noGrp="1"/>
          </p:cNvSpPr>
          <p:nvPr>
            <p:ph type="ftr" sz="quarter" idx="11"/>
          </p:nvPr>
        </p:nvSpPr>
        <p:spPr/>
        <p:txBody>
          <a:bodyPr/>
          <a:lstStyle/>
          <a:p>
            <a:endParaRPr lang="en-IE" altLang="en-US"/>
          </a:p>
        </p:txBody>
      </p:sp>
      <p:sp>
        <p:nvSpPr>
          <p:cNvPr id="6" name="Slide Number Placeholder 5"/>
          <p:cNvSpPr>
            <a:spLocks noGrp="1"/>
          </p:cNvSpPr>
          <p:nvPr>
            <p:ph type="sldNum" sz="quarter" idx="12"/>
          </p:nvPr>
        </p:nvSpPr>
        <p:spPr/>
        <p:txBody>
          <a:bodyPr/>
          <a:lstStyle/>
          <a:p>
            <a:fld id="{5B38CD8E-8D26-470E-9648-66628BF35700}" type="slidenum">
              <a:rPr lang="en-IE" altLang="en-US" smtClean="0"/>
              <a:pPr/>
              <a:t>‹#›</a:t>
            </a:fld>
            <a:endParaRPr lang="en-IE"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E" altLang="en-US"/>
          </a:p>
        </p:txBody>
      </p:sp>
      <p:sp>
        <p:nvSpPr>
          <p:cNvPr id="6" name="Footer Placeholder 5"/>
          <p:cNvSpPr>
            <a:spLocks noGrp="1"/>
          </p:cNvSpPr>
          <p:nvPr>
            <p:ph type="ftr" sz="quarter" idx="11"/>
          </p:nvPr>
        </p:nvSpPr>
        <p:spPr/>
        <p:txBody>
          <a:bodyPr/>
          <a:lstStyle/>
          <a:p>
            <a:endParaRPr lang="en-IE" altLang="en-US"/>
          </a:p>
        </p:txBody>
      </p:sp>
      <p:sp>
        <p:nvSpPr>
          <p:cNvPr id="7" name="Slide Number Placeholder 6"/>
          <p:cNvSpPr>
            <a:spLocks noGrp="1"/>
          </p:cNvSpPr>
          <p:nvPr>
            <p:ph type="sldNum" sz="quarter" idx="12"/>
          </p:nvPr>
        </p:nvSpPr>
        <p:spPr/>
        <p:txBody>
          <a:bodyPr/>
          <a:lstStyle/>
          <a:p>
            <a:fld id="{E402AC4C-6622-47C0-9878-F7BA2D30FE26}" type="slidenum">
              <a:rPr lang="en-IE" altLang="en-US" smtClean="0"/>
              <a:pPr/>
              <a:t>‹#›</a:t>
            </a:fld>
            <a:endParaRPr lang="en-IE"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IE" altLang="en-US"/>
          </a:p>
        </p:txBody>
      </p:sp>
      <p:sp>
        <p:nvSpPr>
          <p:cNvPr id="8" name="Footer Placeholder 7"/>
          <p:cNvSpPr>
            <a:spLocks noGrp="1"/>
          </p:cNvSpPr>
          <p:nvPr>
            <p:ph type="ftr" sz="quarter" idx="11"/>
          </p:nvPr>
        </p:nvSpPr>
        <p:spPr/>
        <p:txBody>
          <a:bodyPr/>
          <a:lstStyle/>
          <a:p>
            <a:endParaRPr lang="en-IE" altLang="en-US"/>
          </a:p>
        </p:txBody>
      </p:sp>
      <p:sp>
        <p:nvSpPr>
          <p:cNvPr id="9" name="Slide Number Placeholder 8"/>
          <p:cNvSpPr>
            <a:spLocks noGrp="1"/>
          </p:cNvSpPr>
          <p:nvPr>
            <p:ph type="sldNum" sz="quarter" idx="12"/>
          </p:nvPr>
        </p:nvSpPr>
        <p:spPr/>
        <p:txBody>
          <a:bodyPr/>
          <a:lstStyle/>
          <a:p>
            <a:fld id="{BB077EB7-F219-45D5-B727-779218FCDFC3}" type="slidenum">
              <a:rPr lang="en-IE" altLang="en-US" smtClean="0"/>
              <a:pPr/>
              <a:t>‹#›</a:t>
            </a:fld>
            <a:endParaRPr lang="en-IE"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E" altLang="en-US"/>
          </a:p>
        </p:txBody>
      </p:sp>
      <p:sp>
        <p:nvSpPr>
          <p:cNvPr id="4" name="Footer Placeholder 3"/>
          <p:cNvSpPr>
            <a:spLocks noGrp="1"/>
          </p:cNvSpPr>
          <p:nvPr>
            <p:ph type="ftr" sz="quarter" idx="11"/>
          </p:nvPr>
        </p:nvSpPr>
        <p:spPr/>
        <p:txBody>
          <a:bodyPr/>
          <a:lstStyle/>
          <a:p>
            <a:endParaRPr lang="en-IE" altLang="en-US"/>
          </a:p>
        </p:txBody>
      </p:sp>
      <p:sp>
        <p:nvSpPr>
          <p:cNvPr id="5" name="Slide Number Placeholder 4"/>
          <p:cNvSpPr>
            <a:spLocks noGrp="1"/>
          </p:cNvSpPr>
          <p:nvPr>
            <p:ph type="sldNum" sz="quarter" idx="12"/>
          </p:nvPr>
        </p:nvSpPr>
        <p:spPr/>
        <p:txBody>
          <a:bodyPr/>
          <a:lstStyle/>
          <a:p>
            <a:fld id="{004054BD-51F5-4055-8AEC-6ABB2447EAB8}" type="slidenum">
              <a:rPr lang="en-IE" altLang="en-US" smtClean="0"/>
              <a:pPr/>
              <a:t>‹#›</a:t>
            </a:fld>
            <a:endParaRPr lang="en-IE"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E" altLang="en-US"/>
          </a:p>
        </p:txBody>
      </p:sp>
      <p:sp>
        <p:nvSpPr>
          <p:cNvPr id="3" name="Footer Placeholder 2"/>
          <p:cNvSpPr>
            <a:spLocks noGrp="1"/>
          </p:cNvSpPr>
          <p:nvPr>
            <p:ph type="ftr" sz="quarter" idx="11"/>
          </p:nvPr>
        </p:nvSpPr>
        <p:spPr/>
        <p:txBody>
          <a:bodyPr/>
          <a:lstStyle/>
          <a:p>
            <a:endParaRPr lang="en-IE" altLang="en-US"/>
          </a:p>
        </p:txBody>
      </p:sp>
      <p:sp>
        <p:nvSpPr>
          <p:cNvPr id="4" name="Slide Number Placeholder 3"/>
          <p:cNvSpPr>
            <a:spLocks noGrp="1"/>
          </p:cNvSpPr>
          <p:nvPr>
            <p:ph type="sldNum" sz="quarter" idx="12"/>
          </p:nvPr>
        </p:nvSpPr>
        <p:spPr/>
        <p:txBody>
          <a:bodyPr/>
          <a:lstStyle/>
          <a:p>
            <a:fld id="{89B171CF-0BCB-48F5-AF80-3A4DEB7C06F2}" type="slidenum">
              <a:rPr lang="en-IE" altLang="en-US" smtClean="0"/>
              <a:pPr/>
              <a:t>‹#›</a:t>
            </a:fld>
            <a:endParaRPr lang="en-IE"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E" altLang="en-US"/>
          </a:p>
        </p:txBody>
      </p:sp>
      <p:sp>
        <p:nvSpPr>
          <p:cNvPr id="6" name="Footer Placeholder 5"/>
          <p:cNvSpPr>
            <a:spLocks noGrp="1"/>
          </p:cNvSpPr>
          <p:nvPr>
            <p:ph type="ftr" sz="quarter" idx="11"/>
          </p:nvPr>
        </p:nvSpPr>
        <p:spPr/>
        <p:txBody>
          <a:bodyPr/>
          <a:lstStyle/>
          <a:p>
            <a:endParaRPr lang="en-IE" altLang="en-US"/>
          </a:p>
        </p:txBody>
      </p:sp>
      <p:sp>
        <p:nvSpPr>
          <p:cNvPr id="7" name="Slide Number Placeholder 6"/>
          <p:cNvSpPr>
            <a:spLocks noGrp="1"/>
          </p:cNvSpPr>
          <p:nvPr>
            <p:ph type="sldNum" sz="quarter" idx="12"/>
          </p:nvPr>
        </p:nvSpPr>
        <p:spPr/>
        <p:txBody>
          <a:bodyPr/>
          <a:lstStyle/>
          <a:p>
            <a:fld id="{D7E5545F-D46A-4F72-89D5-DA04E3BA63BB}" type="slidenum">
              <a:rPr lang="en-IE" altLang="en-US" smtClean="0"/>
              <a:pPr/>
              <a:t>‹#›</a:t>
            </a:fld>
            <a:endParaRPr lang="en-IE"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E" altLang="en-US"/>
          </a:p>
        </p:txBody>
      </p:sp>
      <p:sp>
        <p:nvSpPr>
          <p:cNvPr id="6" name="Footer Placeholder 5"/>
          <p:cNvSpPr>
            <a:spLocks noGrp="1"/>
          </p:cNvSpPr>
          <p:nvPr>
            <p:ph type="ftr" sz="quarter" idx="11"/>
          </p:nvPr>
        </p:nvSpPr>
        <p:spPr/>
        <p:txBody>
          <a:bodyPr/>
          <a:lstStyle/>
          <a:p>
            <a:endParaRPr lang="en-IE" altLang="en-US"/>
          </a:p>
        </p:txBody>
      </p:sp>
      <p:sp>
        <p:nvSpPr>
          <p:cNvPr id="7" name="Slide Number Placeholder 6"/>
          <p:cNvSpPr>
            <a:spLocks noGrp="1"/>
          </p:cNvSpPr>
          <p:nvPr>
            <p:ph type="sldNum" sz="quarter" idx="12"/>
          </p:nvPr>
        </p:nvSpPr>
        <p:spPr>
          <a:xfrm>
            <a:off x="8077200" y="6356350"/>
            <a:ext cx="609600" cy="365125"/>
          </a:xfrm>
        </p:spPr>
        <p:txBody>
          <a:bodyPr/>
          <a:lstStyle/>
          <a:p>
            <a:fld id="{115FAC60-8EFF-4EB9-A2D1-2F0FEBA4D5CB}" type="slidenum">
              <a:rPr lang="en-IE" altLang="en-US" smtClean="0"/>
              <a:pPr/>
              <a:t>‹#›</a:t>
            </a:fld>
            <a:endParaRPr lang="en-IE"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E"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E"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34F30C-189D-4F4C-B2CE-E08BC1332DD8}" type="slidenum">
              <a:rPr lang="en-IE" altLang="en-US" smtClean="0"/>
              <a:pPr/>
              <a:t>‹#›</a:t>
            </a:fld>
            <a:endParaRPr lang="en-IE"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p:txBody>
          <a:bodyPr/>
          <a:lstStyle/>
          <a:p>
            <a:r>
              <a:rPr lang="en-IE" altLang="en-US" dirty="0"/>
              <a:t>Shallow Copy and Deep Copy</a:t>
            </a:r>
          </a:p>
        </p:txBody>
      </p:sp>
      <p:sp>
        <p:nvSpPr>
          <p:cNvPr id="6" name="Slide Number Placeholder 4"/>
          <p:cNvSpPr>
            <a:spLocks noGrp="1"/>
          </p:cNvSpPr>
          <p:nvPr>
            <p:ph type="sldNum" sz="quarter" idx="12"/>
          </p:nvPr>
        </p:nvSpPr>
        <p:spPr/>
        <p:txBody>
          <a:bodyPr/>
          <a:lstStyle/>
          <a:p>
            <a:fld id="{E7C2F5F1-5FC8-43EB-842D-2ADAB44BD0B3}" type="slidenum">
              <a:rPr lang="en-IE" altLang="en-US"/>
              <a:pPr/>
              <a:t>1</a:t>
            </a:fld>
            <a:endParaRPr lang="en-IE" altLang="en-US"/>
          </a:p>
        </p:txBody>
      </p:sp>
      <p:sp>
        <p:nvSpPr>
          <p:cNvPr id="2053" name="Rectangle 5"/>
          <p:cNvSpPr>
            <a:spLocks noChangeArrowheads="1"/>
          </p:cNvSpPr>
          <p:nvPr/>
        </p:nvSpPr>
        <p:spPr bwMode="auto">
          <a:xfrm>
            <a:off x="1476375" y="2284413"/>
            <a:ext cx="62642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i="1" dirty="0">
                <a:latin typeface="+mn-lt"/>
              </a:rPr>
              <a:t>A </a:t>
            </a:r>
            <a:r>
              <a:rPr lang="en-US" altLang="en-US" sz="2800" b="1" i="1" dirty="0">
                <a:solidFill>
                  <a:srgbClr val="A50021"/>
                </a:solidFill>
                <a:latin typeface="+mn-lt"/>
              </a:rPr>
              <a:t>shallow copy</a:t>
            </a:r>
            <a:r>
              <a:rPr lang="en-US" altLang="en-US" sz="2800" b="1" dirty="0">
                <a:latin typeface="+mn-lt"/>
              </a:rPr>
              <a:t> copies only the class data members, and does not make a copy of any pointed-to data </a:t>
            </a:r>
          </a:p>
          <a:p>
            <a:endParaRPr lang="en-US" altLang="en-US" sz="2800" b="1" dirty="0"/>
          </a:p>
          <a:p>
            <a:r>
              <a:rPr lang="en-US" altLang="en-US" sz="2800" b="1" i="1" dirty="0">
                <a:latin typeface="+mn-lt"/>
              </a:rPr>
              <a:t>A</a:t>
            </a:r>
            <a:r>
              <a:rPr lang="en-US" altLang="en-US" sz="2800" b="1" i="1" dirty="0">
                <a:solidFill>
                  <a:srgbClr val="660066"/>
                </a:solidFill>
                <a:latin typeface="+mn-lt"/>
              </a:rPr>
              <a:t> </a:t>
            </a:r>
            <a:r>
              <a:rPr lang="en-US" altLang="en-US" sz="2800" b="1" i="1" dirty="0">
                <a:solidFill>
                  <a:srgbClr val="A50021"/>
                </a:solidFill>
                <a:latin typeface="+mn-lt"/>
              </a:rPr>
              <a:t>deep copy</a:t>
            </a:r>
            <a:r>
              <a:rPr lang="en-US" altLang="en-US" sz="2800" b="1" dirty="0">
                <a:solidFill>
                  <a:srgbClr val="006633"/>
                </a:solidFill>
                <a:latin typeface="+mn-lt"/>
              </a:rPr>
              <a:t> </a:t>
            </a:r>
            <a:r>
              <a:rPr lang="en-US" altLang="en-US" sz="2800" b="1" dirty="0">
                <a:latin typeface="+mn-lt"/>
              </a:rPr>
              <a:t>copies not only the class data members, but also makes a separate stored copy of any pointed-to data</a:t>
            </a:r>
            <a:r>
              <a:rPr lang="en-US" altLang="en-US" sz="2800" dirty="0">
                <a:latin typeface="+mn-lt"/>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B171CF-0BCB-48F5-AF80-3A4DEB7C06F2}" type="slidenum">
              <a:rPr lang="en-IE" altLang="en-US" smtClean="0"/>
              <a:pPr/>
              <a:t>10</a:t>
            </a:fld>
            <a:endParaRPr lang="en-IE" altLang="en-US"/>
          </a:p>
        </p:txBody>
      </p:sp>
      <p:sp>
        <p:nvSpPr>
          <p:cNvPr id="3" name="Rectangle 2"/>
          <p:cNvSpPr/>
          <p:nvPr/>
        </p:nvSpPr>
        <p:spPr>
          <a:xfrm>
            <a:off x="1119673" y="1891756"/>
            <a:ext cx="7200800" cy="3416320"/>
          </a:xfrm>
          <a:prstGeom prst="rect">
            <a:avLst/>
          </a:prstGeom>
        </p:spPr>
        <p:txBody>
          <a:bodyPr wrap="square">
            <a:spAutoFit/>
          </a:bodyPr>
          <a:lstStyle/>
          <a:p>
            <a:r>
              <a:rPr lang="en-IE" sz="2800" dirty="0" smtClean="0">
                <a:solidFill>
                  <a:srgbClr val="000000"/>
                </a:solidFill>
                <a:latin typeface="+mn-lt"/>
              </a:rPr>
              <a:t>Any </a:t>
            </a:r>
            <a:r>
              <a:rPr lang="en-IE" sz="2800" dirty="0">
                <a:solidFill>
                  <a:srgbClr val="000000"/>
                </a:solidFill>
                <a:latin typeface="+mn-lt"/>
              </a:rPr>
              <a:t>assignment operator is very similar to a copy constructor, it is used whenever one object is assigned to another</a:t>
            </a:r>
            <a:r>
              <a:rPr lang="en-IE" sz="2800" dirty="0" smtClean="0">
                <a:solidFill>
                  <a:srgbClr val="000000"/>
                </a:solidFill>
                <a:latin typeface="+mn-lt"/>
              </a:rPr>
              <a:t>:</a:t>
            </a:r>
            <a:endParaRPr lang="en-IE" sz="2800" dirty="0">
              <a:solidFill>
                <a:srgbClr val="000000"/>
              </a:solidFill>
              <a:latin typeface="+mn-lt"/>
            </a:endParaRPr>
          </a:p>
          <a:p>
            <a:r>
              <a:rPr lang="en-IE" sz="2400" b="1" dirty="0" err="1">
                <a:solidFill>
                  <a:srgbClr val="000000"/>
                </a:solidFill>
                <a:latin typeface="Courier New"/>
              </a:rPr>
              <a:t>MyClass</a:t>
            </a:r>
            <a:r>
              <a:rPr lang="en-IE" sz="2400" b="1" dirty="0">
                <a:solidFill>
                  <a:srgbClr val="000000"/>
                </a:solidFill>
                <a:latin typeface="Courier New"/>
              </a:rPr>
              <a:t> x, y;</a:t>
            </a:r>
          </a:p>
          <a:p>
            <a:r>
              <a:rPr lang="en-IE" sz="2400" b="1" dirty="0">
                <a:solidFill>
                  <a:srgbClr val="000000"/>
                </a:solidFill>
                <a:latin typeface="Courier New"/>
              </a:rPr>
              <a:t>X = y; //line </a:t>
            </a:r>
            <a:r>
              <a:rPr lang="en-IE" sz="2400" b="1" dirty="0" smtClean="0">
                <a:solidFill>
                  <a:srgbClr val="000000"/>
                </a:solidFill>
                <a:latin typeface="Courier New"/>
              </a:rPr>
              <a:t>2</a:t>
            </a:r>
            <a:endParaRPr lang="en-IE" sz="2400" b="1" dirty="0">
              <a:solidFill>
                <a:srgbClr val="000000"/>
              </a:solidFill>
              <a:latin typeface="Courier New"/>
            </a:endParaRPr>
          </a:p>
          <a:p>
            <a:r>
              <a:rPr lang="en-IE" sz="2000" dirty="0">
                <a:solidFill>
                  <a:srgbClr val="000000"/>
                </a:solidFill>
                <a:latin typeface="+mn-lt"/>
              </a:rPr>
              <a:t>Note that line 2 does not call a copy constructor – a constructor (the default one in this case) </a:t>
            </a:r>
            <a:r>
              <a:rPr lang="en-IE" sz="2000" dirty="0" smtClean="0">
                <a:solidFill>
                  <a:srgbClr val="000000"/>
                </a:solidFill>
                <a:latin typeface="+mn-lt"/>
              </a:rPr>
              <a:t>will be called when x </a:t>
            </a:r>
            <a:r>
              <a:rPr lang="en-IE" sz="2000" dirty="0">
                <a:solidFill>
                  <a:srgbClr val="000000"/>
                </a:solidFill>
                <a:latin typeface="+mn-lt"/>
              </a:rPr>
              <a:t>is </a:t>
            </a:r>
            <a:r>
              <a:rPr lang="en-IE" sz="2000" dirty="0" smtClean="0">
                <a:solidFill>
                  <a:srgbClr val="000000"/>
                </a:solidFill>
                <a:latin typeface="+mn-lt"/>
              </a:rPr>
              <a:t>declared.</a:t>
            </a:r>
            <a:endParaRPr lang="en-IE" sz="2000" dirty="0">
              <a:solidFill>
                <a:srgbClr val="000000"/>
              </a:solidFill>
              <a:latin typeface="+mn-lt"/>
            </a:endParaRPr>
          </a:p>
          <a:p>
            <a:r>
              <a:rPr lang="en-IE" sz="2000" dirty="0">
                <a:solidFill>
                  <a:srgbClr val="000000"/>
                </a:solidFill>
                <a:latin typeface="+mn-lt"/>
              </a:rPr>
              <a:t>Line 2 is the equivalent of calling the method operator= (the overloaded assignment) on the object </a:t>
            </a:r>
            <a:r>
              <a:rPr lang="en-IE" sz="2000" dirty="0" smtClean="0">
                <a:solidFill>
                  <a:srgbClr val="000000"/>
                </a:solidFill>
                <a:latin typeface="+mn-lt"/>
              </a:rPr>
              <a:t>x: </a:t>
            </a:r>
            <a:r>
              <a:rPr lang="en-IE" sz="2400" b="1" dirty="0" err="1" smtClean="0">
                <a:solidFill>
                  <a:srgbClr val="000000"/>
                </a:solidFill>
                <a:latin typeface="Courier New"/>
              </a:rPr>
              <a:t>x.operator</a:t>
            </a:r>
            <a:r>
              <a:rPr lang="en-IE" sz="2400" b="1" dirty="0">
                <a:solidFill>
                  <a:srgbClr val="000000"/>
                </a:solidFill>
                <a:latin typeface="Courier New"/>
              </a:rPr>
              <a:t>=(y) </a:t>
            </a:r>
            <a:endParaRPr lang="en-IE" sz="2400" b="1" dirty="0"/>
          </a:p>
        </p:txBody>
      </p:sp>
      <p:sp>
        <p:nvSpPr>
          <p:cNvPr id="4" name="Rectangle 3"/>
          <p:cNvSpPr/>
          <p:nvPr/>
        </p:nvSpPr>
        <p:spPr>
          <a:xfrm>
            <a:off x="1115615" y="1029982"/>
            <a:ext cx="6398483" cy="861774"/>
          </a:xfrm>
          <a:prstGeom prst="rect">
            <a:avLst/>
          </a:prstGeom>
        </p:spPr>
        <p:txBody>
          <a:bodyPr wrap="none">
            <a:spAutoFit/>
          </a:bodyPr>
          <a:lstStyle/>
          <a:p>
            <a:r>
              <a:rPr lang="en-US" altLang="en-US" sz="5000" dirty="0">
                <a:solidFill>
                  <a:schemeClr val="tx2"/>
                </a:solidFill>
                <a:latin typeface="+mj-lt"/>
                <a:ea typeface="+mj-ea"/>
                <a:cs typeface="+mj-cs"/>
              </a:rPr>
              <a:t>Overloaded </a:t>
            </a:r>
            <a:r>
              <a:rPr lang="en-US" altLang="en-US" sz="5000" dirty="0" smtClean="0">
                <a:solidFill>
                  <a:schemeClr val="tx2"/>
                </a:solidFill>
                <a:latin typeface="+mj-lt"/>
                <a:ea typeface="+mj-ea"/>
                <a:cs typeface="+mj-cs"/>
              </a:rPr>
              <a:t>Assignment</a:t>
            </a:r>
            <a:endParaRPr lang="en-IE" sz="5000" dirty="0">
              <a:solidFill>
                <a:schemeClr val="tx2"/>
              </a:solidFill>
              <a:latin typeface="+mj-lt"/>
              <a:ea typeface="+mj-ea"/>
              <a:cs typeface="+mj-cs"/>
            </a:endParaRPr>
          </a:p>
        </p:txBody>
      </p:sp>
    </p:spTree>
    <p:extLst>
      <p:ext uri="{BB962C8B-B14F-4D97-AF65-F5344CB8AC3E}">
        <p14:creationId xmlns:p14="http://schemas.microsoft.com/office/powerpoint/2010/main" val="63374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B171CF-0BCB-48F5-AF80-3A4DEB7C06F2}" type="slidenum">
              <a:rPr lang="en-IE" altLang="en-US" smtClean="0"/>
              <a:pPr/>
              <a:t>11</a:t>
            </a:fld>
            <a:endParaRPr lang="en-IE" altLang="en-US"/>
          </a:p>
        </p:txBody>
      </p:sp>
      <p:sp>
        <p:nvSpPr>
          <p:cNvPr id="3" name="Rectangle 2"/>
          <p:cNvSpPr/>
          <p:nvPr/>
        </p:nvSpPr>
        <p:spPr>
          <a:xfrm>
            <a:off x="827584" y="1124744"/>
            <a:ext cx="7344816" cy="4154984"/>
          </a:xfrm>
          <a:prstGeom prst="rect">
            <a:avLst/>
          </a:prstGeom>
        </p:spPr>
        <p:txBody>
          <a:bodyPr wrap="square">
            <a:spAutoFit/>
          </a:bodyPr>
          <a:lstStyle/>
          <a:p>
            <a:r>
              <a:rPr lang="en-IE" sz="2400" u="sng" dirty="0">
                <a:solidFill>
                  <a:srgbClr val="000000"/>
                </a:solidFill>
                <a:latin typeface="+mn-lt"/>
              </a:rPr>
              <a:t>Note </a:t>
            </a:r>
            <a:r>
              <a:rPr lang="en-IE" sz="2400" u="sng" dirty="0" smtClean="0">
                <a:solidFill>
                  <a:srgbClr val="000000"/>
                </a:solidFill>
                <a:latin typeface="+mn-lt"/>
              </a:rPr>
              <a:t>1</a:t>
            </a:r>
          </a:p>
          <a:p>
            <a:endParaRPr lang="en-IE" sz="2400" dirty="0">
              <a:solidFill>
                <a:srgbClr val="000000"/>
              </a:solidFill>
              <a:latin typeface="+mn-lt"/>
            </a:endParaRPr>
          </a:p>
          <a:p>
            <a:r>
              <a:rPr lang="en-IE" sz="2400" dirty="0" smtClean="0">
                <a:solidFill>
                  <a:srgbClr val="000000"/>
                </a:solidFill>
                <a:latin typeface="+mn-lt"/>
              </a:rPr>
              <a:t>If </a:t>
            </a:r>
            <a:r>
              <a:rPr lang="en-IE" sz="2400" dirty="0">
                <a:solidFill>
                  <a:srgbClr val="000000"/>
                </a:solidFill>
                <a:latin typeface="+mn-lt"/>
              </a:rPr>
              <a:t>you do not overload the assignment operator = , then you automatically get a default assignment operator for your class. This default assignment operator, like the default copy constructor, copies the values of member variables from one object of the class to the corresponding member variables of the another object of the class. For simple classes, this is usually what you want - see above </a:t>
            </a:r>
            <a:r>
              <a:rPr lang="en-IE" sz="2400" b="1" i="1" dirty="0">
                <a:solidFill>
                  <a:srgbClr val="000000"/>
                </a:solidFill>
                <a:latin typeface="+mn-lt"/>
              </a:rPr>
              <a:t>deep </a:t>
            </a:r>
            <a:r>
              <a:rPr lang="en-IE" sz="2400" dirty="0">
                <a:solidFill>
                  <a:srgbClr val="000000"/>
                </a:solidFill>
                <a:latin typeface="+mn-lt"/>
              </a:rPr>
              <a:t>copy </a:t>
            </a:r>
            <a:r>
              <a:rPr lang="en-IE" sz="2400" b="1" i="1" dirty="0">
                <a:solidFill>
                  <a:srgbClr val="000000"/>
                </a:solidFill>
                <a:latin typeface="+mn-lt"/>
              </a:rPr>
              <a:t>shallow </a:t>
            </a:r>
            <a:r>
              <a:rPr lang="en-IE" sz="2400" dirty="0">
                <a:solidFill>
                  <a:srgbClr val="000000"/>
                </a:solidFill>
                <a:latin typeface="+mn-lt"/>
              </a:rPr>
              <a:t>copy</a:t>
            </a:r>
            <a:r>
              <a:rPr lang="en-IE" sz="2400" dirty="0" smtClean="0">
                <a:solidFill>
                  <a:srgbClr val="000000"/>
                </a:solidFill>
                <a:latin typeface="+mn-lt"/>
              </a:rPr>
              <a:t>.</a:t>
            </a:r>
            <a:endParaRPr lang="en-IE" sz="2400" dirty="0">
              <a:latin typeface="+mn-lt"/>
            </a:endParaRPr>
          </a:p>
        </p:txBody>
      </p:sp>
    </p:spTree>
    <p:extLst>
      <p:ext uri="{BB962C8B-B14F-4D97-AF65-F5344CB8AC3E}">
        <p14:creationId xmlns:p14="http://schemas.microsoft.com/office/powerpoint/2010/main" val="69134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B171CF-0BCB-48F5-AF80-3A4DEB7C06F2}" type="slidenum">
              <a:rPr lang="en-IE" altLang="en-US" smtClean="0"/>
              <a:pPr/>
              <a:t>12</a:t>
            </a:fld>
            <a:endParaRPr lang="en-IE" altLang="en-US"/>
          </a:p>
        </p:txBody>
      </p:sp>
      <p:sp>
        <p:nvSpPr>
          <p:cNvPr id="3" name="Rectangle 2"/>
          <p:cNvSpPr/>
          <p:nvPr/>
        </p:nvSpPr>
        <p:spPr>
          <a:xfrm>
            <a:off x="899592" y="1196752"/>
            <a:ext cx="7128792" cy="4524315"/>
          </a:xfrm>
          <a:prstGeom prst="rect">
            <a:avLst/>
          </a:prstGeom>
        </p:spPr>
        <p:txBody>
          <a:bodyPr wrap="square">
            <a:spAutoFit/>
          </a:bodyPr>
          <a:lstStyle/>
          <a:p>
            <a:r>
              <a:rPr lang="en-IE" sz="2400" u="sng" dirty="0">
                <a:solidFill>
                  <a:srgbClr val="000000"/>
                </a:solidFill>
                <a:latin typeface="+mn-lt"/>
              </a:rPr>
              <a:t>Note </a:t>
            </a:r>
            <a:r>
              <a:rPr lang="en-IE" sz="2400" u="sng" dirty="0" smtClean="0">
                <a:solidFill>
                  <a:srgbClr val="000000"/>
                </a:solidFill>
                <a:latin typeface="+mn-lt"/>
              </a:rPr>
              <a:t>2</a:t>
            </a:r>
          </a:p>
          <a:p>
            <a:endParaRPr lang="en-IE" sz="2400" dirty="0">
              <a:solidFill>
                <a:srgbClr val="000000"/>
              </a:solidFill>
              <a:latin typeface="+mn-lt"/>
            </a:endParaRPr>
          </a:p>
          <a:p>
            <a:r>
              <a:rPr lang="en-IE" sz="2400" dirty="0" smtClean="0">
                <a:solidFill>
                  <a:srgbClr val="000000"/>
                </a:solidFill>
                <a:latin typeface="+mn-lt"/>
              </a:rPr>
              <a:t>An </a:t>
            </a:r>
            <a:r>
              <a:rPr lang="en-IE" sz="2400" dirty="0">
                <a:solidFill>
                  <a:srgbClr val="000000"/>
                </a:solidFill>
                <a:latin typeface="+mn-lt"/>
              </a:rPr>
              <a:t>assignment is always an expression which returns the value assigned, This is to enable chaining of assignments, as in </a:t>
            </a:r>
            <a:r>
              <a:rPr lang="en-IE" sz="2400" dirty="0" err="1">
                <a:solidFill>
                  <a:srgbClr val="000000"/>
                </a:solidFill>
                <a:latin typeface="+mn-lt"/>
              </a:rPr>
              <a:t>i</a:t>
            </a:r>
            <a:r>
              <a:rPr lang="en-IE" sz="2400" dirty="0">
                <a:solidFill>
                  <a:srgbClr val="000000"/>
                </a:solidFill>
                <a:latin typeface="+mn-lt"/>
              </a:rPr>
              <a:t> = j = k</a:t>
            </a:r>
          </a:p>
          <a:p>
            <a:r>
              <a:rPr lang="en-IE" sz="2400" dirty="0">
                <a:solidFill>
                  <a:srgbClr val="000000"/>
                </a:solidFill>
                <a:latin typeface="+mn-lt"/>
              </a:rPr>
              <a:t>So the definition of the overloaded assignment operator must return the new value of the object on the LHS.</a:t>
            </a:r>
          </a:p>
          <a:p>
            <a:r>
              <a:rPr lang="en-IE" sz="2400" dirty="0" smtClean="0">
                <a:solidFill>
                  <a:srgbClr val="000000"/>
                </a:solidFill>
                <a:latin typeface="+mn-lt"/>
              </a:rPr>
              <a:t>use </a:t>
            </a:r>
            <a:r>
              <a:rPr lang="en-IE" sz="2400" dirty="0">
                <a:solidFill>
                  <a:srgbClr val="000000"/>
                </a:solidFill>
                <a:latin typeface="+mn-lt"/>
              </a:rPr>
              <a:t>the </a:t>
            </a:r>
            <a:r>
              <a:rPr lang="en-IE" sz="2400" b="1" dirty="0">
                <a:solidFill>
                  <a:srgbClr val="000000"/>
                </a:solidFill>
                <a:latin typeface="+mn-lt"/>
              </a:rPr>
              <a:t>this </a:t>
            </a:r>
            <a:r>
              <a:rPr lang="en-IE" sz="2400" dirty="0">
                <a:solidFill>
                  <a:srgbClr val="000000"/>
                </a:solidFill>
                <a:latin typeface="+mn-lt"/>
              </a:rPr>
              <a:t>pointer to return the object on the left side of the = sign. Remember it has to return the object, not a pointer, so de-reference the this pointer and return </a:t>
            </a:r>
            <a:r>
              <a:rPr lang="en-IE" sz="2400" b="1" dirty="0">
                <a:solidFill>
                  <a:srgbClr val="000000"/>
                </a:solidFill>
                <a:latin typeface="+mn-lt"/>
              </a:rPr>
              <a:t>*this </a:t>
            </a:r>
            <a:r>
              <a:rPr lang="en-IE" sz="2400" dirty="0">
                <a:solidFill>
                  <a:srgbClr val="000000"/>
                </a:solidFill>
                <a:latin typeface="+mn-lt"/>
              </a:rPr>
              <a:t>(the object to which this points!)</a:t>
            </a:r>
            <a:endParaRPr lang="en-IE" sz="2400" dirty="0">
              <a:latin typeface="+mn-lt"/>
            </a:endParaRPr>
          </a:p>
        </p:txBody>
      </p:sp>
    </p:spTree>
    <p:extLst>
      <p:ext uri="{BB962C8B-B14F-4D97-AF65-F5344CB8AC3E}">
        <p14:creationId xmlns:p14="http://schemas.microsoft.com/office/powerpoint/2010/main" val="253912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B171CF-0BCB-48F5-AF80-3A4DEB7C06F2}" type="slidenum">
              <a:rPr lang="en-IE" altLang="en-US" smtClean="0"/>
              <a:pPr/>
              <a:t>13</a:t>
            </a:fld>
            <a:endParaRPr lang="en-IE" altLang="en-US"/>
          </a:p>
        </p:txBody>
      </p:sp>
      <p:sp>
        <p:nvSpPr>
          <p:cNvPr id="3" name="Rectangle 2"/>
          <p:cNvSpPr/>
          <p:nvPr/>
        </p:nvSpPr>
        <p:spPr>
          <a:xfrm>
            <a:off x="1043608" y="1028343"/>
            <a:ext cx="7416824" cy="5570756"/>
          </a:xfrm>
          <a:prstGeom prst="rect">
            <a:avLst/>
          </a:prstGeom>
        </p:spPr>
        <p:txBody>
          <a:bodyPr wrap="square">
            <a:spAutoFit/>
          </a:bodyPr>
          <a:lstStyle/>
          <a:p>
            <a:r>
              <a:rPr lang="en-IE" sz="2400" u="sng" dirty="0">
                <a:solidFill>
                  <a:srgbClr val="000000"/>
                </a:solidFill>
                <a:latin typeface="+mn-lt"/>
              </a:rPr>
              <a:t>Note </a:t>
            </a:r>
            <a:r>
              <a:rPr lang="en-IE" sz="2400" u="sng" dirty="0" smtClean="0">
                <a:solidFill>
                  <a:srgbClr val="000000"/>
                </a:solidFill>
                <a:latin typeface="+mn-lt"/>
              </a:rPr>
              <a:t>3</a:t>
            </a:r>
          </a:p>
          <a:p>
            <a:r>
              <a:rPr lang="en-IE" sz="2400" dirty="0" smtClean="0">
                <a:solidFill>
                  <a:srgbClr val="000000"/>
                </a:solidFill>
                <a:latin typeface="+mn-lt"/>
              </a:rPr>
              <a:t>If </a:t>
            </a:r>
            <a:r>
              <a:rPr lang="en-IE" sz="2400" dirty="0">
                <a:solidFill>
                  <a:srgbClr val="000000"/>
                </a:solidFill>
                <a:latin typeface="+mn-lt"/>
              </a:rPr>
              <a:t>you overload the assignment operator =, you </a:t>
            </a:r>
            <a:r>
              <a:rPr lang="en-IE" sz="2400" b="1" i="1" dirty="0">
                <a:solidFill>
                  <a:srgbClr val="000000"/>
                </a:solidFill>
                <a:latin typeface="+mn-lt"/>
              </a:rPr>
              <a:t>must </a:t>
            </a:r>
            <a:r>
              <a:rPr lang="en-IE" sz="2400" dirty="0">
                <a:solidFill>
                  <a:srgbClr val="000000"/>
                </a:solidFill>
                <a:latin typeface="+mn-lt"/>
              </a:rPr>
              <a:t>overload it as a member operator. [the definition for the overloaded = operator therefore only has one parameter</a:t>
            </a:r>
            <a:r>
              <a:rPr lang="en-IE" sz="2400" dirty="0" smtClean="0">
                <a:solidFill>
                  <a:srgbClr val="000000"/>
                </a:solidFill>
                <a:latin typeface="+mn-lt"/>
              </a:rPr>
              <a:t>].</a:t>
            </a:r>
          </a:p>
          <a:p>
            <a:endParaRPr lang="en-IE" sz="2000" dirty="0">
              <a:solidFill>
                <a:srgbClr val="000000"/>
              </a:solidFill>
              <a:latin typeface="+mn-lt"/>
            </a:endParaRPr>
          </a:p>
          <a:p>
            <a:r>
              <a:rPr lang="en-IE" sz="2400" u="sng" dirty="0">
                <a:solidFill>
                  <a:srgbClr val="000000"/>
                </a:solidFill>
                <a:latin typeface="+mn-lt"/>
              </a:rPr>
              <a:t>Note </a:t>
            </a:r>
            <a:r>
              <a:rPr lang="en-IE" sz="2400" u="sng" dirty="0" smtClean="0">
                <a:solidFill>
                  <a:srgbClr val="000000"/>
                </a:solidFill>
                <a:latin typeface="+mn-lt"/>
              </a:rPr>
              <a:t>4</a:t>
            </a:r>
          </a:p>
          <a:p>
            <a:r>
              <a:rPr lang="en-IE" sz="2400" b="1" i="1" dirty="0" smtClean="0">
                <a:solidFill>
                  <a:srgbClr val="000000"/>
                </a:solidFill>
                <a:latin typeface="+mn-lt"/>
              </a:rPr>
              <a:t>The </a:t>
            </a:r>
            <a:r>
              <a:rPr lang="en-IE" sz="2400" b="1" i="1" dirty="0">
                <a:solidFill>
                  <a:srgbClr val="000000"/>
                </a:solidFill>
                <a:latin typeface="+mn-lt"/>
              </a:rPr>
              <a:t>overloaded assignment, like the copy constructor, should take a reference parameter. </a:t>
            </a:r>
            <a:r>
              <a:rPr lang="en-IE" sz="2400" dirty="0">
                <a:solidFill>
                  <a:srgbClr val="000000"/>
                </a:solidFill>
                <a:latin typeface="+mn-lt"/>
              </a:rPr>
              <a:t>This prevents a copy of the object on the RHS from being made. </a:t>
            </a:r>
          </a:p>
          <a:p>
            <a:r>
              <a:rPr lang="en-IE" sz="2400" b="1" i="1" dirty="0">
                <a:solidFill>
                  <a:srgbClr val="000000"/>
                </a:solidFill>
                <a:latin typeface="+mn-lt"/>
              </a:rPr>
              <a:t>The overloaded assignment method also returns a reference, not an object. </a:t>
            </a:r>
            <a:r>
              <a:rPr lang="en-IE" sz="2400" dirty="0">
                <a:solidFill>
                  <a:srgbClr val="000000"/>
                </a:solidFill>
                <a:latin typeface="+mn-lt"/>
              </a:rPr>
              <a:t>This would very rarely be an issue, but it does allow a method to be called on the returned </a:t>
            </a:r>
            <a:r>
              <a:rPr lang="en-IE" sz="2400" dirty="0" smtClean="0">
                <a:solidFill>
                  <a:srgbClr val="000000"/>
                </a:solidFill>
                <a:latin typeface="+mn-lt"/>
              </a:rPr>
              <a:t>object e.g</a:t>
            </a:r>
            <a:r>
              <a:rPr lang="en-IE" sz="2400" dirty="0">
                <a:solidFill>
                  <a:srgbClr val="000000"/>
                </a:solidFill>
                <a:latin typeface="+mn-lt"/>
              </a:rPr>
              <a:t>. (myobj2 = myobj1).</a:t>
            </a:r>
            <a:r>
              <a:rPr lang="en-IE" sz="2400" dirty="0" err="1">
                <a:solidFill>
                  <a:srgbClr val="000000"/>
                </a:solidFill>
                <a:latin typeface="+mn-lt"/>
              </a:rPr>
              <a:t>amethod</a:t>
            </a:r>
            <a:r>
              <a:rPr lang="en-IE" sz="2400" dirty="0">
                <a:solidFill>
                  <a:srgbClr val="000000"/>
                </a:solidFill>
                <a:latin typeface="+mn-lt"/>
              </a:rPr>
              <a:t>(); </a:t>
            </a:r>
            <a:endParaRPr lang="en-IE" sz="2400" dirty="0">
              <a:latin typeface="+mn-lt"/>
            </a:endParaRPr>
          </a:p>
        </p:txBody>
      </p:sp>
    </p:spTree>
    <p:extLst>
      <p:ext uri="{BB962C8B-B14F-4D97-AF65-F5344CB8AC3E}">
        <p14:creationId xmlns:p14="http://schemas.microsoft.com/office/powerpoint/2010/main" val="338953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B171CF-0BCB-48F5-AF80-3A4DEB7C06F2}" type="slidenum">
              <a:rPr lang="en-IE" altLang="en-US" smtClean="0"/>
              <a:pPr/>
              <a:t>14</a:t>
            </a:fld>
            <a:endParaRPr lang="en-IE" altLang="en-US"/>
          </a:p>
        </p:txBody>
      </p:sp>
      <p:sp>
        <p:nvSpPr>
          <p:cNvPr id="3" name="Rectangle 2"/>
          <p:cNvSpPr/>
          <p:nvPr/>
        </p:nvSpPr>
        <p:spPr>
          <a:xfrm>
            <a:off x="971402" y="1920490"/>
            <a:ext cx="7200800" cy="3785652"/>
          </a:xfrm>
          <a:prstGeom prst="rect">
            <a:avLst/>
          </a:prstGeom>
        </p:spPr>
        <p:txBody>
          <a:bodyPr wrap="square">
            <a:spAutoFit/>
          </a:bodyPr>
          <a:lstStyle/>
          <a:p>
            <a:r>
              <a:rPr lang="en-IE" sz="2000" b="0" i="0" u="none" strike="noStrike" baseline="0" dirty="0" smtClean="0">
                <a:latin typeface="+mn-lt"/>
              </a:rPr>
              <a:t>The copy constructor, the = assignment operator, and the destructor are called the big three because experts say that if you need any of them, you need all three. If any of these is missing, the compiler will create it, but the created item might not behave as you want. Thus, it pays to define them yourself.</a:t>
            </a:r>
          </a:p>
          <a:p>
            <a:endParaRPr lang="en-IE" sz="2000" dirty="0">
              <a:latin typeface="+mn-lt"/>
            </a:endParaRPr>
          </a:p>
          <a:p>
            <a:r>
              <a:rPr lang="en-IE" sz="2000" b="0" i="0" u="none" strike="noStrike" baseline="0" dirty="0" smtClean="0">
                <a:latin typeface="+mn-lt"/>
              </a:rPr>
              <a:t>The copy constructor and overloaded = assignment operator that the compiler generates for you will work fine if all member variables are of predefined types such as </a:t>
            </a:r>
            <a:r>
              <a:rPr lang="en-IE" sz="2000" b="0" i="0" u="none" strike="noStrike" baseline="0" dirty="0" err="1" smtClean="0">
                <a:latin typeface="+mn-lt"/>
              </a:rPr>
              <a:t>int</a:t>
            </a:r>
            <a:r>
              <a:rPr lang="en-IE" sz="2000" b="0" i="0" u="none" strike="noStrike" baseline="0" dirty="0" smtClean="0">
                <a:latin typeface="+mn-lt"/>
              </a:rPr>
              <a:t> and double. For any class that uses pointers and the new operator, it is safest to define your own copy constructor, overloaded =, and a destructor.</a:t>
            </a:r>
            <a:endParaRPr lang="en-IE" sz="2000" dirty="0">
              <a:latin typeface="+mn-lt"/>
            </a:endParaRPr>
          </a:p>
        </p:txBody>
      </p:sp>
      <p:sp>
        <p:nvSpPr>
          <p:cNvPr id="4" name="Rectangle 3"/>
          <p:cNvSpPr/>
          <p:nvPr/>
        </p:nvSpPr>
        <p:spPr>
          <a:xfrm>
            <a:off x="1115615" y="1029982"/>
            <a:ext cx="3741281" cy="861774"/>
          </a:xfrm>
          <a:prstGeom prst="rect">
            <a:avLst/>
          </a:prstGeom>
        </p:spPr>
        <p:txBody>
          <a:bodyPr wrap="none">
            <a:spAutoFit/>
          </a:bodyPr>
          <a:lstStyle/>
          <a:p>
            <a:r>
              <a:rPr lang="en-US" altLang="en-US" sz="5000" dirty="0" smtClean="0">
                <a:solidFill>
                  <a:schemeClr val="tx2"/>
                </a:solidFill>
                <a:latin typeface="+mj-lt"/>
                <a:ea typeface="+mj-ea"/>
                <a:cs typeface="+mj-cs"/>
              </a:rPr>
              <a:t>The Big Three</a:t>
            </a:r>
            <a:endParaRPr lang="en-IE" sz="5000" dirty="0">
              <a:solidFill>
                <a:schemeClr val="tx2"/>
              </a:solidFill>
              <a:latin typeface="+mj-lt"/>
              <a:ea typeface="+mj-ea"/>
              <a:cs typeface="+mj-cs"/>
            </a:endParaRPr>
          </a:p>
        </p:txBody>
      </p:sp>
    </p:spTree>
    <p:extLst>
      <p:ext uri="{BB962C8B-B14F-4D97-AF65-F5344CB8AC3E}">
        <p14:creationId xmlns:p14="http://schemas.microsoft.com/office/powerpoint/2010/main" val="2757320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What’s the difference?</a:t>
            </a:r>
            <a:endParaRPr lang="en-IE" altLang="en-US" dirty="0"/>
          </a:p>
        </p:txBody>
      </p:sp>
      <p:sp>
        <p:nvSpPr>
          <p:cNvPr id="4099" name="Rectangle 3"/>
          <p:cNvSpPr>
            <a:spLocks noGrp="1" noChangeArrowheads="1"/>
          </p:cNvSpPr>
          <p:nvPr>
            <p:ph idx="1"/>
          </p:nvPr>
        </p:nvSpPr>
        <p:spPr/>
        <p:txBody>
          <a:bodyPr/>
          <a:lstStyle/>
          <a:p>
            <a:r>
              <a:rPr lang="en-US" altLang="en-US" sz="2800" b="1" i="1" dirty="0"/>
              <a:t>A shallow copy</a:t>
            </a:r>
            <a:r>
              <a:rPr lang="en-US" altLang="en-US" sz="2800" b="1" dirty="0"/>
              <a:t> </a:t>
            </a:r>
            <a:r>
              <a:rPr lang="en-US" altLang="en-US" sz="2800" b="1" dirty="0">
                <a:solidFill>
                  <a:srgbClr val="A50021"/>
                </a:solidFill>
              </a:rPr>
              <a:t>shares</a:t>
            </a:r>
            <a:r>
              <a:rPr lang="en-US" altLang="en-US" sz="2800" b="1" dirty="0"/>
              <a:t> the pointed to dynamic data with the original class object </a:t>
            </a:r>
          </a:p>
          <a:p>
            <a:pPr>
              <a:buFontTx/>
              <a:buNone/>
            </a:pPr>
            <a:endParaRPr lang="en-US" altLang="en-US" sz="2800" b="1" dirty="0"/>
          </a:p>
          <a:p>
            <a:pPr>
              <a:buSzPct val="70000"/>
            </a:pPr>
            <a:r>
              <a:rPr lang="en-US" altLang="en-US" sz="2800" b="1" i="1" dirty="0"/>
              <a:t>A deep copy</a:t>
            </a:r>
            <a:r>
              <a:rPr lang="en-US" altLang="en-US" sz="2800" b="1" dirty="0">
                <a:solidFill>
                  <a:srgbClr val="006633"/>
                </a:solidFill>
              </a:rPr>
              <a:t> </a:t>
            </a:r>
            <a:r>
              <a:rPr lang="en-US" altLang="en-US" sz="2800" b="1" dirty="0">
                <a:solidFill>
                  <a:srgbClr val="A50021"/>
                </a:solidFill>
              </a:rPr>
              <a:t>makes its own copy</a:t>
            </a:r>
            <a:r>
              <a:rPr lang="en-US" altLang="en-US" sz="2800" b="1" dirty="0"/>
              <a:t> of the pointed to dynamic data at different locations than the original class object</a:t>
            </a:r>
            <a:r>
              <a:rPr lang="en-US" altLang="en-US" sz="2800" dirty="0"/>
              <a:t> </a:t>
            </a:r>
          </a:p>
          <a:p>
            <a:endParaRPr lang="en-IE" altLang="en-US" dirty="0"/>
          </a:p>
        </p:txBody>
      </p:sp>
      <p:sp>
        <p:nvSpPr>
          <p:cNvPr id="6" name="Slide Number Placeholder 5"/>
          <p:cNvSpPr>
            <a:spLocks noGrp="1"/>
          </p:cNvSpPr>
          <p:nvPr>
            <p:ph type="sldNum" sz="quarter" idx="12"/>
          </p:nvPr>
        </p:nvSpPr>
        <p:spPr/>
        <p:txBody>
          <a:bodyPr/>
          <a:lstStyle/>
          <a:p>
            <a:fld id="{5D5D949F-4D66-4A83-A8A1-00EB53A05190}" type="slidenum">
              <a:rPr lang="en-IE" altLang="en-US"/>
              <a:pPr/>
              <a:t>2</a:t>
            </a:fld>
            <a:endParaRPr lang="en-IE"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Initialization of Class Objects</a:t>
            </a:r>
            <a:endParaRPr lang="en-IE" altLang="en-US"/>
          </a:p>
        </p:txBody>
      </p:sp>
      <p:sp>
        <p:nvSpPr>
          <p:cNvPr id="5123" name="Rectangle 3"/>
          <p:cNvSpPr>
            <a:spLocks noGrp="1" noChangeArrowheads="1"/>
          </p:cNvSpPr>
          <p:nvPr>
            <p:ph idx="1"/>
          </p:nvPr>
        </p:nvSpPr>
        <p:spPr/>
        <p:txBody>
          <a:bodyPr/>
          <a:lstStyle/>
          <a:p>
            <a:r>
              <a:rPr lang="en-US" altLang="en-US" sz="2800" b="1" dirty="0"/>
              <a:t>C++ defines initialization to mean</a:t>
            </a:r>
            <a:endParaRPr lang="en-US" altLang="en-US" sz="2800" dirty="0"/>
          </a:p>
          <a:p>
            <a:pPr>
              <a:buFontTx/>
              <a:buNone/>
            </a:pPr>
            <a:endParaRPr lang="en-US" altLang="en-US" sz="1200" dirty="0"/>
          </a:p>
          <a:p>
            <a:pPr lvl="1">
              <a:buSzPct val="70000"/>
            </a:pPr>
            <a:r>
              <a:rPr lang="en-US" altLang="en-US" b="1" dirty="0">
                <a:solidFill>
                  <a:srgbClr val="A50021"/>
                </a:solidFill>
              </a:rPr>
              <a:t>initialization in a variable declaration</a:t>
            </a:r>
            <a:endParaRPr lang="en-US" altLang="en-US" sz="3200" b="1" dirty="0">
              <a:solidFill>
                <a:srgbClr val="A50021"/>
              </a:solidFill>
            </a:endParaRPr>
          </a:p>
          <a:p>
            <a:pPr lvl="1">
              <a:buClr>
                <a:srgbClr val="660066"/>
              </a:buClr>
              <a:buSzPct val="70000"/>
              <a:buFontTx/>
              <a:buNone/>
            </a:pPr>
            <a:endParaRPr lang="en-US" altLang="en-US" sz="1200" b="1" dirty="0">
              <a:solidFill>
                <a:srgbClr val="A50021"/>
              </a:solidFill>
            </a:endParaRPr>
          </a:p>
          <a:p>
            <a:pPr lvl="1">
              <a:buSzPct val="70000"/>
            </a:pPr>
            <a:r>
              <a:rPr lang="en-US" altLang="en-US" b="1" dirty="0">
                <a:solidFill>
                  <a:srgbClr val="A50021"/>
                </a:solidFill>
              </a:rPr>
              <a:t>passing an object argument by value</a:t>
            </a:r>
            <a:endParaRPr lang="en-US" altLang="en-US" sz="3200" b="1" dirty="0">
              <a:solidFill>
                <a:srgbClr val="A50021"/>
              </a:solidFill>
            </a:endParaRPr>
          </a:p>
          <a:p>
            <a:pPr lvl="1">
              <a:buClr>
                <a:srgbClr val="660066"/>
              </a:buClr>
              <a:buSzPct val="70000"/>
              <a:buFontTx/>
              <a:buNone/>
            </a:pPr>
            <a:endParaRPr lang="en-US" altLang="en-US" sz="1200" b="1" dirty="0">
              <a:solidFill>
                <a:srgbClr val="A50021"/>
              </a:solidFill>
            </a:endParaRPr>
          </a:p>
          <a:p>
            <a:pPr lvl="1">
              <a:buSzPct val="70000"/>
            </a:pPr>
            <a:r>
              <a:rPr lang="en-US" altLang="en-US" b="1" dirty="0">
                <a:solidFill>
                  <a:srgbClr val="A50021"/>
                </a:solidFill>
              </a:rPr>
              <a:t>returning an object as the return value of a function</a:t>
            </a:r>
          </a:p>
          <a:p>
            <a:pPr lvl="1">
              <a:buClr>
                <a:srgbClr val="660066"/>
              </a:buClr>
              <a:buSzPct val="70000"/>
              <a:buFontTx/>
              <a:buNone/>
            </a:pPr>
            <a:endParaRPr lang="en-US" altLang="en-US" sz="1200" b="1" dirty="0">
              <a:solidFill>
                <a:srgbClr val="660066"/>
              </a:solidFill>
            </a:endParaRPr>
          </a:p>
          <a:p>
            <a:pPr>
              <a:buSzPct val="70000"/>
            </a:pPr>
            <a:r>
              <a:rPr lang="en-US" altLang="en-US" sz="2800" b="1" dirty="0"/>
              <a:t>By default, C++  uses shallow copies for these initializations</a:t>
            </a:r>
            <a:endParaRPr lang="en-IE" altLang="en-US" sz="2800" b="1" dirty="0"/>
          </a:p>
        </p:txBody>
      </p:sp>
      <p:sp>
        <p:nvSpPr>
          <p:cNvPr id="6" name="Slide Number Placeholder 5"/>
          <p:cNvSpPr>
            <a:spLocks noGrp="1"/>
          </p:cNvSpPr>
          <p:nvPr>
            <p:ph type="sldNum" sz="quarter" idx="12"/>
          </p:nvPr>
        </p:nvSpPr>
        <p:spPr/>
        <p:txBody>
          <a:bodyPr/>
          <a:lstStyle/>
          <a:p>
            <a:fld id="{FC4340DA-6BBA-43BB-BD6F-0BF0F55FCC5E}" type="slidenum">
              <a:rPr lang="en-IE" altLang="en-US"/>
              <a:pPr/>
              <a:t>3</a:t>
            </a:fld>
            <a:endParaRPr lang="en-IE"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As a result . . .</a:t>
            </a:r>
            <a:endParaRPr lang="en-IE" altLang="en-US" dirty="0"/>
          </a:p>
        </p:txBody>
      </p:sp>
      <p:sp>
        <p:nvSpPr>
          <p:cNvPr id="6147" name="Rectangle 3"/>
          <p:cNvSpPr>
            <a:spLocks noGrp="1" noChangeArrowheads="1"/>
          </p:cNvSpPr>
          <p:nvPr>
            <p:ph idx="1"/>
          </p:nvPr>
        </p:nvSpPr>
        <p:spPr/>
        <p:txBody>
          <a:bodyPr/>
          <a:lstStyle/>
          <a:p>
            <a:r>
              <a:rPr lang="en-US" altLang="en-US" sz="2800" b="1" dirty="0"/>
              <a:t>When a class has a data member that points to dynamically allocated data, </a:t>
            </a:r>
            <a:r>
              <a:rPr lang="en-US" altLang="en-US" sz="2800" b="1" dirty="0" smtClean="0"/>
              <a:t>(or uses the new operator) you </a:t>
            </a:r>
            <a:r>
              <a:rPr lang="en-US" altLang="en-US" sz="2800" b="1" dirty="0"/>
              <a:t>must write what is called a</a:t>
            </a:r>
            <a:r>
              <a:rPr lang="en-US" altLang="en-US" sz="2800" b="1" i="1" dirty="0">
                <a:solidFill>
                  <a:srgbClr val="006633"/>
                </a:solidFill>
              </a:rPr>
              <a:t> </a:t>
            </a:r>
            <a:r>
              <a:rPr lang="en-US" altLang="en-US" sz="2800" b="1" dirty="0">
                <a:solidFill>
                  <a:srgbClr val="A50021"/>
                </a:solidFill>
              </a:rPr>
              <a:t>copy constructor   </a:t>
            </a:r>
          </a:p>
          <a:p>
            <a:pPr>
              <a:buFontTx/>
              <a:buNone/>
            </a:pPr>
            <a:endParaRPr lang="en-US" altLang="en-US" sz="2800" b="1" dirty="0">
              <a:solidFill>
                <a:srgbClr val="A50021"/>
              </a:solidFill>
            </a:endParaRPr>
          </a:p>
          <a:p>
            <a:r>
              <a:rPr lang="en-US" altLang="en-US" sz="2800" b="1" dirty="0"/>
              <a:t>The copy constructor</a:t>
            </a:r>
            <a:r>
              <a:rPr lang="en-US" altLang="en-US" sz="2800" b="1" dirty="0">
                <a:solidFill>
                  <a:srgbClr val="0000CC"/>
                </a:solidFill>
              </a:rPr>
              <a:t> </a:t>
            </a:r>
            <a:r>
              <a:rPr lang="en-US" altLang="en-US" sz="2800" b="1" dirty="0">
                <a:solidFill>
                  <a:srgbClr val="A50021"/>
                </a:solidFill>
              </a:rPr>
              <a:t>is implicitly called in initialization situations</a:t>
            </a:r>
            <a:r>
              <a:rPr lang="en-US" altLang="en-US" sz="2800" b="1" dirty="0">
                <a:solidFill>
                  <a:srgbClr val="006633"/>
                </a:solidFill>
              </a:rPr>
              <a:t> </a:t>
            </a:r>
            <a:r>
              <a:rPr lang="en-US" altLang="en-US" sz="2800" b="1" dirty="0"/>
              <a:t>and</a:t>
            </a:r>
            <a:r>
              <a:rPr lang="en-US" altLang="en-US" sz="2800" b="1" i="1" dirty="0"/>
              <a:t> </a:t>
            </a:r>
            <a:r>
              <a:rPr lang="en-US" altLang="en-US" sz="2800" b="1" dirty="0"/>
              <a:t>makes a deep copy of the dynamic data in a different memory location </a:t>
            </a:r>
          </a:p>
          <a:p>
            <a:endParaRPr lang="en-IE" altLang="en-US" dirty="0"/>
          </a:p>
        </p:txBody>
      </p:sp>
      <p:sp>
        <p:nvSpPr>
          <p:cNvPr id="6" name="Slide Number Placeholder 5"/>
          <p:cNvSpPr>
            <a:spLocks noGrp="1"/>
          </p:cNvSpPr>
          <p:nvPr>
            <p:ph type="sldNum" sz="quarter" idx="12"/>
          </p:nvPr>
        </p:nvSpPr>
        <p:spPr/>
        <p:txBody>
          <a:bodyPr/>
          <a:lstStyle/>
          <a:p>
            <a:fld id="{A46C29DD-2018-4A65-B284-9B07B2B48449}" type="slidenum">
              <a:rPr lang="en-IE" altLang="en-US"/>
              <a:pPr/>
              <a:t>4</a:t>
            </a:fld>
            <a:endParaRPr lang="en-IE"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More about Copy Constructors</a:t>
            </a:r>
            <a:endParaRPr lang="en-IE" altLang="en-US" dirty="0"/>
          </a:p>
        </p:txBody>
      </p:sp>
      <p:sp>
        <p:nvSpPr>
          <p:cNvPr id="7171" name="Rectangle 3"/>
          <p:cNvSpPr>
            <a:spLocks noGrp="1" noChangeArrowheads="1"/>
          </p:cNvSpPr>
          <p:nvPr>
            <p:ph idx="1"/>
          </p:nvPr>
        </p:nvSpPr>
        <p:spPr>
          <a:xfrm>
            <a:off x="467544" y="2060848"/>
            <a:ext cx="8229600" cy="4389120"/>
          </a:xfrm>
        </p:spPr>
        <p:txBody>
          <a:bodyPr/>
          <a:lstStyle/>
          <a:p>
            <a:pPr>
              <a:lnSpc>
                <a:spcPct val="90000"/>
              </a:lnSpc>
              <a:buSzPct val="70000"/>
            </a:pPr>
            <a:r>
              <a:rPr lang="en-US" altLang="en-US" sz="2800" b="1" dirty="0"/>
              <a:t>When you provide (write) a copy constructor for a class, the copy constructor is used to make copies for pass by value  </a:t>
            </a:r>
          </a:p>
          <a:p>
            <a:pPr>
              <a:lnSpc>
                <a:spcPct val="90000"/>
              </a:lnSpc>
              <a:buFontTx/>
              <a:buNone/>
            </a:pPr>
            <a:endParaRPr lang="en-US" altLang="en-US" sz="2800" b="1" dirty="0"/>
          </a:p>
          <a:p>
            <a:pPr>
              <a:lnSpc>
                <a:spcPct val="90000"/>
              </a:lnSpc>
              <a:buSzPct val="70000"/>
            </a:pPr>
            <a:r>
              <a:rPr lang="en-US" altLang="en-US" sz="2800" b="1" dirty="0"/>
              <a:t>You do not explicitly call the copy constructor </a:t>
            </a:r>
          </a:p>
          <a:p>
            <a:pPr>
              <a:lnSpc>
                <a:spcPct val="90000"/>
              </a:lnSpc>
              <a:buFontTx/>
              <a:buNone/>
            </a:pPr>
            <a:endParaRPr lang="en-US" altLang="en-US" sz="2800" b="1" dirty="0"/>
          </a:p>
          <a:p>
            <a:pPr>
              <a:lnSpc>
                <a:spcPct val="90000"/>
              </a:lnSpc>
              <a:buSzPct val="70000"/>
            </a:pPr>
            <a:r>
              <a:rPr lang="en-US" altLang="en-US" sz="2800" b="1" dirty="0"/>
              <a:t>Like other constructors, it has no return type</a:t>
            </a:r>
          </a:p>
          <a:p>
            <a:pPr>
              <a:lnSpc>
                <a:spcPct val="90000"/>
              </a:lnSpc>
              <a:buSzPct val="70000"/>
            </a:pPr>
            <a:endParaRPr lang="en-IE" altLang="en-US" b="1" dirty="0"/>
          </a:p>
        </p:txBody>
      </p:sp>
      <p:sp>
        <p:nvSpPr>
          <p:cNvPr id="6" name="Slide Number Placeholder 5"/>
          <p:cNvSpPr>
            <a:spLocks noGrp="1"/>
          </p:cNvSpPr>
          <p:nvPr>
            <p:ph type="sldNum" sz="quarter" idx="12"/>
          </p:nvPr>
        </p:nvSpPr>
        <p:spPr/>
        <p:txBody>
          <a:bodyPr/>
          <a:lstStyle/>
          <a:p>
            <a:fld id="{F6D00728-948C-4A0C-BBEA-0BC7F655A58A}" type="slidenum">
              <a:rPr lang="en-IE" altLang="en-US"/>
              <a:pPr/>
              <a:t>5</a:t>
            </a:fld>
            <a:endParaRPr lang="en-IE"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056EA65-BFCB-47BE-964B-B6E390B05055}" type="slidenum">
              <a:rPr lang="en-IE" altLang="en-US"/>
              <a:pPr/>
              <a:t>6</a:t>
            </a:fld>
            <a:endParaRPr lang="en-IE" altLang="en-US"/>
          </a:p>
        </p:txBody>
      </p:sp>
      <p:sp>
        <p:nvSpPr>
          <p:cNvPr id="8195" name="Rectangle 3"/>
          <p:cNvSpPr>
            <a:spLocks noGrp="1" noChangeArrowheads="1"/>
          </p:cNvSpPr>
          <p:nvPr>
            <p:ph type="body" idx="4294967295"/>
          </p:nvPr>
        </p:nvSpPr>
        <p:spPr>
          <a:xfrm>
            <a:off x="611560" y="1600200"/>
            <a:ext cx="7618040" cy="4525963"/>
          </a:xfrm>
        </p:spPr>
        <p:txBody>
          <a:bodyPr/>
          <a:lstStyle/>
          <a:p>
            <a:pPr>
              <a:lnSpc>
                <a:spcPct val="90000"/>
              </a:lnSpc>
              <a:buSzPct val="70000"/>
            </a:pPr>
            <a:r>
              <a:rPr lang="en-IE" altLang="en-US" sz="2800" b="1" dirty="0"/>
              <a:t>By default, the  compiler provides a copy constructor that performs a member-by-member copy from the original object to the one being created. </a:t>
            </a:r>
            <a:r>
              <a:rPr lang="en-IE" altLang="en-US" sz="2800" b="1" dirty="0" smtClean="0"/>
              <a:t>This </a:t>
            </a:r>
            <a:r>
              <a:rPr lang="en-IE" altLang="en-US" sz="2800" b="1" dirty="0"/>
              <a:t>is called a member wise or shallow copy.</a:t>
            </a:r>
          </a:p>
          <a:p>
            <a:pPr>
              <a:lnSpc>
                <a:spcPct val="90000"/>
              </a:lnSpc>
              <a:buSzPct val="70000"/>
            </a:pPr>
            <a:endParaRPr lang="en-IE" altLang="en-US" sz="2800" b="1" dirty="0"/>
          </a:p>
          <a:p>
            <a:pPr>
              <a:lnSpc>
                <a:spcPct val="90000"/>
              </a:lnSpc>
              <a:buSzPct val="70000"/>
            </a:pPr>
            <a:r>
              <a:rPr lang="en-IE" altLang="en-US" sz="2800" b="1" dirty="0"/>
              <a:t>A copy constructor is a special constructor that takes as its argument a reference to an object of the same class and creates a new object that is a copy.</a:t>
            </a:r>
          </a:p>
          <a:p>
            <a:pPr>
              <a:lnSpc>
                <a:spcPct val="90000"/>
              </a:lnSpc>
              <a:buSzPct val="70000"/>
            </a:pPr>
            <a:endParaRPr lang="en-IE" altLang="en-US" sz="2800" b="1" dirty="0"/>
          </a:p>
          <a:p>
            <a:pPr>
              <a:lnSpc>
                <a:spcPct val="90000"/>
              </a:lnSpc>
            </a:pPr>
            <a:endParaRPr lang="en-IE"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FBA2F78-034A-4F5A-9081-A783D51FF0A4}" type="slidenum">
              <a:rPr lang="en-IE" altLang="en-US"/>
              <a:pPr/>
              <a:t>7</a:t>
            </a:fld>
            <a:endParaRPr lang="en-IE" altLang="en-US"/>
          </a:p>
        </p:txBody>
      </p:sp>
      <p:sp>
        <p:nvSpPr>
          <p:cNvPr id="9221" name="Rectangle 5"/>
          <p:cNvSpPr>
            <a:spLocks noChangeArrowheads="1"/>
          </p:cNvSpPr>
          <p:nvPr/>
        </p:nvSpPr>
        <p:spPr bwMode="auto">
          <a:xfrm>
            <a:off x="1187624" y="1988840"/>
            <a:ext cx="7272337"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latin typeface="+mn-lt"/>
              </a:rPr>
              <a:t>Copy constructor is a special member function of a class that is </a:t>
            </a:r>
            <a:r>
              <a:rPr lang="en-US" altLang="en-US" sz="2800" b="1" dirty="0">
                <a:solidFill>
                  <a:srgbClr val="A50021"/>
                </a:solidFill>
                <a:latin typeface="+mn-lt"/>
              </a:rPr>
              <a:t>implicitly called in these 3 situations</a:t>
            </a:r>
            <a:r>
              <a:rPr lang="en-US" altLang="en-US" sz="2800" b="1" dirty="0">
                <a:latin typeface="+mn-lt"/>
              </a:rPr>
              <a:t>:</a:t>
            </a:r>
            <a:endParaRPr lang="en-US" altLang="en-US" sz="2800" b="1" dirty="0">
              <a:solidFill>
                <a:srgbClr val="990000"/>
              </a:solidFill>
              <a:latin typeface="+mn-lt"/>
            </a:endParaRPr>
          </a:p>
          <a:p>
            <a:pPr lvl="1"/>
            <a:endParaRPr lang="en-US" altLang="en-US" sz="1600" b="1" dirty="0">
              <a:latin typeface="+mn-lt"/>
            </a:endParaRPr>
          </a:p>
          <a:p>
            <a:pPr marL="640080" lvl="1" indent="-246888" fontAlgn="auto">
              <a:spcBef>
                <a:spcPct val="20000"/>
              </a:spcBef>
              <a:spcAft>
                <a:spcPts val="0"/>
              </a:spcAft>
              <a:buClr>
                <a:srgbClr val="0F6FC6"/>
              </a:buClr>
              <a:buSzPct val="70000"/>
              <a:buFont typeface="Wingdings 2"/>
              <a:buChar char=""/>
            </a:pPr>
            <a:r>
              <a:rPr lang="en-IE" altLang="en-US" sz="2400" b="1" dirty="0" smtClean="0">
                <a:solidFill>
                  <a:srgbClr val="A50021"/>
                </a:solidFill>
                <a:latin typeface="Constantia"/>
              </a:rPr>
              <a:t>initialisation</a:t>
            </a:r>
            <a:r>
              <a:rPr lang="en-US" altLang="en-US" sz="2400" b="1" dirty="0" smtClean="0">
                <a:solidFill>
                  <a:srgbClr val="A50021"/>
                </a:solidFill>
                <a:latin typeface="Constantia"/>
              </a:rPr>
              <a:t> </a:t>
            </a:r>
            <a:r>
              <a:rPr lang="en-US" altLang="en-US" sz="2400" b="1" dirty="0">
                <a:solidFill>
                  <a:srgbClr val="A50021"/>
                </a:solidFill>
                <a:latin typeface="Constantia"/>
              </a:rPr>
              <a:t>in a variable declaration</a:t>
            </a:r>
          </a:p>
          <a:p>
            <a:pPr marL="640080" lvl="1" indent="-246888" fontAlgn="auto">
              <a:spcBef>
                <a:spcPct val="20000"/>
              </a:spcBef>
              <a:spcAft>
                <a:spcPts val="0"/>
              </a:spcAft>
              <a:buClr>
                <a:srgbClr val="660066"/>
              </a:buClr>
              <a:buSzPct val="70000"/>
            </a:pPr>
            <a:endParaRPr lang="en-US" altLang="en-US" sz="2400" b="1" dirty="0">
              <a:solidFill>
                <a:srgbClr val="A50021"/>
              </a:solidFill>
              <a:latin typeface="Constantia"/>
            </a:endParaRPr>
          </a:p>
          <a:p>
            <a:pPr marL="640080" lvl="1" indent="-246888" fontAlgn="auto">
              <a:spcBef>
                <a:spcPct val="20000"/>
              </a:spcBef>
              <a:spcAft>
                <a:spcPts val="0"/>
              </a:spcAft>
              <a:buClr>
                <a:srgbClr val="0F6FC6"/>
              </a:buClr>
              <a:buSzPct val="70000"/>
              <a:buFont typeface="Wingdings 2"/>
              <a:buChar char=""/>
            </a:pPr>
            <a:r>
              <a:rPr lang="en-US" altLang="en-US" sz="2400" b="1" dirty="0">
                <a:solidFill>
                  <a:srgbClr val="A50021"/>
                </a:solidFill>
                <a:latin typeface="Constantia"/>
              </a:rPr>
              <a:t>passing an object argument by value</a:t>
            </a:r>
          </a:p>
          <a:p>
            <a:pPr marL="640080" lvl="1" indent="-246888" fontAlgn="auto">
              <a:spcBef>
                <a:spcPct val="20000"/>
              </a:spcBef>
              <a:spcAft>
                <a:spcPts val="0"/>
              </a:spcAft>
              <a:buClr>
                <a:srgbClr val="660066"/>
              </a:buClr>
              <a:buSzPct val="70000"/>
            </a:pPr>
            <a:endParaRPr lang="en-US" altLang="en-US" sz="2400" b="1" dirty="0">
              <a:solidFill>
                <a:srgbClr val="A50021"/>
              </a:solidFill>
              <a:latin typeface="Constantia"/>
            </a:endParaRPr>
          </a:p>
          <a:p>
            <a:pPr marL="640080" lvl="1" indent="-246888" fontAlgn="auto">
              <a:spcBef>
                <a:spcPct val="20000"/>
              </a:spcBef>
              <a:spcAft>
                <a:spcPts val="0"/>
              </a:spcAft>
              <a:buClr>
                <a:srgbClr val="0F6FC6"/>
              </a:buClr>
              <a:buSzPct val="70000"/>
              <a:buFont typeface="Wingdings 2"/>
              <a:buChar char=""/>
            </a:pPr>
            <a:r>
              <a:rPr lang="en-US" altLang="en-US" sz="2400" b="1" dirty="0">
                <a:solidFill>
                  <a:srgbClr val="A50021"/>
                </a:solidFill>
                <a:latin typeface="Constantia"/>
              </a:rPr>
              <a:t>returning an object as the return value of a </a:t>
            </a:r>
            <a:r>
              <a:rPr lang="en-US" altLang="en-US" sz="2400" b="1" dirty="0" smtClean="0">
                <a:solidFill>
                  <a:srgbClr val="A50021"/>
                </a:solidFill>
                <a:latin typeface="Constantia"/>
              </a:rPr>
              <a:t>function</a:t>
            </a:r>
            <a:endParaRPr lang="en-US" altLang="en-US" sz="2400" b="1" dirty="0">
              <a:solidFill>
                <a:srgbClr val="A50021"/>
              </a:solidFill>
              <a:latin typeface="Constantia"/>
            </a:endParaRPr>
          </a:p>
        </p:txBody>
      </p:sp>
      <p:sp>
        <p:nvSpPr>
          <p:cNvPr id="4" name="Rectangle 3"/>
          <p:cNvSpPr/>
          <p:nvPr/>
        </p:nvSpPr>
        <p:spPr>
          <a:xfrm>
            <a:off x="1115615" y="1029982"/>
            <a:ext cx="1750223" cy="861774"/>
          </a:xfrm>
          <a:prstGeom prst="rect">
            <a:avLst/>
          </a:prstGeom>
        </p:spPr>
        <p:txBody>
          <a:bodyPr wrap="none">
            <a:spAutoFit/>
          </a:bodyPr>
          <a:lstStyle/>
          <a:p>
            <a:r>
              <a:rPr lang="en-US" altLang="en-US" sz="5000" dirty="0" smtClean="0">
                <a:solidFill>
                  <a:schemeClr val="tx2"/>
                </a:solidFill>
                <a:latin typeface="+mj-lt"/>
                <a:ea typeface="+mj-ea"/>
                <a:cs typeface="+mj-cs"/>
              </a:rPr>
              <a:t>Recap</a:t>
            </a:r>
            <a:endParaRPr lang="en-IE" sz="50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B171CF-0BCB-48F5-AF80-3A4DEB7C06F2}" type="slidenum">
              <a:rPr lang="en-IE" altLang="en-US" smtClean="0"/>
              <a:pPr/>
              <a:t>8</a:t>
            </a:fld>
            <a:endParaRPr lang="en-IE" altLang="en-US"/>
          </a:p>
        </p:txBody>
      </p:sp>
      <p:sp>
        <p:nvSpPr>
          <p:cNvPr id="3" name="Rectangle 2"/>
          <p:cNvSpPr/>
          <p:nvPr/>
        </p:nvSpPr>
        <p:spPr>
          <a:xfrm>
            <a:off x="1184488" y="2060848"/>
            <a:ext cx="7344816" cy="4093428"/>
          </a:xfrm>
          <a:prstGeom prst="rect">
            <a:avLst/>
          </a:prstGeom>
        </p:spPr>
        <p:txBody>
          <a:bodyPr wrap="square">
            <a:spAutoFit/>
          </a:bodyPr>
          <a:lstStyle/>
          <a:p>
            <a:r>
              <a:rPr lang="en-IE" sz="2800" dirty="0">
                <a:latin typeface="+mn-lt"/>
              </a:rPr>
              <a:t>The purpose of a copy constructor is to initialise the values in an object immediately it is created so that they are copies of the values in the copied </a:t>
            </a:r>
            <a:r>
              <a:rPr lang="en-IE" sz="2800" dirty="0" smtClean="0">
                <a:latin typeface="+mn-lt"/>
              </a:rPr>
              <a:t>object. A </a:t>
            </a:r>
            <a:r>
              <a:rPr lang="en-IE" sz="2800" dirty="0">
                <a:latin typeface="+mn-lt"/>
              </a:rPr>
              <a:t>copy constructor is therefore a constructor that has one argument that is of the same type as the class (this argument is the object to be copied, and must be passed by reference. </a:t>
            </a:r>
            <a:r>
              <a:rPr lang="en-IE" sz="2800" dirty="0" smtClean="0">
                <a:latin typeface="+mn-lt"/>
              </a:rPr>
              <a:t> </a:t>
            </a:r>
            <a:r>
              <a:rPr lang="en-IE" sz="2800" dirty="0" smtClean="0">
                <a:solidFill>
                  <a:srgbClr val="FF0000"/>
                </a:solidFill>
                <a:latin typeface="+mn-lt"/>
              </a:rPr>
              <a:t>Why? </a:t>
            </a:r>
            <a:r>
              <a:rPr lang="en-IE" dirty="0" smtClean="0">
                <a:latin typeface="+mn-lt"/>
              </a:rPr>
              <a:t>(If </a:t>
            </a:r>
            <a:r>
              <a:rPr lang="en-IE" dirty="0">
                <a:latin typeface="+mn-lt"/>
              </a:rPr>
              <a:t>it was passed by value, a copy will be made in the function – thus calling the copy constructor – </a:t>
            </a:r>
            <a:r>
              <a:rPr lang="en-IE" dirty="0" smtClean="0">
                <a:latin typeface="+mn-lt"/>
              </a:rPr>
              <a:t>and infinite </a:t>
            </a:r>
            <a:r>
              <a:rPr lang="en-IE" dirty="0">
                <a:latin typeface="+mn-lt"/>
              </a:rPr>
              <a:t>recursion would result!!)</a:t>
            </a:r>
          </a:p>
        </p:txBody>
      </p:sp>
      <p:sp>
        <p:nvSpPr>
          <p:cNvPr id="4" name="Rectangle 3"/>
          <p:cNvSpPr/>
          <p:nvPr/>
        </p:nvSpPr>
        <p:spPr>
          <a:xfrm>
            <a:off x="1115615" y="1029982"/>
            <a:ext cx="4945265" cy="861774"/>
          </a:xfrm>
          <a:prstGeom prst="rect">
            <a:avLst/>
          </a:prstGeom>
        </p:spPr>
        <p:txBody>
          <a:bodyPr wrap="none">
            <a:spAutoFit/>
          </a:bodyPr>
          <a:lstStyle/>
          <a:p>
            <a:r>
              <a:rPr lang="en-US" altLang="en-US" sz="5000" dirty="0">
                <a:solidFill>
                  <a:srgbClr val="04617B"/>
                </a:solidFill>
                <a:latin typeface="Calibri"/>
              </a:rPr>
              <a:t>Copy Constructors</a:t>
            </a:r>
            <a:endParaRPr lang="en-IE" sz="5000" dirty="0">
              <a:solidFill>
                <a:schemeClr val="tx2"/>
              </a:solidFill>
              <a:latin typeface="+mj-lt"/>
              <a:ea typeface="+mj-ea"/>
              <a:cs typeface="+mj-cs"/>
            </a:endParaRPr>
          </a:p>
        </p:txBody>
      </p:sp>
    </p:spTree>
    <p:extLst>
      <p:ext uri="{BB962C8B-B14F-4D97-AF65-F5344CB8AC3E}">
        <p14:creationId xmlns:p14="http://schemas.microsoft.com/office/powerpoint/2010/main" val="347387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B171CF-0BCB-48F5-AF80-3A4DEB7C06F2}" type="slidenum">
              <a:rPr lang="en-IE" altLang="en-US" smtClean="0"/>
              <a:pPr/>
              <a:t>9</a:t>
            </a:fld>
            <a:endParaRPr lang="en-IE" altLang="en-US"/>
          </a:p>
        </p:txBody>
      </p:sp>
      <p:sp>
        <p:nvSpPr>
          <p:cNvPr id="3" name="Rectangle 2"/>
          <p:cNvSpPr/>
          <p:nvPr/>
        </p:nvSpPr>
        <p:spPr>
          <a:xfrm>
            <a:off x="1114148" y="1891756"/>
            <a:ext cx="7200800" cy="4832092"/>
          </a:xfrm>
          <a:prstGeom prst="rect">
            <a:avLst/>
          </a:prstGeom>
        </p:spPr>
        <p:txBody>
          <a:bodyPr wrap="square">
            <a:spAutoFit/>
          </a:bodyPr>
          <a:lstStyle/>
          <a:p>
            <a:r>
              <a:rPr lang="en-IE" altLang="en-US" sz="2800" dirty="0">
                <a:solidFill>
                  <a:prstClr val="black"/>
                </a:solidFill>
                <a:latin typeface="Constantia"/>
              </a:rPr>
              <a:t>Contrary to what you might expect, the copy constructor is</a:t>
            </a:r>
            <a:r>
              <a:rPr lang="en-IE" altLang="en-US" sz="2800" b="1" dirty="0">
                <a:solidFill>
                  <a:prstClr val="black"/>
                </a:solidFill>
                <a:latin typeface="Constantia"/>
              </a:rPr>
              <a:t> not </a:t>
            </a:r>
            <a:r>
              <a:rPr lang="en-IE" altLang="en-US" sz="2800" dirty="0">
                <a:solidFill>
                  <a:prstClr val="black"/>
                </a:solidFill>
                <a:latin typeface="Constantia"/>
              </a:rPr>
              <a:t>called when you set one object equal to another using the assignment operator. C++ makes a distinction between initialization (the three cases where the copy constructor is called) and assignment. Initialization uses the copy constructor to create a new object; the assignment operator takes an existing object and modifies it so that it is an identical copy (in all but location) of the RHS of the assignment</a:t>
            </a:r>
            <a:endParaRPr lang="en-IE" sz="2800" dirty="0"/>
          </a:p>
        </p:txBody>
      </p:sp>
      <p:sp>
        <p:nvSpPr>
          <p:cNvPr id="4" name="Rectangle 3"/>
          <p:cNvSpPr/>
          <p:nvPr/>
        </p:nvSpPr>
        <p:spPr>
          <a:xfrm>
            <a:off x="1115615" y="1029982"/>
            <a:ext cx="7398436" cy="861774"/>
          </a:xfrm>
          <a:prstGeom prst="rect">
            <a:avLst/>
          </a:prstGeom>
        </p:spPr>
        <p:txBody>
          <a:bodyPr wrap="none">
            <a:spAutoFit/>
          </a:bodyPr>
          <a:lstStyle/>
          <a:p>
            <a:r>
              <a:rPr lang="en-US" altLang="en-US" sz="5000" dirty="0" smtClean="0">
                <a:solidFill>
                  <a:srgbClr val="04617B"/>
                </a:solidFill>
                <a:latin typeface="Calibri"/>
              </a:rPr>
              <a:t>Initialization vs.</a:t>
            </a:r>
            <a:r>
              <a:rPr lang="en-US" altLang="en-US" sz="5000" dirty="0" smtClean="0">
                <a:solidFill>
                  <a:srgbClr val="04617B"/>
                </a:solidFill>
                <a:latin typeface="Calibri"/>
              </a:rPr>
              <a:t> Assignment</a:t>
            </a:r>
            <a:endParaRPr lang="en-IE" sz="5000" dirty="0">
              <a:solidFill>
                <a:schemeClr val="tx2"/>
              </a:solidFill>
              <a:latin typeface="+mj-lt"/>
              <a:ea typeface="+mj-ea"/>
              <a:cs typeface="+mj-cs"/>
            </a:endParaRPr>
          </a:p>
        </p:txBody>
      </p:sp>
    </p:spTree>
    <p:extLst>
      <p:ext uri="{BB962C8B-B14F-4D97-AF65-F5344CB8AC3E}">
        <p14:creationId xmlns:p14="http://schemas.microsoft.com/office/powerpoint/2010/main" val="2980289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262</TotalTime>
  <Words>1041</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Shallow Copy and Deep Copy</vt:lpstr>
      <vt:lpstr>What’s the difference?</vt:lpstr>
      <vt:lpstr>Initialization of Class Objects</vt:lpstr>
      <vt:lpstr>As a result . . .</vt:lpstr>
      <vt:lpstr>More about Copy Constructors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 Tallaght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Shallow Copy and Deep Copy</dc:title>
  <dc:creator>User</dc:creator>
  <cp:lastModifiedBy>Doody, James - Lecturer of Computing</cp:lastModifiedBy>
  <cp:revision>27</cp:revision>
  <dcterms:created xsi:type="dcterms:W3CDTF">2005-02-24T13:08:09Z</dcterms:created>
  <dcterms:modified xsi:type="dcterms:W3CDTF">2013-11-04T17:46:58Z</dcterms:modified>
</cp:coreProperties>
</file>