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45" autoAdjust="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0E73E-164D-4555-8357-A92EBF5CDBB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1B26-4B4C-421C-935E-F4447261AEA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F604-7005-46E7-8B74-F852B62F48F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2405-1791-4180-85B5-579C1E6779F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B83651-F3F8-49E8-B43E-6E17D3CD87E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83E2-38F8-4020-8B3B-E7EA8DBECA1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C348B-ED4A-4918-A097-4C95B173878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6399-52B6-47BA-AFF6-EF123F3C6DE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440EB-68F7-4BE3-9F75-24FCEE1C502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C13F9-36E5-4E0A-9FB9-4C19735FD20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45D83-82E4-40B1-9651-E62F57B7FE6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A32E-9BB3-46B4-AA58-CD3A19FB0033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C1B4-7C5D-4A3A-9A1A-361FD8BBC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C3FEF-FF6D-418F-B29B-793514221C3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4BD4E-090B-47A7-A209-EE24A9767B3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1028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E927B7-1619-47ED-9CB6-6784C96A5AA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101080" y="404664"/>
            <a:ext cx="671128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Verdana" pitchFamily="34" charset="0"/>
                <a:cs typeface="Calibri" pitchFamily="34" charset="0"/>
              </a:rPr>
              <a:t>Operating Systems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Verdana" pitchFamily="34" charset="0"/>
              <a:cs typeface="Calibri" pitchFamily="34" charset="0"/>
            </a:endParaRPr>
          </a:p>
        </p:txBody>
      </p:sp>
      <p:sp>
        <p:nvSpPr>
          <p:cNvPr id="15363" name="Rectangle 9"/>
          <p:cNvSpPr>
            <a:spLocks noGrp="1"/>
          </p:cNvSpPr>
          <p:nvPr>
            <p:ph type="title"/>
          </p:nvPr>
        </p:nvSpPr>
        <p:spPr>
          <a:xfrm>
            <a:off x="1476375" y="1989138"/>
            <a:ext cx="6108700" cy="2447925"/>
          </a:xfrm>
        </p:spPr>
        <p:txBody>
          <a:bodyPr/>
          <a:lstStyle/>
          <a:p>
            <a:pPr eaLnBrk="1" hangingPunct="1">
              <a:tabLst>
                <a:tab pos="1441450" algn="l"/>
              </a:tabLst>
            </a:pPr>
            <a:r>
              <a:rPr lang="en-US" sz="2800" b="1" dirty="0" smtClean="0">
                <a:ea typeface="Verdana" pitchFamily="34" charset="0"/>
                <a:cs typeface="Calibri" pitchFamily="34" charset="0"/>
              </a:rPr>
              <a:t>Intro</a:t>
            </a:r>
            <a:endParaRPr lang="en-US" sz="2800" b="1" dirty="0" smtClean="0"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E0BC9-35A1-4876-89C8-C57D44165596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C2450B-CF8B-4601-A837-567D69E4E2DA}" type="slidenum">
              <a:rPr lang="en-GB" altLang="en-US" sz="1400" smtClean="0"/>
              <a:pPr/>
              <a:t>10</a:t>
            </a:fld>
            <a:endParaRPr lang="en-GB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062913" cy="1143000"/>
          </a:xfrm>
        </p:spPr>
        <p:txBody>
          <a:bodyPr/>
          <a:lstStyle/>
          <a:p>
            <a:r>
              <a:rPr lang="en-IE" altLang="en-US" dirty="0" smtClean="0"/>
              <a:t>Operating System Services </a:t>
            </a:r>
            <a:r>
              <a:rPr lang="en-IE" altLang="en-US" sz="3600" dirty="0" smtClean="0"/>
              <a:t>(cont’d)</a:t>
            </a:r>
            <a:endParaRPr lang="en-US" altLang="en-US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820863"/>
            <a:ext cx="79613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Communications</a:t>
            </a:r>
            <a:r>
              <a:rPr lang="en-US" altLang="en-US" sz="2400" dirty="0" smtClean="0">
                <a:cs typeface="Arial" charset="0"/>
              </a:rPr>
              <a:t>. Exchange information between processes running on the same or different machines. This can be implemented using shared memory or message passing. </a:t>
            </a:r>
            <a:endParaRPr lang="en-IE" alt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Error detection</a:t>
            </a:r>
            <a:r>
              <a:rPr lang="en-US" altLang="en-US" sz="2400" dirty="0" smtClean="0">
                <a:cs typeface="Arial" charset="0"/>
              </a:rPr>
              <a:t>. Ensures correct computing by detecting errors in the CPU, memory, hardware, I/O devices, or in user programs.</a:t>
            </a:r>
            <a:endParaRPr lang="en-US" alt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Resource allocation</a:t>
            </a:r>
            <a:r>
              <a:rPr lang="en-US" altLang="en-US" sz="2400" dirty="0" smtClean="0">
                <a:cs typeface="Arial" charset="0"/>
              </a:rPr>
              <a:t>. Allocating resources to users or processes running at the same time.</a:t>
            </a:r>
            <a:endParaRPr lang="en-US" alt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Accounting</a:t>
            </a:r>
            <a:r>
              <a:rPr lang="en-US" altLang="en-US" sz="2400" dirty="0" smtClean="0">
                <a:cs typeface="Arial" charset="0"/>
              </a:rPr>
              <a:t>. Record which users and processes use how much of which resources. This can be used for account billing and usage statistics.</a:t>
            </a:r>
            <a:endParaRPr lang="en-US" alt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Protection</a:t>
            </a:r>
            <a:r>
              <a:rPr lang="en-US" altLang="en-US" sz="2400" dirty="0" smtClean="0">
                <a:cs typeface="Arial" charset="0"/>
              </a:rPr>
              <a:t>. Ensuring that all access to the system resources is controlled.</a:t>
            </a:r>
            <a:endParaRPr lang="en-US" alt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776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Abstraction of Hardware</a:t>
            </a:r>
          </a:p>
          <a:p>
            <a:pPr lvl="1"/>
            <a:r>
              <a:rPr lang="en-US" dirty="0" smtClean="0"/>
              <a:t>Programmer can conceptualize units of Program Execution and components of the system</a:t>
            </a:r>
          </a:p>
          <a:p>
            <a:pPr lvl="1"/>
            <a:r>
              <a:rPr lang="en-US" dirty="0" smtClean="0"/>
              <a:t>Same OS – support different hardware platforms</a:t>
            </a:r>
          </a:p>
          <a:p>
            <a:pPr lvl="2"/>
            <a:r>
              <a:rPr lang="en-US" dirty="0" smtClean="0"/>
              <a:t>HAL in Windows NT support for many processors</a:t>
            </a:r>
          </a:p>
          <a:p>
            <a:pPr lvl="1"/>
            <a:r>
              <a:rPr lang="en-US" dirty="0" smtClean="0"/>
              <a:t>What abstraction of OS ?</a:t>
            </a:r>
          </a:p>
          <a:p>
            <a:r>
              <a:rPr lang="en-US" dirty="0" smtClean="0"/>
              <a:t>Modern OSs two fundamental concepts </a:t>
            </a:r>
          </a:p>
          <a:p>
            <a:pPr lvl="1"/>
            <a:r>
              <a:rPr lang="en-US" dirty="0" smtClean="0"/>
              <a:t>Programs for Computation</a:t>
            </a:r>
          </a:p>
          <a:p>
            <a:pPr lvl="1"/>
            <a:r>
              <a:rPr lang="en-US" dirty="0" smtClean="0"/>
              <a:t>Files for Storage</a:t>
            </a:r>
          </a:p>
          <a:p>
            <a:r>
              <a:rPr lang="en-US" dirty="0" smtClean="0"/>
              <a:t>Entity is a resource if:</a:t>
            </a:r>
          </a:p>
          <a:p>
            <a:pPr lvl="1"/>
            <a:r>
              <a:rPr lang="en-US" dirty="0" smtClean="0"/>
              <a:t>It is requested by a process from the OS</a:t>
            </a:r>
          </a:p>
          <a:p>
            <a:pPr lvl="1"/>
            <a:r>
              <a:rPr lang="en-US" dirty="0" smtClean="0"/>
              <a:t>Process must remain blocked / suspended until the entity is allocated to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4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building block for the OS</a:t>
            </a:r>
          </a:p>
          <a:p>
            <a:r>
              <a:rPr lang="en-US" dirty="0" smtClean="0"/>
              <a:t>Other resources are modeled around Files</a:t>
            </a:r>
          </a:p>
          <a:p>
            <a:pPr lvl="1"/>
            <a:r>
              <a:rPr lang="en-US" dirty="0" smtClean="0"/>
              <a:t>Programs are stored as files….  (.EXEs , .DLLs)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Files have a File Descriptor – these record how the file is being used.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Processor – management handled by the scheduler</a:t>
            </a:r>
          </a:p>
          <a:p>
            <a:r>
              <a:rPr lang="en-US" dirty="0" smtClean="0"/>
              <a:t>Memory </a:t>
            </a:r>
          </a:p>
          <a:p>
            <a:pPr lvl="1"/>
            <a:r>
              <a:rPr lang="en-US" dirty="0" smtClean="0"/>
              <a:t>Process can request all necessary memory at initiation OR</a:t>
            </a:r>
          </a:p>
          <a:p>
            <a:pPr lvl="1"/>
            <a:r>
              <a:rPr lang="en-US" dirty="0" smtClean="0"/>
              <a:t>Dynamically</a:t>
            </a:r>
          </a:p>
          <a:p>
            <a:r>
              <a:rPr lang="en-US" dirty="0" smtClean="0"/>
              <a:t>Tape Drive</a:t>
            </a:r>
          </a:p>
          <a:p>
            <a:r>
              <a:rPr lang="en-US" dirty="0" smtClean="0"/>
              <a:t>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all resources could be managed through a single set of interfaces</a:t>
            </a:r>
          </a:p>
          <a:p>
            <a:pPr lvl="1"/>
            <a:r>
              <a:rPr lang="en-US" dirty="0" smtClean="0"/>
              <a:t>Programmers would be familiar with one set of interfaces…</a:t>
            </a:r>
          </a:p>
          <a:p>
            <a:r>
              <a:rPr lang="en-US" dirty="0" smtClean="0"/>
              <a:t>However, sometimes resources are conceptually different </a:t>
            </a:r>
          </a:p>
          <a:p>
            <a:pPr lvl="1"/>
            <a:r>
              <a:rPr lang="en-US" dirty="0" smtClean="0"/>
              <a:t>Processor and memory are special</a:t>
            </a:r>
          </a:p>
          <a:p>
            <a:pPr lvl="1"/>
            <a:r>
              <a:rPr lang="en-US" dirty="0" smtClean="0"/>
              <a:t>Files, Pipes and devices used the File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Consists of </a:t>
            </a:r>
          </a:p>
          <a:p>
            <a:pPr lvl="1"/>
            <a:r>
              <a:rPr lang="en-US" dirty="0" smtClean="0"/>
              <a:t>Object Program code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Status ---- includes:</a:t>
            </a:r>
          </a:p>
          <a:p>
            <a:pPr lvl="2"/>
            <a:r>
              <a:rPr lang="en-US" dirty="0" smtClean="0"/>
              <a:t>current instruction</a:t>
            </a:r>
          </a:p>
          <a:p>
            <a:r>
              <a:rPr lang="en-US" dirty="0" smtClean="0"/>
              <a:t>Abstraction Layer (OS)</a:t>
            </a:r>
          </a:p>
          <a:p>
            <a:pPr lvl="1"/>
            <a:r>
              <a:rPr lang="en-US" dirty="0" smtClean="0"/>
              <a:t> manages the processes and resources and allocating resources etc.</a:t>
            </a:r>
          </a:p>
          <a:p>
            <a:r>
              <a:rPr lang="en-US" dirty="0" smtClean="0"/>
              <a:t>Program V Process</a:t>
            </a:r>
          </a:p>
          <a:p>
            <a:pPr lvl="1"/>
            <a:r>
              <a:rPr lang="en-US" dirty="0" smtClean="0"/>
              <a:t>Program – static set of statements that will act on data</a:t>
            </a:r>
          </a:p>
          <a:p>
            <a:pPr lvl="1"/>
            <a:r>
              <a:rPr lang="en-US" dirty="0" smtClean="0"/>
              <a:t>Process is a dynamic instance of the program running on a machine with specific data, resources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by the OS (just as other resources descriptors are managed)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Study OS?</a:t>
            </a:r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800"/>
              <a:t>Operating Systems power many different devices today</a:t>
            </a:r>
          </a:p>
          <a:p>
            <a:pPr lvl="1"/>
            <a:r>
              <a:rPr lang="en-IE" altLang="en-US" sz="2400"/>
              <a:t>Embedded</a:t>
            </a:r>
          </a:p>
          <a:p>
            <a:pPr lvl="1"/>
            <a:r>
              <a:rPr lang="en-IE" altLang="en-US" sz="2400"/>
              <a:t>Mobile/ Thin Client</a:t>
            </a:r>
          </a:p>
          <a:p>
            <a:pPr lvl="1"/>
            <a:r>
              <a:rPr lang="en-IE" altLang="en-US" sz="2400"/>
              <a:t>Tablet/Netbook/Desktop</a:t>
            </a:r>
          </a:p>
          <a:p>
            <a:pPr lvl="1"/>
            <a:r>
              <a:rPr lang="en-IE" altLang="en-US" sz="2400"/>
              <a:t>Server</a:t>
            </a:r>
          </a:p>
          <a:p>
            <a:pPr lvl="1"/>
            <a:r>
              <a:rPr lang="en-IE" altLang="en-US" sz="2400"/>
              <a:t>Super Computer</a:t>
            </a:r>
          </a:p>
          <a:p>
            <a:r>
              <a:rPr lang="en-IE" altLang="en-US" sz="2800"/>
              <a:t>All these devices have different needs and require different Operating Systems to function effectively</a:t>
            </a:r>
            <a:endParaRPr lang="en-GB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60C1C-6F46-4B10-AAE9-5041EC55FB4F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5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Study OS?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OS can be a bottleneck to software and hardware performance</a:t>
            </a:r>
          </a:p>
          <a:p>
            <a:r>
              <a:rPr lang="en-IE" altLang="en-US"/>
              <a:t>OS can be an obstacle to software:</a:t>
            </a:r>
          </a:p>
          <a:p>
            <a:pPr lvl="1"/>
            <a:r>
              <a:rPr lang="en-IE" altLang="en-US"/>
              <a:t>Portability</a:t>
            </a:r>
          </a:p>
          <a:p>
            <a:pPr lvl="1"/>
            <a:r>
              <a:rPr lang="en-IE" altLang="en-US"/>
              <a:t>Scalability</a:t>
            </a:r>
          </a:p>
          <a:p>
            <a:pPr lvl="1"/>
            <a:r>
              <a:rPr lang="en-IE" altLang="en-US"/>
              <a:t>Concurrency</a:t>
            </a:r>
          </a:p>
          <a:p>
            <a:pPr lvl="1"/>
            <a:endParaRPr lang="en-GB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60C1C-6F46-4B10-AAE9-5041EC55FB4F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Study OS?</a:t>
            </a:r>
            <a:endParaRPr lang="en-GB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800"/>
              <a:t>Purchasing and planning decisions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Operating Systems are suitable for what purpose, now and for future needs?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will be the total cost of ownership?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support is in place?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security features are available?</a:t>
            </a:r>
          </a:p>
          <a:p>
            <a:pPr>
              <a:lnSpc>
                <a:spcPct val="90000"/>
              </a:lnSpc>
            </a:pPr>
            <a:r>
              <a:rPr lang="en-IE" alt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OSs can I use to maximise hardware resources?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What are the implications for OS updates and fixes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How many users and applications can be supported</a:t>
            </a:r>
          </a:p>
          <a:p>
            <a:pPr lvl="1">
              <a:lnSpc>
                <a:spcPct val="90000"/>
              </a:lnSpc>
            </a:pPr>
            <a:endParaRPr lang="en-GB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60C1C-6F46-4B10-AAE9-5041EC55FB4F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08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Study OS?</a:t>
            </a:r>
            <a:endParaRPr lang="en-GB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800"/>
              <a:t>What features of an OS can I take advantage of in software?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Kernal features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Low-Level System Calls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Process and Thread management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Concurrency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File system</a:t>
            </a:r>
          </a:p>
          <a:p>
            <a:pPr lvl="1">
              <a:lnSpc>
                <a:spcPct val="90000"/>
              </a:lnSpc>
            </a:pPr>
            <a:r>
              <a:rPr lang="en-IE" altLang="en-US" sz="2400"/>
              <a:t>Memory Management</a:t>
            </a:r>
          </a:p>
          <a:p>
            <a:pPr>
              <a:lnSpc>
                <a:spcPct val="90000"/>
              </a:lnSpc>
            </a:pPr>
            <a:r>
              <a:rPr lang="en-IE" altLang="en-US" sz="2800"/>
              <a:t>Some OS design issues are the same core issues faced in many areas of Computer Science</a:t>
            </a:r>
            <a:endParaRPr lang="en-GB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60C1C-6F46-4B10-AAE9-5041EC55FB4F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21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Study OS?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800"/>
              <a:t>Traditionally more hardware is added to solve bigger resource requirements</a:t>
            </a:r>
          </a:p>
          <a:p>
            <a:pPr lvl="1"/>
            <a:r>
              <a:rPr lang="en-IE" altLang="en-US" sz="2400"/>
              <a:t>Add faster CPU</a:t>
            </a:r>
          </a:p>
          <a:p>
            <a:pPr lvl="1"/>
            <a:r>
              <a:rPr lang="en-IE" altLang="en-US" sz="2400"/>
              <a:t>Faster Hard Drive</a:t>
            </a:r>
          </a:p>
          <a:p>
            <a:pPr lvl="1"/>
            <a:r>
              <a:rPr lang="en-IE" altLang="en-US" sz="2400"/>
              <a:t>More RAM</a:t>
            </a:r>
          </a:p>
          <a:p>
            <a:r>
              <a:rPr lang="en-IE" altLang="en-US" sz="2800"/>
              <a:t>The net gain of increased CPU speeds is lower, multi cores/multi processors are now popular</a:t>
            </a:r>
          </a:p>
          <a:p>
            <a:r>
              <a:rPr lang="en-IE" altLang="en-US" sz="2800"/>
              <a:t>The role of the OS and effective Software Design are now more important than ever</a:t>
            </a:r>
            <a:endParaRPr lang="en-GB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960C1C-6F46-4B10-AAE9-5041EC55FB4F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12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1AD549-F6F8-44FC-A769-9CBFFCC35CD2}" type="slidenum">
              <a:rPr lang="en-GB" altLang="en-US" sz="1400" smtClean="0"/>
              <a:pPr/>
              <a:t>7</a:t>
            </a:fld>
            <a:endParaRPr lang="en-GB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1"/>
                </a:solidFill>
              </a:rPr>
              <a:t>W</a:t>
            </a:r>
            <a:r>
              <a:rPr lang="en-US" altLang="en-US" dirty="0" smtClean="0">
                <a:solidFill>
                  <a:schemeClr val="tx1"/>
                </a:solidFill>
                <a:cs typeface="Times New Roman" pitchFamily="18" charset="0"/>
              </a:rPr>
              <a:t>hat is an Operating System</a:t>
            </a:r>
            <a:r>
              <a:rPr lang="en-IE" altLang="en-US" dirty="0" smtClean="0">
                <a:solidFill>
                  <a:schemeClr val="tx1"/>
                </a:solidFill>
                <a:cs typeface="Times New Roman" pitchFamily="18" charset="0"/>
              </a:rPr>
              <a:t>?</a:t>
            </a:r>
            <a:endParaRPr lang="en-GB" altLang="en-US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6033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Arial" charset="0"/>
              </a:rPr>
              <a:t>An OS is an important part of any computer system. A computer system can be divided into four parts:</a:t>
            </a:r>
            <a:endParaRPr lang="en-IE" alt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the hardware,</a:t>
            </a:r>
            <a:endParaRPr lang="en-IE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the operating system,</a:t>
            </a:r>
            <a:endParaRPr lang="en-IE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the application programs, and </a:t>
            </a:r>
            <a:endParaRPr lang="en-IE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the users.</a:t>
            </a:r>
            <a:endParaRPr lang="en-US" alt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Arial" charset="0"/>
              </a:rPr>
              <a:t>An OS is essentially a program that acts as an intermediary between a user of a computer and the hardware. </a:t>
            </a:r>
            <a:endParaRPr lang="en-IE" alt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cs typeface="Arial" charset="0"/>
              </a:rPr>
              <a:t>In a multiuser system, it coordinates and controls the use of the hardware among the various programs and users. It can be thought of as having three objectives:</a:t>
            </a:r>
            <a:endParaRPr lang="en-IE" alt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Execute user programs and make solving problems easier.</a:t>
            </a:r>
            <a:endParaRPr lang="en-IE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Use the hardware in an efficient manner.</a:t>
            </a:r>
            <a:endParaRPr lang="en-IE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cs typeface="Arial" charset="0"/>
              </a:rPr>
              <a:t>Have the ability to evolve. </a:t>
            </a:r>
            <a:endParaRPr lang="en-US" alt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FA38C8-CAC4-42C8-AB91-F1E8B5639BC6}" type="slidenum">
              <a:rPr lang="en-GB" altLang="en-US" sz="1400" smtClean="0"/>
              <a:pPr/>
              <a:t>8</a:t>
            </a:fld>
            <a:endParaRPr lang="en-GB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OS Perspectives</a:t>
            </a: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cs typeface="Arial" charset="0"/>
              </a:rPr>
              <a:t>Because an OS “sits in between” the users and the hardware, there are two perspectives to an OS:</a:t>
            </a:r>
            <a:endParaRPr lang="en-IE" altLang="en-US" sz="2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The user view. </a:t>
            </a:r>
            <a:r>
              <a:rPr lang="en-US" altLang="en-US" sz="2400" dirty="0" smtClean="0">
                <a:cs typeface="Arial" charset="0"/>
              </a:rPr>
              <a:t>The OS hides the detail  of the hardware from the user and gives them with a convenient interface for using the system. </a:t>
            </a:r>
            <a:endParaRPr lang="en-US" altLang="en-US" sz="2400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IE" alt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cs typeface="Arial" charset="0"/>
              </a:rPr>
              <a:t>The System View</a:t>
            </a:r>
            <a:r>
              <a:rPr lang="en-IE" altLang="en-US" sz="2400" dirty="0" smtClean="0">
                <a:cs typeface="Times New Roman" pitchFamily="18" charset="0"/>
              </a:rPr>
              <a:t>. </a:t>
            </a:r>
            <a:r>
              <a:rPr lang="en-US" altLang="en-US" sz="2400" dirty="0" smtClean="0">
                <a:cs typeface="Arial" charset="0"/>
              </a:rPr>
              <a:t>A computer system has many resources (</a:t>
            </a:r>
            <a:r>
              <a:rPr lang="en-US" altLang="en-US" sz="2400" dirty="0" err="1" smtClean="0">
                <a:cs typeface="Arial" charset="0"/>
              </a:rPr>
              <a:t>eg</a:t>
            </a:r>
            <a:r>
              <a:rPr lang="en-US" altLang="en-US" sz="2400" dirty="0" smtClean="0">
                <a:cs typeface="Arial" charset="0"/>
              </a:rPr>
              <a:t>. CPU, memory and file space, I/O devices etc.) that may be required to solve a problem</a:t>
            </a:r>
            <a:r>
              <a:rPr lang="en-US" altLang="en-US" sz="2400" dirty="0" smtClean="0">
                <a:cs typeface="Arial" charset="0"/>
              </a:rPr>
              <a:t>. The </a:t>
            </a:r>
            <a:r>
              <a:rPr lang="en-US" altLang="en-US" sz="2400" dirty="0" smtClean="0">
                <a:cs typeface="Arial" charset="0"/>
              </a:rPr>
              <a:t>OS acts as a manager of these resources, and decide on their allocation to programs and users. It is also a control program that manages the execution of programs to prevent errors and misuse of the computer.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58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4FF8E1-DF5A-4D6F-888E-5D2A24019255}" type="slidenum">
              <a:rPr lang="en-GB" altLang="en-US" sz="1400" smtClean="0"/>
              <a:pPr/>
              <a:t>9</a:t>
            </a:fld>
            <a:endParaRPr lang="en-GB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Operating System Services</a:t>
            </a: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478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>
                <a:cs typeface="Arial" charset="0"/>
              </a:rPr>
              <a:t>Executes programs</a:t>
            </a:r>
            <a:r>
              <a:rPr lang="en-US" altLang="en-US" sz="2400" smtClean="0">
                <a:cs typeface="Arial" charset="0"/>
              </a:rPr>
              <a:t>. Provides capability to load a program into main memory, initialise I/O devices and files etc.,  and run the program.</a:t>
            </a:r>
            <a:endParaRPr lang="en-IE" altLang="en-US" sz="240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cs typeface="Arial" charset="0"/>
              </a:rPr>
              <a:t>Program development</a:t>
            </a:r>
            <a:r>
              <a:rPr lang="en-US" altLang="en-US" sz="2400" smtClean="0">
                <a:cs typeface="Arial" charset="0"/>
              </a:rPr>
              <a:t>. Provides facilities such as editors and debuggers to assist the programmer in creating programs. These are not strictly part of the OS, but are typically supplied with it.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cs typeface="Arial" charset="0"/>
              </a:rPr>
              <a:t>I/O Operations.</a:t>
            </a:r>
            <a:r>
              <a:rPr lang="en-US" altLang="en-US" sz="2400" smtClean="0">
                <a:cs typeface="Arial" charset="0"/>
              </a:rPr>
              <a:t> These are provided by the OS so that user programs can access them using simple read and write statements.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cs typeface="Arial" charset="0"/>
              </a:rPr>
              <a:t>File system manipulation.</a:t>
            </a:r>
            <a:r>
              <a:rPr lang="en-US" altLang="en-US" sz="2400" smtClean="0">
                <a:cs typeface="Arial" charset="0"/>
              </a:rPr>
              <a:t> Capability to read, write, create and delete files, without needing knowledge of the medium or structure of data. In multiuser systems, security is also provided.</a:t>
            </a:r>
            <a:endParaRPr lang="en-US" alt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20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3453</TotalTime>
  <Words>982</Words>
  <Application>Microsoft Office PowerPoint</Application>
  <PresentationFormat>On-screen Show (4:3)</PresentationFormat>
  <Paragraphs>125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1_Custom Design</vt:lpstr>
      <vt:lpstr>Intro</vt:lpstr>
      <vt:lpstr>Why Study OS?</vt:lpstr>
      <vt:lpstr>Why Study OS?</vt:lpstr>
      <vt:lpstr>Why Study OS?</vt:lpstr>
      <vt:lpstr>Why Study OS?</vt:lpstr>
      <vt:lpstr>Why Study OS?</vt:lpstr>
      <vt:lpstr>What is an Operating System?</vt:lpstr>
      <vt:lpstr>OS Perspectives</vt:lpstr>
      <vt:lpstr>Operating System Services</vt:lpstr>
      <vt:lpstr>Operating System Services (cont’d)</vt:lpstr>
      <vt:lpstr>Abstract Model of Computing</vt:lpstr>
      <vt:lpstr>Files</vt:lpstr>
      <vt:lpstr>Other Resources</vt:lpstr>
      <vt:lpstr>Abstraction</vt:lpstr>
      <vt:lpstr>Processes </vt:lpstr>
      <vt:lpstr>Process Descriptor</vt:lpstr>
    </vt:vector>
  </TitlesOfParts>
  <Company>ModusLink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docdavidwhite@gmail.com</cp:lastModifiedBy>
  <cp:revision>424</cp:revision>
  <dcterms:created xsi:type="dcterms:W3CDTF">2007-05-08T17:20:09Z</dcterms:created>
  <dcterms:modified xsi:type="dcterms:W3CDTF">2016-09-19T12:13:32Z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