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 id="2147483869"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9144000" cy="6858000" type="screen4x3"/>
  <p:notesSz cx="6884988" cy="1008856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EA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45" autoAdjust="0"/>
  </p:normalViewPr>
  <p:slideViewPr>
    <p:cSldViewPr>
      <p:cViewPr>
        <p:scale>
          <a:sx n="100" d="100"/>
          <a:sy n="100" d="100"/>
        </p:scale>
        <p:origin x="-28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4500" cy="504825"/>
          </a:xfrm>
          <a:prstGeom prst="rect">
            <a:avLst/>
          </a:prstGeom>
          <a:noFill/>
          <a:ln w="9525">
            <a:noFill/>
            <a:miter lim="800000"/>
            <a:headEnd/>
            <a:tailEnd/>
          </a:ln>
          <a:effectLst/>
        </p:spPr>
        <p:txBody>
          <a:bodyPr vert="horz" wrap="square" lIns="92802" tIns="46401" rIns="92802" bIns="46401" numCol="1" anchor="t" anchorCtr="0" compatLnSpc="1">
            <a:prstTxWarp prst="textNoShape">
              <a:avLst/>
            </a:prstTxWarp>
          </a:bodyPr>
          <a:lstStyle>
            <a:lvl1pPr>
              <a:defRPr sz="1200">
                <a:latin typeface="Arial" charset="0"/>
              </a:defRPr>
            </a:lvl1pPr>
          </a:lstStyle>
          <a:p>
            <a:pPr>
              <a:defRPr/>
            </a:pPr>
            <a:endParaRPr lang="en-US"/>
          </a:p>
        </p:txBody>
      </p:sp>
      <p:sp>
        <p:nvSpPr>
          <p:cNvPr id="6147" name="Rectangle 3"/>
          <p:cNvSpPr>
            <a:spLocks noGrp="1" noChangeArrowheads="1"/>
          </p:cNvSpPr>
          <p:nvPr>
            <p:ph type="dt" idx="1"/>
          </p:nvPr>
        </p:nvSpPr>
        <p:spPr bwMode="auto">
          <a:xfrm>
            <a:off x="3898900" y="0"/>
            <a:ext cx="2984500" cy="504825"/>
          </a:xfrm>
          <a:prstGeom prst="rect">
            <a:avLst/>
          </a:prstGeom>
          <a:noFill/>
          <a:ln w="9525">
            <a:noFill/>
            <a:miter lim="800000"/>
            <a:headEnd/>
            <a:tailEnd/>
          </a:ln>
          <a:effectLst/>
        </p:spPr>
        <p:txBody>
          <a:bodyPr vert="horz" wrap="square" lIns="92802" tIns="46401" rIns="92802" bIns="46401" numCol="1" anchor="t" anchorCtr="0" compatLnSpc="1">
            <a:prstTxWarp prst="textNoShape">
              <a:avLst/>
            </a:prstTxWarp>
          </a:bodyPr>
          <a:lstStyle>
            <a:lvl1pPr algn="r">
              <a:defRPr sz="1200">
                <a:latin typeface="Arial" charset="0"/>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922338" y="757238"/>
            <a:ext cx="5041900" cy="3783012"/>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7388" y="4792663"/>
            <a:ext cx="5510212" cy="4538662"/>
          </a:xfrm>
          <a:prstGeom prst="rect">
            <a:avLst/>
          </a:prstGeom>
          <a:noFill/>
          <a:ln w="9525">
            <a:noFill/>
            <a:miter lim="800000"/>
            <a:headEnd/>
            <a:tailEnd/>
          </a:ln>
          <a:effectLst/>
        </p:spPr>
        <p:txBody>
          <a:bodyPr vert="horz" wrap="square" lIns="92802" tIns="46401" rIns="92802" bIns="4640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582150"/>
            <a:ext cx="2984500" cy="504825"/>
          </a:xfrm>
          <a:prstGeom prst="rect">
            <a:avLst/>
          </a:prstGeom>
          <a:noFill/>
          <a:ln w="9525">
            <a:noFill/>
            <a:miter lim="800000"/>
            <a:headEnd/>
            <a:tailEnd/>
          </a:ln>
          <a:effectLst/>
        </p:spPr>
        <p:txBody>
          <a:bodyPr vert="horz" wrap="square" lIns="92802" tIns="46401" rIns="92802" bIns="46401" numCol="1" anchor="b" anchorCtr="0" compatLnSpc="1">
            <a:prstTxWarp prst="textNoShape">
              <a:avLst/>
            </a:prstTxWarp>
          </a:bodyPr>
          <a:lstStyle>
            <a:lvl1pPr>
              <a:defRPr sz="1200">
                <a:latin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3898900" y="9582150"/>
            <a:ext cx="2984500" cy="504825"/>
          </a:xfrm>
          <a:prstGeom prst="rect">
            <a:avLst/>
          </a:prstGeom>
          <a:noFill/>
          <a:ln w="9525">
            <a:noFill/>
            <a:miter lim="800000"/>
            <a:headEnd/>
            <a:tailEnd/>
          </a:ln>
          <a:effectLst/>
        </p:spPr>
        <p:txBody>
          <a:bodyPr vert="horz" wrap="square" lIns="92802" tIns="46401" rIns="92802" bIns="46401" numCol="1" anchor="b" anchorCtr="0" compatLnSpc="1">
            <a:prstTxWarp prst="textNoShape">
              <a:avLst/>
            </a:prstTxWarp>
          </a:bodyPr>
          <a:lstStyle>
            <a:lvl1pPr algn="r">
              <a:defRPr sz="1200">
                <a:latin typeface="Arial" charset="0"/>
              </a:defRPr>
            </a:lvl1pPr>
          </a:lstStyle>
          <a:p>
            <a:pPr>
              <a:defRPr/>
            </a:pPr>
            <a:fld id="{0639EBBF-261A-4758-8690-1CAC6170201F}" type="slidenum">
              <a:rPr lang="en-US"/>
              <a:pPr>
                <a:defRPr/>
              </a:pPr>
              <a:t>‹#›</a:t>
            </a:fld>
            <a:endParaRPr lang="en-US"/>
          </a:p>
        </p:txBody>
      </p:sp>
    </p:spTree>
    <p:extLst>
      <p:ext uri="{BB962C8B-B14F-4D97-AF65-F5344CB8AC3E}">
        <p14:creationId xmlns:p14="http://schemas.microsoft.com/office/powerpoint/2010/main" val="17380277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smtClean="0"/>
          </a:p>
        </p:txBody>
      </p:sp>
      <p:sp>
        <p:nvSpPr>
          <p:cNvPr id="22532" name="Slide Number Placeholder 3"/>
          <p:cNvSpPr>
            <a:spLocks noGrp="1"/>
          </p:cNvSpPr>
          <p:nvPr>
            <p:ph type="sldNum" sz="quarter" idx="5"/>
          </p:nvPr>
        </p:nvSpPr>
        <p:spPr>
          <a:noFill/>
        </p:spPr>
        <p:txBody>
          <a:bodyPr/>
          <a:lstStyle/>
          <a:p>
            <a:fld id="{DCA0E73E-164D-4555-8357-A92EBF5CDBB1}" type="slidenum">
              <a:rPr lang="en-US" smtClean="0">
                <a:solidFill>
                  <a:srgbClr val="000000"/>
                </a:solidFill>
              </a:rPr>
              <a:pPr/>
              <a:t>1</a:t>
            </a:fld>
            <a:endParaRPr lang="en-US" smtClean="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pPr>
              <a:defRPr/>
            </a:pPr>
            <a:fld id="{5B3170D8-9921-4DC5-8391-9CBB88047096}" type="slidenum">
              <a:rPr lang="en-IE"/>
              <a:pPr>
                <a:defRPr/>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pPr>
              <a:defRPr/>
            </a:pPr>
            <a:fld id="{5F631B26-4B4C-421C-935E-F4447261AEA9}" type="slidenum">
              <a:rPr lang="en-IE"/>
              <a:pPr>
                <a:defRPr/>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pPr>
              <a:defRPr/>
            </a:pPr>
            <a:fld id="{91D2F604-7005-46E7-8B74-F852B62F48F6}" type="slidenum">
              <a:rPr lang="en-IE"/>
              <a:pPr>
                <a:defRPr/>
              </a:pPr>
              <a:t>‹#›</a:t>
            </a:fld>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pPr>
              <a:defRPr/>
            </a:pPr>
            <a:fld id="{1DD62405-1791-4180-85B5-579C1E6779F6}" type="slidenum">
              <a:rPr lang="en-IE"/>
              <a:pPr>
                <a:defRPr/>
              </a:pPr>
              <a:t>‹#›</a:t>
            </a:fld>
            <a:endParaRPr lang="en-I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67550" cy="778098"/>
          </a:xfrm>
        </p:spPr>
        <p:txBody>
          <a:bodyPr/>
          <a:lstStyle/>
          <a:p>
            <a:r>
              <a:rPr lang="en-US" dirty="0" smtClean="0"/>
              <a:t>Click to edit Master title style</a:t>
            </a:r>
            <a:endParaRPr lang="en-IE"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a:p>
        </p:txBody>
      </p:sp>
      <p:sp>
        <p:nvSpPr>
          <p:cNvPr id="4" name="Slide Number Placeholder 5"/>
          <p:cNvSpPr>
            <a:spLocks noGrp="1"/>
          </p:cNvSpPr>
          <p:nvPr>
            <p:ph type="sldNum" sz="quarter" idx="10"/>
          </p:nvPr>
        </p:nvSpPr>
        <p:spPr>
          <a:xfrm>
            <a:off x="6975475" y="6453188"/>
            <a:ext cx="2133600" cy="365125"/>
          </a:xfrm>
        </p:spPr>
        <p:txBody>
          <a:bodyPr/>
          <a:lstStyle>
            <a:lvl1pPr>
              <a:defRPr>
                <a:solidFill>
                  <a:schemeClr val="tx1"/>
                </a:solidFill>
              </a:defRPr>
            </a:lvl1pPr>
          </a:lstStyle>
          <a:p>
            <a:pPr>
              <a:defRPr/>
            </a:pPr>
            <a:fld id="{0DB83651-F3F8-49E8-B43E-6E17D3CD87E5}" type="slidenum">
              <a:rPr lang="en-IE"/>
              <a:pPr>
                <a:defRPr/>
              </a:pPr>
              <a:t>‹#›</a:t>
            </a:fld>
            <a:endParaRPr lang="en-I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pPr>
              <a:defRPr/>
            </a:pPr>
            <a:fld id="{9BD583E2-38F8-4020-8B3B-E7EA8DBECA19}" type="slidenum">
              <a:rPr lang="en-IE"/>
              <a:pPr>
                <a:defRPr/>
              </a:pPr>
              <a:t>‹#›</a:t>
            </a:fld>
            <a:endParaRPr lang="en-I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Slide Number Placeholder 5"/>
          <p:cNvSpPr>
            <a:spLocks noGrp="1"/>
          </p:cNvSpPr>
          <p:nvPr>
            <p:ph type="sldNum" sz="quarter" idx="10"/>
          </p:nvPr>
        </p:nvSpPr>
        <p:spPr/>
        <p:txBody>
          <a:bodyPr/>
          <a:lstStyle>
            <a:lvl1pPr>
              <a:defRPr/>
            </a:lvl1pPr>
          </a:lstStyle>
          <a:p>
            <a:pPr>
              <a:defRPr/>
            </a:pPr>
            <a:fld id="{B5FC348B-ED4A-4918-A097-4C95B173878A}" type="slidenum">
              <a:rPr lang="en-IE"/>
              <a:pPr>
                <a:defRPr/>
              </a:pPr>
              <a:t>‹#›</a:t>
            </a:fld>
            <a:endParaRPr lang="en-I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Slide Number Placeholder 5"/>
          <p:cNvSpPr>
            <a:spLocks noGrp="1"/>
          </p:cNvSpPr>
          <p:nvPr>
            <p:ph type="sldNum" sz="quarter" idx="10"/>
          </p:nvPr>
        </p:nvSpPr>
        <p:spPr/>
        <p:txBody>
          <a:bodyPr/>
          <a:lstStyle>
            <a:lvl1pPr>
              <a:defRPr/>
            </a:lvl1pPr>
          </a:lstStyle>
          <a:p>
            <a:pPr>
              <a:defRPr/>
            </a:pPr>
            <a:fld id="{1EC66399-52B6-47BA-AFF6-EF123F3C6DEF}" type="slidenum">
              <a:rPr lang="en-IE"/>
              <a:pPr>
                <a:defRPr/>
              </a:pPr>
              <a:t>‹#›</a:t>
            </a:fld>
            <a:endParaRPr lang="en-I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Slide Number Placeholder 5"/>
          <p:cNvSpPr>
            <a:spLocks noGrp="1"/>
          </p:cNvSpPr>
          <p:nvPr>
            <p:ph type="sldNum" sz="quarter" idx="10"/>
          </p:nvPr>
        </p:nvSpPr>
        <p:spPr/>
        <p:txBody>
          <a:bodyPr/>
          <a:lstStyle>
            <a:lvl1pPr>
              <a:defRPr/>
            </a:lvl1pPr>
          </a:lstStyle>
          <a:p>
            <a:pPr>
              <a:defRPr/>
            </a:pPr>
            <a:fld id="{009FB5F3-234A-418B-A601-046E1573F8E8}" type="slidenum">
              <a:rPr lang="en-IE"/>
              <a:pPr>
                <a:defRPr/>
              </a:pPr>
              <a:t>‹#›</a:t>
            </a:fld>
            <a:endParaRPr lang="en-IE"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659F9795-3FA8-402E-8631-E3796EF048B3}" type="slidenum">
              <a:rPr lang="en-IE"/>
              <a:pPr>
                <a:defRPr/>
              </a:pPr>
              <a:t>‹#›</a:t>
            </a:fld>
            <a:endParaRPr lang="en-IE"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0496443-151D-4E9A-9A38-8F52C8235CFE}" type="slidenum">
              <a:rPr lang="en-IE"/>
              <a:pPr>
                <a:defRPr/>
              </a:pPr>
              <a:t>‹#›</a:t>
            </a:fld>
            <a:endParaRPr lang="en-I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67550" cy="778098"/>
          </a:xfrm>
        </p:spPr>
        <p:txBody>
          <a:bodyPr/>
          <a:lstStyle/>
          <a:p>
            <a:r>
              <a:rPr lang="en-US" dirty="0" smtClean="0"/>
              <a:t>Click to edit Master title style</a:t>
            </a:r>
            <a:endParaRPr lang="en-IE"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a:p>
        </p:txBody>
      </p:sp>
      <p:sp>
        <p:nvSpPr>
          <p:cNvPr id="4" name="Slide Number Placeholder 5"/>
          <p:cNvSpPr>
            <a:spLocks noGrp="1"/>
          </p:cNvSpPr>
          <p:nvPr>
            <p:ph type="sldNum" sz="quarter" idx="10"/>
          </p:nvPr>
        </p:nvSpPr>
        <p:spPr>
          <a:xfrm>
            <a:off x="6975475" y="6453188"/>
            <a:ext cx="2133600" cy="365125"/>
          </a:xfrm>
        </p:spPr>
        <p:txBody>
          <a:bodyPr/>
          <a:lstStyle>
            <a:lvl1pPr>
              <a:defRPr>
                <a:solidFill>
                  <a:schemeClr val="tx1"/>
                </a:solidFill>
              </a:defRPr>
            </a:lvl1pPr>
          </a:lstStyle>
          <a:p>
            <a:pPr>
              <a:defRPr/>
            </a:pPr>
            <a:fld id="{35960C1C-6F46-4B10-AAE9-5041EC55FB4F}" type="slidenum">
              <a:rPr lang="en-IE"/>
              <a:pPr>
                <a:defRPr/>
              </a:pPr>
              <a:t>‹#›</a:t>
            </a:fld>
            <a:endParaRPr lang="en-I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7" name="Slide Number Placeholder 6"/>
          <p:cNvSpPr>
            <a:spLocks noGrp="1"/>
          </p:cNvSpPr>
          <p:nvPr>
            <p:ph type="sldNum" sz="quarter" idx="12"/>
          </p:nvPr>
        </p:nvSpPr>
        <p:spPr/>
        <p:txBody>
          <a:bodyPr/>
          <a:lstStyle>
            <a:lvl1pPr>
              <a:defRPr/>
            </a:lvl1pPr>
          </a:lstStyle>
          <a:p>
            <a:pPr>
              <a:defRPr/>
            </a:pPr>
            <a:fld id="{C597610D-0143-4BA8-87C9-3A5964DA6AA7}" type="slidenum">
              <a:rPr lang="en-IE"/>
              <a:pPr>
                <a:defRPr/>
              </a:pPr>
              <a:t>‹#›</a:t>
            </a:fld>
            <a:endParaRPr lang="en-I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pPr>
              <a:defRPr/>
            </a:pPr>
            <a:fld id="{AC8CFD4D-D104-4F64-AD08-1546F12949A2}" type="slidenum">
              <a:rPr lang="en-IE"/>
              <a:pPr>
                <a:defRPr/>
              </a:pPr>
              <a:t>‹#›</a:t>
            </a:fld>
            <a:endParaRPr lang="en-I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pPr>
              <a:defRPr/>
            </a:pPr>
            <a:fld id="{B8EFD99A-5370-4499-8EAB-10055A1E83D2}" type="slidenum">
              <a:rPr lang="en-IE"/>
              <a:pPr>
                <a:defRPr/>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pPr>
              <a:defRPr/>
            </a:pPr>
            <a:fld id="{D20440EB-68F7-4BE3-9F75-24FCEE1C5024}" type="slidenum">
              <a:rPr lang="en-IE"/>
              <a:pPr>
                <a:defRPr/>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Slide Number Placeholder 5"/>
          <p:cNvSpPr>
            <a:spLocks noGrp="1"/>
          </p:cNvSpPr>
          <p:nvPr>
            <p:ph type="sldNum" sz="quarter" idx="10"/>
          </p:nvPr>
        </p:nvSpPr>
        <p:spPr/>
        <p:txBody>
          <a:bodyPr/>
          <a:lstStyle>
            <a:lvl1pPr>
              <a:defRPr/>
            </a:lvl1pPr>
          </a:lstStyle>
          <a:p>
            <a:pPr>
              <a:defRPr/>
            </a:pPr>
            <a:fld id="{DB5C13F9-36E5-4E0A-9FB9-4C19735FD207}" type="slidenum">
              <a:rPr lang="en-IE"/>
              <a:pPr>
                <a:defRPr/>
              </a:pPr>
              <a:t>‹#›</a:t>
            </a:fld>
            <a:endParaRPr lang="en-I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Slide Number Placeholder 5"/>
          <p:cNvSpPr>
            <a:spLocks noGrp="1"/>
          </p:cNvSpPr>
          <p:nvPr>
            <p:ph type="sldNum" sz="quarter" idx="10"/>
          </p:nvPr>
        </p:nvSpPr>
        <p:spPr/>
        <p:txBody>
          <a:bodyPr/>
          <a:lstStyle>
            <a:lvl1pPr>
              <a:defRPr/>
            </a:lvl1pPr>
          </a:lstStyle>
          <a:p>
            <a:pPr>
              <a:defRPr/>
            </a:pPr>
            <a:fld id="{83845D83-82E4-40B1-9651-E62F57B7FE67}" type="slidenum">
              <a:rPr lang="en-IE"/>
              <a:pPr>
                <a:defRPr/>
              </a:pPr>
              <a:t>‹#›</a:t>
            </a:fld>
            <a:endParaRPr lang="en-I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Slide Number Placeholder 5"/>
          <p:cNvSpPr>
            <a:spLocks noGrp="1"/>
          </p:cNvSpPr>
          <p:nvPr>
            <p:ph type="sldNum" sz="quarter" idx="10"/>
          </p:nvPr>
        </p:nvSpPr>
        <p:spPr/>
        <p:txBody>
          <a:bodyPr/>
          <a:lstStyle>
            <a:lvl1pPr>
              <a:defRPr/>
            </a:lvl1pPr>
          </a:lstStyle>
          <a:p>
            <a:pPr>
              <a:defRPr/>
            </a:pPr>
            <a:fld id="{2439A32E-9BB3-46B4-AA58-CD3A19FB0033}" type="slidenum">
              <a:rPr lang="en-IE"/>
              <a:pPr>
                <a:defRPr/>
              </a:pPr>
              <a:t>‹#›</a:t>
            </a:fld>
            <a:endParaRPr lang="en-I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B05FC1B4-7C5D-4A3A-9A1A-361FD8BBC9E6}" type="slidenum">
              <a:rPr lang="en-IE"/>
              <a:pPr>
                <a:defRPr/>
              </a:pPr>
              <a:t>‹#›</a:t>
            </a:fld>
            <a:endParaRPr lang="en-I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3E8C3FEF-FF6D-418F-B29B-793514221C35}" type="slidenum">
              <a:rPr lang="en-IE"/>
              <a:pPr>
                <a:defRPr/>
              </a:pPr>
              <a:t>‹#›</a:t>
            </a:fld>
            <a:endParaRPr lang="en-I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7" name="Slide Number Placeholder 6"/>
          <p:cNvSpPr>
            <a:spLocks noGrp="1"/>
          </p:cNvSpPr>
          <p:nvPr>
            <p:ph type="sldNum" sz="quarter" idx="12"/>
          </p:nvPr>
        </p:nvSpPr>
        <p:spPr/>
        <p:txBody>
          <a:bodyPr/>
          <a:lstStyle>
            <a:lvl1pPr>
              <a:defRPr/>
            </a:lvl1pPr>
          </a:lstStyle>
          <a:p>
            <a:pPr>
              <a:defRPr/>
            </a:pPr>
            <a:fld id="{2D14BD4E-090B-47A7-A209-EE24A9767B38}" type="slidenum">
              <a:rPr lang="en-IE"/>
              <a:pPr>
                <a:defRPr/>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0675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E"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smtClean="0"/>
          </a:p>
        </p:txBody>
      </p:sp>
      <p:pic>
        <p:nvPicPr>
          <p:cNvPr id="1028" name="Picture 7" descr="https://www.unipupil.com/sites/all/files/institutions/1/gallery/%5Bnid%5D/IT_Tallaght_logo.jpg"/>
          <p:cNvPicPr>
            <a:picLocks noChangeAspect="1" noChangeArrowheads="1"/>
          </p:cNvPicPr>
          <p:nvPr userDrawn="1"/>
        </p:nvPicPr>
        <p:blipFill>
          <a:blip r:embed="rId13" cstate="print"/>
          <a:srcRect/>
          <a:stretch>
            <a:fillRect/>
          </a:stretch>
        </p:blipFill>
        <p:spPr bwMode="auto">
          <a:xfrm>
            <a:off x="7980363" y="44450"/>
            <a:ext cx="1128712" cy="541338"/>
          </a:xfrm>
          <a:prstGeom prst="rect">
            <a:avLst/>
          </a:prstGeom>
          <a:noFill/>
          <a:ln w="9525">
            <a:noFill/>
            <a:miter lim="800000"/>
            <a:headEnd/>
            <a:tailEnd/>
          </a:ln>
        </p:spPr>
      </p:pic>
      <p:sp>
        <p:nvSpPr>
          <p:cNvPr id="6" name="Slide Number Placeholder 5"/>
          <p:cNvSpPr>
            <a:spLocks noGrp="1"/>
          </p:cNvSpPr>
          <p:nvPr>
            <p:ph type="sldNum" sz="quarter" idx="4"/>
          </p:nvPr>
        </p:nvSpPr>
        <p:spPr>
          <a:xfrm>
            <a:off x="6948488" y="6519863"/>
            <a:ext cx="2133600" cy="338137"/>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427C187-D24F-4039-BD14-6C2924A4857C}" type="slidenum">
              <a:rPr lang="en-IE"/>
              <a:pPr>
                <a:defRPr/>
              </a:pPr>
              <a:t>‹#›</a:t>
            </a:fld>
            <a:endParaRPr lang="en-IE" dirty="0"/>
          </a:p>
        </p:txBody>
      </p:sp>
      <p:cxnSp>
        <p:nvCxnSpPr>
          <p:cNvPr id="12" name="Straight Connector 11"/>
          <p:cNvCxnSpPr/>
          <p:nvPr userDrawn="1"/>
        </p:nvCxnSpPr>
        <p:spPr>
          <a:xfrm>
            <a:off x="0" y="1484313"/>
            <a:ext cx="9144000" cy="0"/>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209" r:id="rId1"/>
    <p:sldLayoutId id="2147484210" r:id="rId2"/>
    <p:sldLayoutId id="2147484211" r:id="rId3"/>
    <p:sldLayoutId id="2147484199" r:id="rId4"/>
    <p:sldLayoutId id="2147484200" r:id="rId5"/>
    <p:sldLayoutId id="2147484201" r:id="rId6"/>
    <p:sldLayoutId id="2147484202" r:id="rId7"/>
    <p:sldLayoutId id="2147484203" r:id="rId8"/>
    <p:sldLayoutId id="2147484212" r:id="rId9"/>
    <p:sldLayoutId id="2147484213" r:id="rId10"/>
    <p:sldLayoutId id="2147484214"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7067550" cy="6334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E" smtClean="0"/>
          </a:p>
        </p:txBody>
      </p:sp>
      <p:sp>
        <p:nvSpPr>
          <p:cNvPr id="2051" name="Text Placeholder 2"/>
          <p:cNvSpPr>
            <a:spLocks noGrp="1"/>
          </p:cNvSpPr>
          <p:nvPr>
            <p:ph type="body" idx="1"/>
          </p:nvPr>
        </p:nvSpPr>
        <p:spPr bwMode="auto">
          <a:xfrm>
            <a:off x="457200" y="1125538"/>
            <a:ext cx="8229600" cy="500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smtClean="0"/>
          </a:p>
        </p:txBody>
      </p:sp>
      <p:pic>
        <p:nvPicPr>
          <p:cNvPr id="2052" name="Picture 7" descr="https://www.unipupil.com/sites/all/files/institutions/1/gallery/%5Bnid%5D/IT_Tallaght_logo.jpg"/>
          <p:cNvPicPr>
            <a:picLocks noChangeAspect="1" noChangeArrowheads="1"/>
          </p:cNvPicPr>
          <p:nvPr userDrawn="1"/>
        </p:nvPicPr>
        <p:blipFill>
          <a:blip r:embed="rId13" cstate="print"/>
          <a:srcRect/>
          <a:stretch>
            <a:fillRect/>
          </a:stretch>
        </p:blipFill>
        <p:spPr bwMode="auto">
          <a:xfrm>
            <a:off x="7980363" y="44450"/>
            <a:ext cx="1128712" cy="541338"/>
          </a:xfrm>
          <a:prstGeom prst="rect">
            <a:avLst/>
          </a:prstGeom>
          <a:noFill/>
          <a:ln w="9525">
            <a:noFill/>
            <a:miter lim="800000"/>
            <a:headEnd/>
            <a:tailEnd/>
          </a:ln>
        </p:spPr>
      </p:pic>
      <p:sp>
        <p:nvSpPr>
          <p:cNvPr id="6" name="Slide Number Placeholder 5"/>
          <p:cNvSpPr>
            <a:spLocks noGrp="1"/>
          </p:cNvSpPr>
          <p:nvPr>
            <p:ph type="sldNum" sz="quarter" idx="4"/>
          </p:nvPr>
        </p:nvSpPr>
        <p:spPr>
          <a:xfrm>
            <a:off x="6948488" y="6519863"/>
            <a:ext cx="2133600" cy="338137"/>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5E927B7-1619-47ED-9CB6-6784C96A5AA7}" type="slidenum">
              <a:rPr lang="en-IE"/>
              <a:pPr>
                <a:defRPr/>
              </a:pPr>
              <a:t>‹#›</a:t>
            </a:fld>
            <a:endParaRPr lang="en-IE" dirty="0"/>
          </a:p>
        </p:txBody>
      </p:sp>
      <p:cxnSp>
        <p:nvCxnSpPr>
          <p:cNvPr id="12" name="Straight Connector 11"/>
          <p:cNvCxnSpPr/>
          <p:nvPr userDrawn="1"/>
        </p:nvCxnSpPr>
        <p:spPr>
          <a:xfrm>
            <a:off x="0" y="981075"/>
            <a:ext cx="9144000" cy="0"/>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215" r:id="rId1"/>
    <p:sldLayoutId id="2147484216" r:id="rId2"/>
    <p:sldLayoutId id="2147484217" r:id="rId3"/>
    <p:sldLayoutId id="2147484204" r:id="rId4"/>
    <p:sldLayoutId id="2147484205" r:id="rId5"/>
    <p:sldLayoutId id="2147484206" r:id="rId6"/>
    <p:sldLayoutId id="2147484207" r:id="rId7"/>
    <p:sldLayoutId id="2147484208" r:id="rId8"/>
    <p:sldLayoutId id="2147484218" r:id="rId9"/>
    <p:sldLayoutId id="2147484219" r:id="rId10"/>
    <p:sldLayoutId id="2147484220"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subTitle" idx="1"/>
          </p:nvPr>
        </p:nvSpPr>
        <p:spPr>
          <a:xfrm>
            <a:off x="1101080" y="404664"/>
            <a:ext cx="6711280" cy="838200"/>
          </a:xfrm>
        </p:spPr>
        <p:txBody>
          <a:bodyPr>
            <a:normAutofit/>
          </a:bodyPr>
          <a:lstStyle/>
          <a:p>
            <a:pPr eaLnBrk="1" hangingPunct="1">
              <a:defRPr/>
            </a:pPr>
            <a:r>
              <a:rPr lang="en-US" sz="3600" b="1" dirty="0" smtClean="0">
                <a:solidFill>
                  <a:schemeClr val="accent5">
                    <a:lumMod val="75000"/>
                  </a:schemeClr>
                </a:solidFill>
                <a:ea typeface="Verdana" pitchFamily="34" charset="0"/>
                <a:cs typeface="Calibri" pitchFamily="34" charset="0"/>
              </a:rPr>
              <a:t>Operating Systems</a:t>
            </a:r>
            <a:endParaRPr lang="en-US" sz="3600" b="1" dirty="0">
              <a:solidFill>
                <a:schemeClr val="accent5">
                  <a:lumMod val="75000"/>
                </a:schemeClr>
              </a:solidFill>
              <a:ea typeface="Verdana" pitchFamily="34" charset="0"/>
              <a:cs typeface="Calibri" pitchFamily="34" charset="0"/>
            </a:endParaRPr>
          </a:p>
        </p:txBody>
      </p:sp>
      <p:sp>
        <p:nvSpPr>
          <p:cNvPr id="15363" name="Rectangle 9"/>
          <p:cNvSpPr>
            <a:spLocks noGrp="1"/>
          </p:cNvSpPr>
          <p:nvPr>
            <p:ph type="title"/>
          </p:nvPr>
        </p:nvSpPr>
        <p:spPr>
          <a:xfrm>
            <a:off x="1476375" y="1989138"/>
            <a:ext cx="6108700" cy="2447925"/>
          </a:xfrm>
        </p:spPr>
        <p:txBody>
          <a:bodyPr/>
          <a:lstStyle/>
          <a:p>
            <a:pPr eaLnBrk="1" hangingPunct="1">
              <a:tabLst>
                <a:tab pos="1441450" algn="l"/>
              </a:tabLst>
            </a:pPr>
            <a:r>
              <a:rPr lang="en-US" sz="2800" b="1" dirty="0" smtClean="0">
                <a:ea typeface="Verdana" pitchFamily="34" charset="0"/>
                <a:cs typeface="Calibri" pitchFamily="34" charset="0"/>
              </a:rPr>
              <a:t>Processes (Revisited)</a:t>
            </a:r>
          </a:p>
        </p:txBody>
      </p:sp>
      <p:sp>
        <p:nvSpPr>
          <p:cNvPr id="5" name="Slide Number Placeholder 4"/>
          <p:cNvSpPr>
            <a:spLocks noGrp="1"/>
          </p:cNvSpPr>
          <p:nvPr>
            <p:ph type="sldNum" sz="quarter" idx="12"/>
          </p:nvPr>
        </p:nvSpPr>
        <p:spPr/>
        <p:txBody>
          <a:bodyPr/>
          <a:lstStyle/>
          <a:p>
            <a:pPr>
              <a:defRPr/>
            </a:pPr>
            <a:fld id="{823E0BC9-35A1-4876-89C8-C57D44165596}" type="slidenum">
              <a:rPr lang="en-IE" smtClean="0"/>
              <a:pPr>
                <a:defRPr/>
              </a:pPr>
              <a:t>1</a:t>
            </a:fld>
            <a:endParaRPr lang="en-IE"/>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2F94CF93-82C5-4A1F-868A-01FCF51899CC}" type="slidenum">
              <a:rPr lang="en-GB" altLang="en-US"/>
              <a:pPr/>
              <a:t>10</a:t>
            </a:fld>
            <a:endParaRPr lang="en-GB" altLang="en-US"/>
          </a:p>
        </p:txBody>
      </p:sp>
      <p:sp>
        <p:nvSpPr>
          <p:cNvPr id="46082" name="Rectangle 2"/>
          <p:cNvSpPr>
            <a:spLocks noGrp="1" noChangeArrowheads="1"/>
          </p:cNvSpPr>
          <p:nvPr>
            <p:ph type="title"/>
          </p:nvPr>
        </p:nvSpPr>
        <p:spPr/>
        <p:txBody>
          <a:bodyPr/>
          <a:lstStyle/>
          <a:p>
            <a:r>
              <a:rPr lang="en-US" altLang="en-US">
                <a:cs typeface="Times New Roman" pitchFamily="18" charset="0"/>
              </a:rPr>
              <a:t>Process Switching</a:t>
            </a:r>
          </a:p>
        </p:txBody>
      </p:sp>
      <p:sp>
        <p:nvSpPr>
          <p:cNvPr id="46083" name="Rectangle 3"/>
          <p:cNvSpPr>
            <a:spLocks noGrp="1" noChangeArrowheads="1"/>
          </p:cNvSpPr>
          <p:nvPr>
            <p:ph type="body" idx="1"/>
          </p:nvPr>
        </p:nvSpPr>
        <p:spPr/>
        <p:txBody>
          <a:bodyPr/>
          <a:lstStyle/>
          <a:p>
            <a:pPr marL="533400" indent="-533400">
              <a:lnSpc>
                <a:spcPct val="90000"/>
              </a:lnSpc>
            </a:pPr>
            <a:r>
              <a:rPr lang="en-US" altLang="en-US" sz="2400">
                <a:cs typeface="Arial" pitchFamily="34" charset="0"/>
              </a:rPr>
              <a:t>The steps involved in a full process switch are as follows:</a:t>
            </a:r>
            <a:endParaRPr lang="en-IE" altLang="en-US" sz="2400">
              <a:cs typeface="Times New Roman" pitchFamily="18" charset="0"/>
            </a:endParaRPr>
          </a:p>
          <a:p>
            <a:pPr marL="914400" lvl="1" indent="-457200">
              <a:lnSpc>
                <a:spcPct val="90000"/>
              </a:lnSpc>
              <a:buFontTx/>
              <a:buAutoNum type="arabicPeriod"/>
            </a:pPr>
            <a:r>
              <a:rPr lang="en-US" altLang="en-US" sz="2000">
                <a:cs typeface="Arial" pitchFamily="34" charset="0"/>
              </a:rPr>
              <a:t>Save the context of the processor (eg program counter and other registers)</a:t>
            </a:r>
            <a:endParaRPr lang="en-IE" altLang="en-US" sz="2000">
              <a:cs typeface="Times New Roman" pitchFamily="18" charset="0"/>
            </a:endParaRPr>
          </a:p>
          <a:p>
            <a:pPr marL="914400" lvl="1" indent="-457200">
              <a:lnSpc>
                <a:spcPct val="90000"/>
              </a:lnSpc>
              <a:buFontTx/>
              <a:buAutoNum type="arabicPeriod"/>
            </a:pPr>
            <a:r>
              <a:rPr lang="en-US" altLang="en-US" sz="2000">
                <a:cs typeface="Arial" pitchFamily="34" charset="0"/>
              </a:rPr>
              <a:t>Update the PCB of the process currently running </a:t>
            </a:r>
            <a:endParaRPr lang="en-IE" altLang="en-US" sz="2000">
              <a:cs typeface="Times New Roman" pitchFamily="18" charset="0"/>
            </a:endParaRPr>
          </a:p>
          <a:p>
            <a:pPr marL="914400" lvl="1" indent="-457200">
              <a:lnSpc>
                <a:spcPct val="90000"/>
              </a:lnSpc>
              <a:buFontTx/>
              <a:buAutoNum type="arabicPeriod"/>
            </a:pPr>
            <a:r>
              <a:rPr lang="en-US" altLang="en-US" sz="2000">
                <a:cs typeface="Arial" pitchFamily="34" charset="0"/>
              </a:rPr>
              <a:t>move the PCB of this process to the appropriate queue (eg. blocked, suspended)</a:t>
            </a:r>
            <a:endParaRPr lang="en-IE" altLang="en-US" sz="2000">
              <a:cs typeface="Times New Roman" pitchFamily="18" charset="0"/>
            </a:endParaRPr>
          </a:p>
          <a:p>
            <a:pPr marL="914400" lvl="1" indent="-457200">
              <a:lnSpc>
                <a:spcPct val="90000"/>
              </a:lnSpc>
              <a:buFontTx/>
              <a:buAutoNum type="arabicPeriod"/>
            </a:pPr>
            <a:r>
              <a:rPr lang="en-US" altLang="en-US" sz="2000">
                <a:cs typeface="Arial" pitchFamily="34" charset="0"/>
              </a:rPr>
              <a:t>Select another process for execution</a:t>
            </a:r>
            <a:endParaRPr lang="en-IE" altLang="en-US" sz="2000">
              <a:cs typeface="Times New Roman" pitchFamily="18" charset="0"/>
            </a:endParaRPr>
          </a:p>
          <a:p>
            <a:pPr marL="914400" lvl="1" indent="-457200">
              <a:lnSpc>
                <a:spcPct val="90000"/>
              </a:lnSpc>
              <a:buFontTx/>
              <a:buAutoNum type="arabicPeriod"/>
            </a:pPr>
            <a:r>
              <a:rPr lang="en-US" altLang="en-US" sz="2000">
                <a:cs typeface="Arial" pitchFamily="34" charset="0"/>
              </a:rPr>
              <a:t>Update the PCB of the selected process</a:t>
            </a:r>
            <a:endParaRPr lang="en-IE" altLang="en-US" sz="2000">
              <a:cs typeface="Times New Roman" pitchFamily="18" charset="0"/>
            </a:endParaRPr>
          </a:p>
          <a:p>
            <a:pPr marL="914400" lvl="1" indent="-457200">
              <a:lnSpc>
                <a:spcPct val="90000"/>
              </a:lnSpc>
              <a:buFontTx/>
              <a:buAutoNum type="arabicPeriod"/>
            </a:pPr>
            <a:r>
              <a:rPr lang="en-US" altLang="en-US" sz="2000">
                <a:cs typeface="Arial" pitchFamily="34" charset="0"/>
              </a:rPr>
              <a:t>Update memory management data structures</a:t>
            </a:r>
            <a:endParaRPr lang="en-IE" altLang="en-US" sz="2000">
              <a:cs typeface="Times New Roman" pitchFamily="18" charset="0"/>
            </a:endParaRPr>
          </a:p>
          <a:p>
            <a:pPr marL="914400" lvl="1" indent="-457200">
              <a:lnSpc>
                <a:spcPct val="90000"/>
              </a:lnSpc>
              <a:buFontTx/>
              <a:buAutoNum type="arabicPeriod"/>
            </a:pPr>
            <a:r>
              <a:rPr lang="en-US" altLang="en-US" sz="2000">
                <a:cs typeface="Arial" pitchFamily="34" charset="0"/>
              </a:rPr>
              <a:t>Restore the context of the processor to that which existed at the time the selected process was last switched out of the running state.</a:t>
            </a:r>
            <a:endParaRPr lang="en-US" altLang="en-US" sz="2000">
              <a:cs typeface="Times New Roman" pitchFamily="18" charset="0"/>
            </a:endParaRPr>
          </a:p>
          <a:p>
            <a:pPr marL="533400" indent="-533400">
              <a:lnSpc>
                <a:spcPct val="90000"/>
              </a:lnSpc>
            </a:pPr>
            <a:endParaRPr lang="en-US" altLang="en-US" sz="2400"/>
          </a:p>
        </p:txBody>
      </p:sp>
    </p:spTree>
    <p:extLst>
      <p:ext uri="{BB962C8B-B14F-4D97-AF65-F5344CB8AC3E}">
        <p14:creationId xmlns:p14="http://schemas.microsoft.com/office/powerpoint/2010/main" val="1973210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1554D052-7C8B-43F6-800D-D209CA321354}" type="slidenum">
              <a:rPr lang="en-GB" altLang="en-US"/>
              <a:pPr/>
              <a:t>2</a:t>
            </a:fld>
            <a:endParaRPr lang="en-GB" altLang="en-US"/>
          </a:p>
        </p:txBody>
      </p:sp>
      <p:sp>
        <p:nvSpPr>
          <p:cNvPr id="2050" name="Rectangle 2"/>
          <p:cNvSpPr>
            <a:spLocks noGrp="1" noChangeArrowheads="1"/>
          </p:cNvSpPr>
          <p:nvPr>
            <p:ph type="title"/>
          </p:nvPr>
        </p:nvSpPr>
        <p:spPr/>
        <p:txBody>
          <a:bodyPr/>
          <a:lstStyle/>
          <a:p>
            <a:r>
              <a:rPr lang="en-GB" altLang="en-US">
                <a:solidFill>
                  <a:schemeClr val="tx1"/>
                </a:solidFill>
              </a:rPr>
              <a:t>Processes</a:t>
            </a:r>
          </a:p>
        </p:txBody>
      </p:sp>
      <p:sp>
        <p:nvSpPr>
          <p:cNvPr id="2051" name="Rectangle 3"/>
          <p:cNvSpPr>
            <a:spLocks noGrp="1" noChangeArrowheads="1"/>
          </p:cNvSpPr>
          <p:nvPr>
            <p:ph type="body" idx="1"/>
          </p:nvPr>
        </p:nvSpPr>
        <p:spPr>
          <a:xfrm>
            <a:off x="411163" y="1603375"/>
            <a:ext cx="8408987" cy="4114800"/>
          </a:xfrm>
        </p:spPr>
        <p:txBody>
          <a:bodyPr/>
          <a:lstStyle/>
          <a:p>
            <a:pPr>
              <a:lnSpc>
                <a:spcPct val="90000"/>
              </a:lnSpc>
            </a:pPr>
            <a:r>
              <a:rPr lang="en-US" altLang="en-US" sz="2400">
                <a:cs typeface="Times New Roman" pitchFamily="18" charset="0"/>
              </a:rPr>
              <a:t>A process is a program in execution (</a:t>
            </a:r>
            <a:r>
              <a:rPr lang="en-IE" altLang="en-US" sz="2400">
                <a:cs typeface="Times New Roman" pitchFamily="18" charset="0"/>
              </a:rPr>
              <a:t>It </a:t>
            </a:r>
            <a:r>
              <a:rPr lang="en-US" altLang="en-US" sz="2400">
                <a:cs typeface="Times New Roman" pitchFamily="18" charset="0"/>
              </a:rPr>
              <a:t>sometimes called a job).  </a:t>
            </a:r>
            <a:endParaRPr lang="en-IE" altLang="en-US" sz="2400">
              <a:cs typeface="Times New Roman" pitchFamily="18" charset="0"/>
            </a:endParaRPr>
          </a:p>
          <a:p>
            <a:pPr lvl="1">
              <a:lnSpc>
                <a:spcPct val="90000"/>
              </a:lnSpc>
            </a:pPr>
            <a:r>
              <a:rPr lang="en-IE" altLang="en-US" sz="2000">
                <a:cs typeface="Times New Roman" pitchFamily="18" charset="0"/>
              </a:rPr>
              <a:t>It</a:t>
            </a:r>
            <a:r>
              <a:rPr lang="en-US" altLang="en-US" sz="2000">
                <a:cs typeface="Times New Roman" pitchFamily="18" charset="0"/>
              </a:rPr>
              <a:t> is the unit of work in a modern time-sharing system, which allow multiple processes to execute concurrently.</a:t>
            </a:r>
            <a:endParaRPr lang="en-IE" altLang="en-US" sz="2000">
              <a:cs typeface="Times New Roman" pitchFamily="18" charset="0"/>
            </a:endParaRPr>
          </a:p>
          <a:p>
            <a:pPr lvl="1">
              <a:lnSpc>
                <a:spcPct val="90000"/>
              </a:lnSpc>
            </a:pPr>
            <a:r>
              <a:rPr lang="en-US" altLang="en-US" sz="2000">
                <a:cs typeface="Times New Roman" pitchFamily="18" charset="0"/>
              </a:rPr>
              <a:t>Q: what is the differences between a process and a program? </a:t>
            </a:r>
          </a:p>
          <a:p>
            <a:pPr>
              <a:lnSpc>
                <a:spcPct val="90000"/>
              </a:lnSpc>
            </a:pPr>
            <a:r>
              <a:rPr lang="en-US" altLang="en-US" sz="2400">
                <a:cs typeface="Times New Roman" pitchFamily="18" charset="0"/>
              </a:rPr>
              <a:t>As a process executes, it changes state. We can define the following Process States:</a:t>
            </a:r>
            <a:endParaRPr lang="en-IE" altLang="en-US" sz="2400">
              <a:cs typeface="Times New Roman" pitchFamily="18" charset="0"/>
            </a:endParaRPr>
          </a:p>
          <a:p>
            <a:pPr lvl="1">
              <a:lnSpc>
                <a:spcPct val="90000"/>
              </a:lnSpc>
            </a:pPr>
            <a:r>
              <a:rPr lang="en-US" altLang="en-US" sz="2000">
                <a:cs typeface="Times New Roman" pitchFamily="18" charset="0"/>
              </a:rPr>
              <a:t>Ready:	Process would do something if the CPU was available.</a:t>
            </a:r>
            <a:endParaRPr lang="en-IE" altLang="en-US" sz="2000">
              <a:cs typeface="Times New Roman" pitchFamily="18" charset="0"/>
            </a:endParaRPr>
          </a:p>
          <a:p>
            <a:pPr lvl="1">
              <a:lnSpc>
                <a:spcPct val="90000"/>
              </a:lnSpc>
            </a:pPr>
            <a:r>
              <a:rPr lang="en-US" altLang="en-US" sz="2000">
                <a:cs typeface="Times New Roman" pitchFamily="18" charset="0"/>
              </a:rPr>
              <a:t>Running:	Process is being executed by the CPU.</a:t>
            </a:r>
            <a:endParaRPr lang="en-IE" altLang="en-US" sz="2000">
              <a:cs typeface="Times New Roman" pitchFamily="18" charset="0"/>
            </a:endParaRPr>
          </a:p>
          <a:p>
            <a:pPr lvl="1">
              <a:lnSpc>
                <a:spcPct val="90000"/>
              </a:lnSpc>
            </a:pPr>
            <a:r>
              <a:rPr lang="en-US" altLang="en-US" sz="2000">
                <a:cs typeface="Times New Roman" pitchFamily="18" charset="0"/>
              </a:rPr>
              <a:t>Blocked:	Process cannot continue until some event occurs. </a:t>
            </a:r>
          </a:p>
          <a:p>
            <a:pPr>
              <a:lnSpc>
                <a:spcPct val="90000"/>
              </a:lnSpc>
            </a:pPr>
            <a:r>
              <a:rPr lang="en-US" altLang="en-US" sz="2400">
                <a:cs typeface="Times New Roman" pitchFamily="18" charset="0"/>
              </a:rPr>
              <a:t>If we assume a single CPU, only one process can be running at a time. </a:t>
            </a:r>
            <a:endParaRPr lang="en-IE" altLang="en-US" sz="2400">
              <a:cs typeface="Times New Roman" pitchFamily="18" charset="0"/>
            </a:endParaRPr>
          </a:p>
          <a:p>
            <a:pPr lvl="1">
              <a:lnSpc>
                <a:spcPct val="90000"/>
              </a:lnSpc>
            </a:pPr>
            <a:r>
              <a:rPr lang="en-US" altLang="en-US" sz="2000">
                <a:cs typeface="Times New Roman" pitchFamily="18" charset="0"/>
              </a:rPr>
              <a:t>Several may be ready or blocked, and so we need a ready list, and a blocked list. </a:t>
            </a:r>
            <a:endParaRPr lang="en-IE" altLang="en-US" sz="2000">
              <a:cs typeface="Times New Roman" pitchFamily="18" charset="0"/>
            </a:endParaRPr>
          </a:p>
          <a:p>
            <a:pPr lvl="1">
              <a:lnSpc>
                <a:spcPct val="90000"/>
              </a:lnSpc>
            </a:pPr>
            <a:r>
              <a:rPr lang="en-US" altLang="en-US" sz="2000">
                <a:cs typeface="Times New Roman" pitchFamily="18" charset="0"/>
              </a:rPr>
              <a:t>If a priority scheme is being used, then a number of ready queues could be used, one for each priority level.</a:t>
            </a:r>
            <a:r>
              <a:rPr lang="en-US" altLang="en-US" sz="2000"/>
              <a:t> </a:t>
            </a:r>
            <a:endParaRPr lang="en-GB" altLang="en-US" sz="2000"/>
          </a:p>
        </p:txBody>
      </p:sp>
    </p:spTree>
    <p:extLst>
      <p:ext uri="{BB962C8B-B14F-4D97-AF65-F5344CB8AC3E}">
        <p14:creationId xmlns:p14="http://schemas.microsoft.com/office/powerpoint/2010/main" val="3163268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4294967295"/>
          </p:nvPr>
        </p:nvSpPr>
        <p:spPr>
          <a:xfrm>
            <a:off x="6553200" y="6248400"/>
            <a:ext cx="1905000" cy="457200"/>
          </a:xfrm>
          <a:prstGeom prst="rect">
            <a:avLst/>
          </a:prstGeom>
        </p:spPr>
        <p:txBody>
          <a:bodyPr/>
          <a:lstStyle/>
          <a:p>
            <a:fld id="{9195ED8F-D92A-4C9A-8BAE-783CA8A3914D}" type="slidenum">
              <a:rPr lang="en-GB" altLang="en-US"/>
              <a:pPr/>
              <a:t>3</a:t>
            </a:fld>
            <a:endParaRPr lang="en-GB" altLang="en-US"/>
          </a:p>
        </p:txBody>
      </p:sp>
      <p:sp>
        <p:nvSpPr>
          <p:cNvPr id="38914" name="Rectangle 2"/>
          <p:cNvSpPr>
            <a:spLocks noGrp="1" noChangeArrowheads="1"/>
          </p:cNvSpPr>
          <p:nvPr>
            <p:ph type="title"/>
          </p:nvPr>
        </p:nvSpPr>
        <p:spPr>
          <a:xfrm>
            <a:off x="685800" y="609600"/>
            <a:ext cx="7916863" cy="1143000"/>
          </a:xfrm>
        </p:spPr>
        <p:txBody>
          <a:bodyPr/>
          <a:lstStyle/>
          <a:p>
            <a:r>
              <a:rPr lang="en-IE" altLang="en-US"/>
              <a:t>Process </a:t>
            </a:r>
            <a:r>
              <a:rPr lang="en-US" altLang="en-US">
                <a:cs typeface="Arial" pitchFamily="34" charset="0"/>
              </a:rPr>
              <a:t>State Transition Diagram</a:t>
            </a:r>
            <a:r>
              <a:rPr lang="en-IE" altLang="en-US">
                <a:cs typeface="Arial" pitchFamily="34" charset="0"/>
              </a:rPr>
              <a:t>s</a:t>
            </a:r>
            <a:endParaRPr lang="en-US" altLang="en-US">
              <a:cs typeface="Arial" pitchFamily="34" charset="0"/>
            </a:endParaRPr>
          </a:p>
        </p:txBody>
      </p:sp>
      <p:sp>
        <p:nvSpPr>
          <p:cNvPr id="38915" name="Rectangle 3"/>
          <p:cNvSpPr>
            <a:spLocks noGrp="1" noChangeArrowheads="1"/>
          </p:cNvSpPr>
          <p:nvPr>
            <p:ph type="body" idx="1"/>
          </p:nvPr>
        </p:nvSpPr>
        <p:spPr/>
        <p:txBody>
          <a:bodyPr/>
          <a:lstStyle/>
          <a:p>
            <a:r>
              <a:rPr lang="en-US" altLang="en-US">
                <a:cs typeface="Arial" pitchFamily="34" charset="0"/>
              </a:rPr>
              <a:t>Processes can move between states</a:t>
            </a:r>
            <a:r>
              <a:rPr lang="en-IE" altLang="en-US">
                <a:cs typeface="Arial" pitchFamily="34" charset="0"/>
              </a:rPr>
              <a:t> as shown...</a:t>
            </a:r>
            <a:endParaRPr lang="en-US" altLang="en-US"/>
          </a:p>
        </p:txBody>
      </p:sp>
      <p:sp>
        <p:nvSpPr>
          <p:cNvPr id="38917" name="Rectangle 5"/>
          <p:cNvSpPr>
            <a:spLocks noChangeArrowheads="1"/>
          </p:cNvSpPr>
          <p:nvPr/>
        </p:nvSpPr>
        <p:spPr bwMode="auto">
          <a:xfrm>
            <a:off x="2147888" y="2443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E"/>
          </a:p>
        </p:txBody>
      </p:sp>
      <p:pic>
        <p:nvPicPr>
          <p:cNvPr id="3891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538" y="3094038"/>
            <a:ext cx="7381875" cy="3001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080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E42F5552-8758-4871-9B9E-7D6286845819}" type="slidenum">
              <a:rPr lang="en-GB" altLang="en-US"/>
              <a:pPr/>
              <a:t>4</a:t>
            </a:fld>
            <a:endParaRPr lang="en-GB" altLang="en-US"/>
          </a:p>
        </p:txBody>
      </p:sp>
      <p:sp>
        <p:nvSpPr>
          <p:cNvPr id="39938" name="Rectangle 2"/>
          <p:cNvSpPr>
            <a:spLocks noGrp="1" noChangeArrowheads="1"/>
          </p:cNvSpPr>
          <p:nvPr>
            <p:ph type="title"/>
          </p:nvPr>
        </p:nvSpPr>
        <p:spPr>
          <a:xfrm>
            <a:off x="685800" y="609600"/>
            <a:ext cx="8032750" cy="1143000"/>
          </a:xfrm>
        </p:spPr>
        <p:txBody>
          <a:bodyPr/>
          <a:lstStyle/>
          <a:p>
            <a:r>
              <a:rPr lang="en-IE" altLang="en-US"/>
              <a:t>Process </a:t>
            </a:r>
            <a:r>
              <a:rPr lang="en-US" altLang="en-US">
                <a:cs typeface="Arial" pitchFamily="34" charset="0"/>
              </a:rPr>
              <a:t>State Transition Diagram</a:t>
            </a:r>
            <a:r>
              <a:rPr lang="en-IE" altLang="en-US">
                <a:cs typeface="Arial" pitchFamily="34" charset="0"/>
              </a:rPr>
              <a:t>s</a:t>
            </a:r>
            <a:endParaRPr lang="en-US" altLang="en-US">
              <a:cs typeface="Arial" pitchFamily="34" charset="0"/>
            </a:endParaRPr>
          </a:p>
        </p:txBody>
      </p:sp>
      <p:sp>
        <p:nvSpPr>
          <p:cNvPr id="39939" name="Rectangle 3"/>
          <p:cNvSpPr>
            <a:spLocks noGrp="1" noChangeArrowheads="1"/>
          </p:cNvSpPr>
          <p:nvPr>
            <p:ph type="body" idx="1"/>
          </p:nvPr>
        </p:nvSpPr>
        <p:spPr>
          <a:xfrm>
            <a:off x="730250" y="1660525"/>
            <a:ext cx="7772400" cy="4114800"/>
          </a:xfrm>
        </p:spPr>
        <p:txBody>
          <a:bodyPr/>
          <a:lstStyle/>
          <a:p>
            <a:pPr>
              <a:lnSpc>
                <a:spcPct val="90000"/>
              </a:lnSpc>
            </a:pPr>
            <a:r>
              <a:rPr lang="en-US" altLang="en-US" sz="2800">
                <a:cs typeface="Arial" pitchFamily="34" charset="0"/>
              </a:rPr>
              <a:t>The system operates as follows:</a:t>
            </a:r>
            <a:endParaRPr lang="en-IE" altLang="en-US" sz="2800">
              <a:cs typeface="Times New Roman" pitchFamily="18" charset="0"/>
            </a:endParaRPr>
          </a:p>
          <a:p>
            <a:pPr lvl="1">
              <a:lnSpc>
                <a:spcPct val="90000"/>
              </a:lnSpc>
            </a:pPr>
            <a:r>
              <a:rPr lang="en-US" altLang="en-US" sz="2400">
                <a:cs typeface="Arial" pitchFamily="34" charset="0"/>
              </a:rPr>
              <a:t>A process initially goes to the back on the ready list.</a:t>
            </a:r>
            <a:endParaRPr lang="en-IE" altLang="en-US" sz="2400">
              <a:cs typeface="Times New Roman" pitchFamily="18" charset="0"/>
            </a:endParaRPr>
          </a:p>
          <a:p>
            <a:pPr lvl="1">
              <a:lnSpc>
                <a:spcPct val="90000"/>
              </a:lnSpc>
            </a:pPr>
            <a:r>
              <a:rPr lang="en-US" altLang="en-US" sz="2400">
                <a:cs typeface="Arial" pitchFamily="34" charset="0"/>
              </a:rPr>
              <a:t>Dispatcher takes process at head of ready list and transforms its state to Running.</a:t>
            </a:r>
            <a:endParaRPr lang="en-IE" altLang="en-US" sz="2400">
              <a:cs typeface="Times New Roman" pitchFamily="18" charset="0"/>
            </a:endParaRPr>
          </a:p>
          <a:p>
            <a:pPr lvl="1">
              <a:lnSpc>
                <a:spcPct val="90000"/>
              </a:lnSpc>
            </a:pPr>
            <a:r>
              <a:rPr lang="en-US" altLang="en-US" sz="2400">
                <a:cs typeface="Arial" pitchFamily="34" charset="0"/>
              </a:rPr>
              <a:t>Each process is allocated the CPU for a specific interval (quantum). </a:t>
            </a:r>
            <a:endParaRPr lang="en-IE" altLang="en-US" sz="2400">
              <a:cs typeface="Times New Roman" pitchFamily="18" charset="0"/>
            </a:endParaRPr>
          </a:p>
          <a:p>
            <a:pPr lvl="1">
              <a:lnSpc>
                <a:spcPct val="90000"/>
              </a:lnSpc>
            </a:pPr>
            <a:r>
              <a:rPr lang="en-US" altLang="en-US" sz="2400">
                <a:cs typeface="Arial" pitchFamily="34" charset="0"/>
              </a:rPr>
              <a:t>A hardware interrupting clock generates an interrupt, returns control to the OS, returns this process’s state to Ready, and makes the first process on the ready list Running.</a:t>
            </a:r>
            <a:endParaRPr lang="en-IE" altLang="en-US" sz="2400">
              <a:cs typeface="Times New Roman" pitchFamily="18" charset="0"/>
            </a:endParaRPr>
          </a:p>
          <a:p>
            <a:pPr lvl="1">
              <a:lnSpc>
                <a:spcPct val="90000"/>
              </a:lnSpc>
            </a:pPr>
            <a:r>
              <a:rPr lang="en-US" altLang="en-US" sz="2400">
                <a:cs typeface="Arial" pitchFamily="34" charset="0"/>
              </a:rPr>
              <a:t>The process voluntarily relinquishes the CPU if it initiates an I/O operation. It enters the Blocked state until the operation completes.</a:t>
            </a:r>
            <a:r>
              <a:rPr lang="en-US" altLang="en-US" sz="2400"/>
              <a:t> </a:t>
            </a:r>
          </a:p>
        </p:txBody>
      </p:sp>
    </p:spTree>
    <p:extLst>
      <p:ext uri="{BB962C8B-B14F-4D97-AF65-F5344CB8AC3E}">
        <p14:creationId xmlns:p14="http://schemas.microsoft.com/office/powerpoint/2010/main" val="502383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773E2C37-9A1B-45AB-A922-5F33803419A9}" type="slidenum">
              <a:rPr lang="en-GB" altLang="en-US"/>
              <a:pPr/>
              <a:t>5</a:t>
            </a:fld>
            <a:endParaRPr lang="en-GB" altLang="en-US"/>
          </a:p>
        </p:txBody>
      </p:sp>
      <p:sp>
        <p:nvSpPr>
          <p:cNvPr id="40962" name="Rectangle 2"/>
          <p:cNvSpPr>
            <a:spLocks noGrp="1" noChangeArrowheads="1"/>
          </p:cNvSpPr>
          <p:nvPr>
            <p:ph type="title"/>
          </p:nvPr>
        </p:nvSpPr>
        <p:spPr/>
        <p:txBody>
          <a:bodyPr/>
          <a:lstStyle/>
          <a:p>
            <a:r>
              <a:rPr lang="en-US" altLang="en-US">
                <a:cs typeface="Times New Roman" pitchFamily="18" charset="0"/>
              </a:rPr>
              <a:t>Suspending and Resuming Processes</a:t>
            </a:r>
            <a:r>
              <a:rPr lang="en-US" altLang="en-US"/>
              <a:t> </a:t>
            </a:r>
          </a:p>
        </p:txBody>
      </p:sp>
      <p:sp>
        <p:nvSpPr>
          <p:cNvPr id="40963" name="Rectangle 3"/>
          <p:cNvSpPr>
            <a:spLocks noGrp="1" noChangeArrowheads="1"/>
          </p:cNvSpPr>
          <p:nvPr>
            <p:ph type="body" idx="1"/>
          </p:nvPr>
        </p:nvSpPr>
        <p:spPr/>
        <p:txBody>
          <a:bodyPr/>
          <a:lstStyle/>
          <a:p>
            <a:pPr>
              <a:lnSpc>
                <a:spcPct val="90000"/>
              </a:lnSpc>
            </a:pPr>
            <a:r>
              <a:rPr lang="en-US" altLang="en-US" sz="2400">
                <a:cs typeface="Arial" pitchFamily="34" charset="0"/>
              </a:rPr>
              <a:t>Processes can be suspended, and later resumed. Suspension involves removing the process from main memory and storing it on secondary storage.</a:t>
            </a:r>
            <a:endParaRPr lang="en-US" altLang="en-US" sz="2400">
              <a:cs typeface="Times New Roman" pitchFamily="18" charset="0"/>
            </a:endParaRPr>
          </a:p>
          <a:p>
            <a:pPr>
              <a:lnSpc>
                <a:spcPct val="90000"/>
              </a:lnSpc>
            </a:pPr>
            <a:r>
              <a:rPr lang="en-US" altLang="en-US" sz="2400">
                <a:cs typeface="Arial" pitchFamily="34" charset="0"/>
              </a:rPr>
              <a:t>The usual reasons are:</a:t>
            </a:r>
            <a:endParaRPr lang="en-IE" altLang="en-US" sz="2400">
              <a:cs typeface="Times New Roman" pitchFamily="18" charset="0"/>
            </a:endParaRPr>
          </a:p>
          <a:p>
            <a:pPr lvl="1">
              <a:lnSpc>
                <a:spcPct val="90000"/>
              </a:lnSpc>
            </a:pPr>
            <a:r>
              <a:rPr lang="en-US" altLang="en-US" sz="2000">
                <a:cs typeface="Arial" pitchFamily="34" charset="0"/>
              </a:rPr>
              <a:t>the process may not be immediately available for execution</a:t>
            </a:r>
            <a:endParaRPr lang="en-IE" altLang="en-US" sz="2000">
              <a:cs typeface="Times New Roman" pitchFamily="18" charset="0"/>
            </a:endParaRPr>
          </a:p>
          <a:p>
            <a:pPr lvl="1">
              <a:lnSpc>
                <a:spcPct val="90000"/>
              </a:lnSpc>
            </a:pPr>
            <a:r>
              <a:rPr lang="en-US" altLang="en-US" sz="2000">
                <a:cs typeface="Arial" pitchFamily="34" charset="0"/>
              </a:rPr>
              <a:t>to release some main memory to a process that is ready to execute </a:t>
            </a:r>
            <a:endParaRPr lang="en-IE" altLang="en-US" sz="2000">
              <a:cs typeface="Times New Roman" pitchFamily="18" charset="0"/>
            </a:endParaRPr>
          </a:p>
          <a:p>
            <a:pPr lvl="1">
              <a:lnSpc>
                <a:spcPct val="90000"/>
              </a:lnSpc>
            </a:pPr>
            <a:r>
              <a:rPr lang="en-US" altLang="en-US" sz="2000">
                <a:cs typeface="Arial" pitchFamily="34" charset="0"/>
              </a:rPr>
              <a:t>a process may be suspected of causing a problem</a:t>
            </a:r>
            <a:endParaRPr lang="en-IE" altLang="en-US" sz="2000">
              <a:cs typeface="Times New Roman" pitchFamily="18" charset="0"/>
            </a:endParaRPr>
          </a:p>
          <a:p>
            <a:pPr lvl="1">
              <a:lnSpc>
                <a:spcPct val="90000"/>
              </a:lnSpc>
            </a:pPr>
            <a:r>
              <a:rPr lang="en-US" altLang="en-US" sz="2000">
                <a:cs typeface="Arial" pitchFamily="34" charset="0"/>
              </a:rPr>
              <a:t>if a process is active only periodically</a:t>
            </a:r>
            <a:endParaRPr lang="en-IE" altLang="en-US" sz="2000">
              <a:cs typeface="Times New Roman" pitchFamily="18" charset="0"/>
            </a:endParaRPr>
          </a:p>
          <a:p>
            <a:pPr lvl="1">
              <a:lnSpc>
                <a:spcPct val="90000"/>
              </a:lnSpc>
            </a:pPr>
            <a:r>
              <a:rPr lang="en-US" altLang="en-US" sz="2000">
                <a:cs typeface="Arial" pitchFamily="34" charset="0"/>
              </a:rPr>
              <a:t>user action, eg. for debugging purposes.</a:t>
            </a:r>
            <a:endParaRPr lang="en-IE" altLang="en-US" sz="2000">
              <a:cs typeface="Times New Roman" pitchFamily="18" charset="0"/>
            </a:endParaRPr>
          </a:p>
          <a:p>
            <a:pPr lvl="1">
              <a:lnSpc>
                <a:spcPct val="90000"/>
              </a:lnSpc>
            </a:pPr>
            <a:r>
              <a:rPr lang="en-US" altLang="en-US" sz="2000">
                <a:cs typeface="Arial" pitchFamily="34" charset="0"/>
              </a:rPr>
              <a:t>to reduce system load at peak times,</a:t>
            </a:r>
            <a:endParaRPr lang="en-US" altLang="en-US" sz="2000">
              <a:cs typeface="Times New Roman" pitchFamily="18" charset="0"/>
            </a:endParaRPr>
          </a:p>
          <a:p>
            <a:pPr>
              <a:lnSpc>
                <a:spcPct val="90000"/>
              </a:lnSpc>
            </a:pPr>
            <a:r>
              <a:rPr lang="en-US" altLang="en-US" sz="2400">
                <a:cs typeface="Arial" pitchFamily="34" charset="0"/>
              </a:rPr>
              <a:t>Suspension is usually brief. For longer term suspension, resources should ideally be freed.</a:t>
            </a:r>
            <a:r>
              <a:rPr lang="en-US" altLang="en-US" sz="2400"/>
              <a:t> </a:t>
            </a:r>
          </a:p>
        </p:txBody>
      </p:sp>
    </p:spTree>
    <p:extLst>
      <p:ext uri="{BB962C8B-B14F-4D97-AF65-F5344CB8AC3E}">
        <p14:creationId xmlns:p14="http://schemas.microsoft.com/office/powerpoint/2010/main" val="3211847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4294967295"/>
          </p:nvPr>
        </p:nvSpPr>
        <p:spPr>
          <a:xfrm>
            <a:off x="6553200" y="6248400"/>
            <a:ext cx="1905000" cy="457200"/>
          </a:xfrm>
          <a:prstGeom prst="rect">
            <a:avLst/>
          </a:prstGeom>
        </p:spPr>
        <p:txBody>
          <a:bodyPr/>
          <a:lstStyle/>
          <a:p>
            <a:fld id="{DFFEB6AC-0BD5-40DE-9EFC-F3C83165C989}" type="slidenum">
              <a:rPr lang="en-GB" altLang="en-US"/>
              <a:pPr/>
              <a:t>6</a:t>
            </a:fld>
            <a:endParaRPr lang="en-GB" altLang="en-US"/>
          </a:p>
        </p:txBody>
      </p:sp>
      <p:sp>
        <p:nvSpPr>
          <p:cNvPr id="41986" name="Rectangle 2"/>
          <p:cNvSpPr>
            <a:spLocks noGrp="1" noChangeArrowheads="1"/>
          </p:cNvSpPr>
          <p:nvPr>
            <p:ph type="title"/>
          </p:nvPr>
        </p:nvSpPr>
        <p:spPr/>
        <p:txBody>
          <a:bodyPr/>
          <a:lstStyle/>
          <a:p>
            <a:r>
              <a:rPr lang="en-IE" altLang="en-US"/>
              <a:t>Revised </a:t>
            </a:r>
            <a:r>
              <a:rPr lang="en-US" altLang="en-US">
                <a:cs typeface="Arial" pitchFamily="34" charset="0"/>
              </a:rPr>
              <a:t>State Transition Diagram</a:t>
            </a:r>
          </a:p>
        </p:txBody>
      </p:sp>
      <p:sp>
        <p:nvSpPr>
          <p:cNvPr id="41989" name="Rectangle 5"/>
          <p:cNvSpPr>
            <a:spLocks noChangeArrowheads="1"/>
          </p:cNvSpPr>
          <p:nvPr/>
        </p:nvSpPr>
        <p:spPr bwMode="auto">
          <a:xfrm>
            <a:off x="1571625" y="2090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E"/>
          </a:p>
        </p:txBody>
      </p:sp>
      <p:pic>
        <p:nvPicPr>
          <p:cNvPr id="4198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6450"/>
            <a:ext cx="8378825" cy="3736975"/>
          </a:xfrm>
          <a:prstGeom prst="rect">
            <a:avLst/>
          </a:prstGeom>
          <a:noFill/>
          <a:extLst>
            <a:ext uri="{909E8E84-426E-40DD-AFC4-6F175D3DCCD1}">
              <a14:hiddenFill xmlns:a14="http://schemas.microsoft.com/office/drawing/2010/main">
                <a:solidFill>
                  <a:srgbClr val="FFFFFF"/>
                </a:solidFill>
              </a14:hiddenFill>
            </a:ext>
          </a:extLst>
        </p:spPr>
      </p:pic>
      <p:sp>
        <p:nvSpPr>
          <p:cNvPr id="41991" name="Rectangle 7"/>
          <p:cNvSpPr>
            <a:spLocks noGrp="1" noChangeArrowheads="1"/>
          </p:cNvSpPr>
          <p:nvPr>
            <p:ph type="body" idx="1"/>
          </p:nvPr>
        </p:nvSpPr>
        <p:spPr>
          <a:xfrm>
            <a:off x="6205538" y="1765300"/>
            <a:ext cx="3127375" cy="1400175"/>
          </a:xfrm>
          <a:noFill/>
          <a:ln/>
        </p:spPr>
        <p:txBody>
          <a:bodyPr/>
          <a:lstStyle/>
          <a:p>
            <a:pPr>
              <a:spcBef>
                <a:spcPct val="0"/>
              </a:spcBef>
              <a:buFontTx/>
              <a:buNone/>
            </a:pPr>
            <a:r>
              <a:rPr lang="en-IE" altLang="en-US" sz="1400">
                <a:latin typeface="Arial" pitchFamily="34" charset="0"/>
                <a:cs typeface="Arial" pitchFamily="34" charset="0"/>
              </a:rPr>
              <a:t>	</a:t>
            </a:r>
            <a:r>
              <a:rPr lang="en-US" altLang="en-US" sz="1400">
                <a:latin typeface="Arial" pitchFamily="34" charset="0"/>
                <a:cs typeface="Arial" pitchFamily="34" charset="0"/>
              </a:rPr>
              <a:t>A process in the blocked state is not doing anything, so why not wait until it becomes unblocked and transfer its state to Ready, and then to Suspended Ready?</a:t>
            </a:r>
            <a:r>
              <a:rPr lang="en-GB" altLang="en-US" sz="1400"/>
              <a:t> </a:t>
            </a:r>
          </a:p>
        </p:txBody>
      </p:sp>
    </p:spTree>
    <p:extLst>
      <p:ext uri="{BB962C8B-B14F-4D97-AF65-F5344CB8AC3E}">
        <p14:creationId xmlns:p14="http://schemas.microsoft.com/office/powerpoint/2010/main" val="3925158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AF69E5CA-AC7E-4AC3-8B55-C2CF1F57B9DE}" type="slidenum">
              <a:rPr lang="en-GB" altLang="en-US"/>
              <a:pPr/>
              <a:t>7</a:t>
            </a:fld>
            <a:endParaRPr lang="en-GB" altLang="en-US"/>
          </a:p>
        </p:txBody>
      </p:sp>
      <p:sp>
        <p:nvSpPr>
          <p:cNvPr id="43010" name="Rectangle 2"/>
          <p:cNvSpPr>
            <a:spLocks noGrp="1" noChangeArrowheads="1"/>
          </p:cNvSpPr>
          <p:nvPr>
            <p:ph type="title"/>
          </p:nvPr>
        </p:nvSpPr>
        <p:spPr/>
        <p:txBody>
          <a:bodyPr/>
          <a:lstStyle/>
          <a:p>
            <a:r>
              <a:rPr lang="en-US" altLang="en-US">
                <a:cs typeface="Times New Roman" pitchFamily="18" charset="0"/>
              </a:rPr>
              <a:t>The Process Control Block</a:t>
            </a:r>
            <a:r>
              <a:rPr lang="en-US" altLang="en-US"/>
              <a:t> </a:t>
            </a:r>
          </a:p>
        </p:txBody>
      </p:sp>
      <p:sp>
        <p:nvSpPr>
          <p:cNvPr id="43011" name="Rectangle 3"/>
          <p:cNvSpPr>
            <a:spLocks noGrp="1" noChangeArrowheads="1"/>
          </p:cNvSpPr>
          <p:nvPr>
            <p:ph type="body" idx="1"/>
          </p:nvPr>
        </p:nvSpPr>
        <p:spPr>
          <a:xfrm>
            <a:off x="685800" y="1747838"/>
            <a:ext cx="7772400" cy="4114800"/>
          </a:xfrm>
        </p:spPr>
        <p:txBody>
          <a:bodyPr/>
          <a:lstStyle/>
          <a:p>
            <a:pPr>
              <a:lnSpc>
                <a:spcPct val="90000"/>
              </a:lnSpc>
            </a:pPr>
            <a:r>
              <a:rPr lang="en-US" altLang="en-US" sz="2400">
                <a:cs typeface="Arial" pitchFamily="34" charset="0"/>
              </a:rPr>
              <a:t>The PCB is a data structure containing all the information about a process needed by the OS including:</a:t>
            </a:r>
            <a:endParaRPr lang="en-IE" altLang="en-US" sz="2400">
              <a:cs typeface="Times New Roman" pitchFamily="18" charset="0"/>
            </a:endParaRPr>
          </a:p>
          <a:p>
            <a:pPr lvl="1">
              <a:lnSpc>
                <a:spcPct val="90000"/>
              </a:lnSpc>
            </a:pPr>
            <a:r>
              <a:rPr lang="en-US" altLang="en-US" sz="2000">
                <a:cs typeface="Arial" pitchFamily="34" charset="0"/>
              </a:rPr>
              <a:t>Current state</a:t>
            </a:r>
            <a:endParaRPr lang="en-IE" altLang="en-US" sz="2000">
              <a:cs typeface="Times New Roman" pitchFamily="18" charset="0"/>
            </a:endParaRPr>
          </a:p>
          <a:p>
            <a:pPr lvl="1">
              <a:lnSpc>
                <a:spcPct val="90000"/>
              </a:lnSpc>
            </a:pPr>
            <a:r>
              <a:rPr lang="en-US" altLang="en-US" sz="2000">
                <a:cs typeface="Arial" pitchFamily="34" charset="0"/>
              </a:rPr>
              <a:t>Process ID</a:t>
            </a:r>
            <a:endParaRPr lang="en-IE" altLang="en-US" sz="2000">
              <a:cs typeface="Times New Roman" pitchFamily="18" charset="0"/>
            </a:endParaRPr>
          </a:p>
          <a:p>
            <a:pPr lvl="1">
              <a:lnSpc>
                <a:spcPct val="90000"/>
              </a:lnSpc>
            </a:pPr>
            <a:r>
              <a:rPr lang="en-US" altLang="en-US" sz="2000">
                <a:cs typeface="Arial" pitchFamily="34" charset="0"/>
              </a:rPr>
              <a:t>Pointer to parent</a:t>
            </a:r>
            <a:endParaRPr lang="en-IE" altLang="en-US" sz="2000">
              <a:cs typeface="Times New Roman" pitchFamily="18" charset="0"/>
            </a:endParaRPr>
          </a:p>
          <a:p>
            <a:pPr lvl="1">
              <a:lnSpc>
                <a:spcPct val="90000"/>
              </a:lnSpc>
            </a:pPr>
            <a:r>
              <a:rPr lang="en-US" altLang="en-US" sz="2000">
                <a:cs typeface="Arial" pitchFamily="34" charset="0"/>
              </a:rPr>
              <a:t>Pointers to children</a:t>
            </a:r>
            <a:endParaRPr lang="en-IE" altLang="en-US" sz="2000">
              <a:cs typeface="Times New Roman" pitchFamily="18" charset="0"/>
            </a:endParaRPr>
          </a:p>
          <a:p>
            <a:pPr lvl="1">
              <a:lnSpc>
                <a:spcPct val="90000"/>
              </a:lnSpc>
            </a:pPr>
            <a:r>
              <a:rPr lang="en-US" altLang="en-US" sz="2000">
                <a:cs typeface="Arial" pitchFamily="34" charset="0"/>
              </a:rPr>
              <a:t>Program counter</a:t>
            </a:r>
            <a:endParaRPr lang="en-IE" altLang="en-US" sz="2000">
              <a:cs typeface="Times New Roman" pitchFamily="18" charset="0"/>
            </a:endParaRPr>
          </a:p>
          <a:p>
            <a:pPr lvl="1">
              <a:lnSpc>
                <a:spcPct val="90000"/>
              </a:lnSpc>
            </a:pPr>
            <a:r>
              <a:rPr lang="en-US" altLang="en-US" sz="2000">
                <a:cs typeface="Arial" pitchFamily="34" charset="0"/>
              </a:rPr>
              <a:t>Priority</a:t>
            </a:r>
            <a:endParaRPr lang="en-IE" altLang="en-US" sz="2000">
              <a:cs typeface="Times New Roman" pitchFamily="18" charset="0"/>
            </a:endParaRPr>
          </a:p>
          <a:p>
            <a:pPr lvl="1">
              <a:lnSpc>
                <a:spcPct val="90000"/>
              </a:lnSpc>
            </a:pPr>
            <a:r>
              <a:rPr lang="en-US" altLang="en-US" sz="2000">
                <a:cs typeface="Arial" pitchFamily="34" charset="0"/>
              </a:rPr>
              <a:t>Pointers to process’s memory</a:t>
            </a:r>
            <a:endParaRPr lang="en-IE" altLang="en-US" sz="2000">
              <a:cs typeface="Times New Roman" pitchFamily="18" charset="0"/>
            </a:endParaRPr>
          </a:p>
          <a:p>
            <a:pPr lvl="1">
              <a:lnSpc>
                <a:spcPct val="90000"/>
              </a:lnSpc>
            </a:pPr>
            <a:r>
              <a:rPr lang="en-US" altLang="en-US" sz="2000">
                <a:cs typeface="Arial" pitchFamily="34" charset="0"/>
              </a:rPr>
              <a:t>Pointers to allocated resources</a:t>
            </a:r>
            <a:endParaRPr lang="en-IE" altLang="en-US" sz="2000">
              <a:cs typeface="Times New Roman" pitchFamily="18" charset="0"/>
            </a:endParaRPr>
          </a:p>
          <a:p>
            <a:pPr lvl="1">
              <a:lnSpc>
                <a:spcPct val="90000"/>
              </a:lnSpc>
            </a:pPr>
            <a:r>
              <a:rPr lang="en-US" altLang="en-US" sz="2000">
                <a:cs typeface="Arial" pitchFamily="34" charset="0"/>
              </a:rPr>
              <a:t>Register save area</a:t>
            </a:r>
            <a:endParaRPr lang="en-IE" altLang="en-US" sz="2000">
              <a:cs typeface="Times New Roman" pitchFamily="18" charset="0"/>
            </a:endParaRPr>
          </a:p>
          <a:p>
            <a:pPr lvl="1">
              <a:lnSpc>
                <a:spcPct val="90000"/>
              </a:lnSpc>
            </a:pPr>
            <a:r>
              <a:rPr lang="en-US" altLang="en-US" sz="2000">
                <a:cs typeface="Arial" pitchFamily="34" charset="0"/>
              </a:rPr>
              <a:t>List of open files</a:t>
            </a:r>
            <a:endParaRPr lang="en-US" altLang="en-US" sz="2000">
              <a:cs typeface="Times New Roman" pitchFamily="18" charset="0"/>
            </a:endParaRPr>
          </a:p>
          <a:p>
            <a:pPr>
              <a:lnSpc>
                <a:spcPct val="90000"/>
              </a:lnSpc>
            </a:pPr>
            <a:r>
              <a:rPr lang="en-US" altLang="en-US" sz="2400">
                <a:cs typeface="Arial" pitchFamily="34" charset="0"/>
              </a:rPr>
              <a:t>Hardware registers and instructions ensure fast availability of PCB information.</a:t>
            </a:r>
            <a:endParaRPr lang="en-US" altLang="en-US" sz="2400">
              <a:cs typeface="Times New Roman" pitchFamily="18" charset="0"/>
            </a:endParaRPr>
          </a:p>
          <a:p>
            <a:pPr>
              <a:lnSpc>
                <a:spcPct val="90000"/>
              </a:lnSpc>
            </a:pPr>
            <a:endParaRPr lang="en-US" altLang="en-US" sz="2400"/>
          </a:p>
        </p:txBody>
      </p:sp>
    </p:spTree>
    <p:extLst>
      <p:ext uri="{BB962C8B-B14F-4D97-AF65-F5344CB8AC3E}">
        <p14:creationId xmlns:p14="http://schemas.microsoft.com/office/powerpoint/2010/main" val="213819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41204153-5246-4583-BBFB-AB5C8ADDA72F}" type="slidenum">
              <a:rPr lang="en-GB" altLang="en-US"/>
              <a:pPr/>
              <a:t>8</a:t>
            </a:fld>
            <a:endParaRPr lang="en-GB" altLang="en-US"/>
          </a:p>
        </p:txBody>
      </p:sp>
      <p:sp>
        <p:nvSpPr>
          <p:cNvPr id="44034" name="Rectangle 2"/>
          <p:cNvSpPr>
            <a:spLocks noGrp="1" noChangeArrowheads="1"/>
          </p:cNvSpPr>
          <p:nvPr>
            <p:ph type="title"/>
          </p:nvPr>
        </p:nvSpPr>
        <p:spPr/>
        <p:txBody>
          <a:bodyPr/>
          <a:lstStyle/>
          <a:p>
            <a:r>
              <a:rPr lang="en-US" altLang="en-US">
                <a:cs typeface="Times New Roman" pitchFamily="18" charset="0"/>
              </a:rPr>
              <a:t>Operations on Processes</a:t>
            </a:r>
            <a:r>
              <a:rPr lang="en-US" altLang="en-US"/>
              <a:t> </a:t>
            </a:r>
          </a:p>
        </p:txBody>
      </p:sp>
      <p:sp>
        <p:nvSpPr>
          <p:cNvPr id="44035" name="Rectangle 3"/>
          <p:cNvSpPr>
            <a:spLocks noGrp="1" noChangeArrowheads="1"/>
          </p:cNvSpPr>
          <p:nvPr>
            <p:ph type="body" idx="1"/>
          </p:nvPr>
        </p:nvSpPr>
        <p:spPr/>
        <p:txBody>
          <a:bodyPr/>
          <a:lstStyle/>
          <a:p>
            <a:pPr>
              <a:lnSpc>
                <a:spcPct val="90000"/>
              </a:lnSpc>
            </a:pPr>
            <a:r>
              <a:rPr lang="en-US" altLang="en-US" sz="2400">
                <a:cs typeface="Arial" pitchFamily="34" charset="0"/>
              </a:rPr>
              <a:t>The OS must have the capability of performing the following operations on processes.</a:t>
            </a:r>
            <a:endParaRPr lang="en-IE" altLang="en-US" sz="2400">
              <a:cs typeface="Times New Roman" pitchFamily="18" charset="0"/>
            </a:endParaRPr>
          </a:p>
          <a:p>
            <a:pPr lvl="1">
              <a:lnSpc>
                <a:spcPct val="90000"/>
              </a:lnSpc>
            </a:pPr>
            <a:r>
              <a:rPr lang="en-US" altLang="en-US" sz="2000">
                <a:cs typeface="Arial" pitchFamily="34" charset="0"/>
              </a:rPr>
              <a:t>Create (naming; inserting into process table; find priority; create PCB; allocate resources)</a:t>
            </a:r>
            <a:endParaRPr lang="en-IE" altLang="en-US" sz="2000">
              <a:cs typeface="Times New Roman" pitchFamily="18" charset="0"/>
            </a:endParaRPr>
          </a:p>
          <a:p>
            <a:pPr lvl="1">
              <a:lnSpc>
                <a:spcPct val="90000"/>
              </a:lnSpc>
            </a:pPr>
            <a:r>
              <a:rPr lang="en-US" altLang="en-US" sz="2000">
                <a:cs typeface="Arial" pitchFamily="34" charset="0"/>
              </a:rPr>
              <a:t>Destroy</a:t>
            </a:r>
            <a:endParaRPr lang="en-IE" altLang="en-US" sz="2000">
              <a:cs typeface="Times New Roman" pitchFamily="18" charset="0"/>
            </a:endParaRPr>
          </a:p>
          <a:p>
            <a:pPr lvl="1">
              <a:lnSpc>
                <a:spcPct val="90000"/>
              </a:lnSpc>
            </a:pPr>
            <a:r>
              <a:rPr lang="en-US" altLang="en-US" sz="2000">
                <a:cs typeface="Arial" pitchFamily="34" charset="0"/>
              </a:rPr>
              <a:t>Suspend</a:t>
            </a:r>
            <a:endParaRPr lang="en-IE" altLang="en-US" sz="2000">
              <a:cs typeface="Times New Roman" pitchFamily="18" charset="0"/>
            </a:endParaRPr>
          </a:p>
          <a:p>
            <a:pPr lvl="1">
              <a:lnSpc>
                <a:spcPct val="90000"/>
              </a:lnSpc>
            </a:pPr>
            <a:r>
              <a:rPr lang="en-US" altLang="en-US" sz="2000">
                <a:cs typeface="Arial" pitchFamily="34" charset="0"/>
              </a:rPr>
              <a:t>Resume</a:t>
            </a:r>
            <a:endParaRPr lang="en-IE" altLang="en-US" sz="2000">
              <a:cs typeface="Times New Roman" pitchFamily="18" charset="0"/>
            </a:endParaRPr>
          </a:p>
          <a:p>
            <a:pPr lvl="1">
              <a:lnSpc>
                <a:spcPct val="90000"/>
              </a:lnSpc>
            </a:pPr>
            <a:r>
              <a:rPr lang="en-US" altLang="en-US" sz="2000">
                <a:cs typeface="Arial" pitchFamily="34" charset="0"/>
              </a:rPr>
              <a:t>Change priority</a:t>
            </a:r>
            <a:endParaRPr lang="en-IE" altLang="en-US" sz="2000">
              <a:cs typeface="Times New Roman" pitchFamily="18" charset="0"/>
            </a:endParaRPr>
          </a:p>
          <a:p>
            <a:pPr lvl="1">
              <a:lnSpc>
                <a:spcPct val="90000"/>
              </a:lnSpc>
            </a:pPr>
            <a:r>
              <a:rPr lang="en-US" altLang="en-US" sz="2000">
                <a:cs typeface="Arial" pitchFamily="34" charset="0"/>
              </a:rPr>
              <a:t>Block</a:t>
            </a:r>
            <a:endParaRPr lang="en-IE" altLang="en-US" sz="2000">
              <a:cs typeface="Times New Roman" pitchFamily="18" charset="0"/>
            </a:endParaRPr>
          </a:p>
          <a:p>
            <a:pPr lvl="1">
              <a:lnSpc>
                <a:spcPct val="90000"/>
              </a:lnSpc>
            </a:pPr>
            <a:r>
              <a:rPr lang="en-US" altLang="en-US" sz="2000">
                <a:cs typeface="Arial" pitchFamily="34" charset="0"/>
              </a:rPr>
              <a:t>Wakeup</a:t>
            </a:r>
            <a:endParaRPr lang="en-IE" altLang="en-US" sz="2000">
              <a:cs typeface="Times New Roman" pitchFamily="18" charset="0"/>
            </a:endParaRPr>
          </a:p>
          <a:p>
            <a:pPr lvl="1">
              <a:lnSpc>
                <a:spcPct val="90000"/>
              </a:lnSpc>
            </a:pPr>
            <a:r>
              <a:rPr lang="en-US" altLang="en-US" sz="2000">
                <a:cs typeface="Arial" pitchFamily="34" charset="0"/>
              </a:rPr>
              <a:t>Dispatch</a:t>
            </a:r>
            <a:endParaRPr lang="en-IE" altLang="en-US" sz="2000">
              <a:cs typeface="Times New Roman" pitchFamily="18" charset="0"/>
            </a:endParaRPr>
          </a:p>
          <a:p>
            <a:pPr lvl="1">
              <a:lnSpc>
                <a:spcPct val="90000"/>
              </a:lnSpc>
            </a:pPr>
            <a:r>
              <a:rPr lang="en-US" altLang="en-US" sz="2000">
                <a:cs typeface="Arial" pitchFamily="34" charset="0"/>
              </a:rPr>
              <a:t>Enable intercommunication</a:t>
            </a:r>
            <a:endParaRPr lang="en-IE" altLang="en-US" sz="2000">
              <a:cs typeface="Times New Roman" pitchFamily="18" charset="0"/>
            </a:endParaRPr>
          </a:p>
          <a:p>
            <a:pPr lvl="1">
              <a:lnSpc>
                <a:spcPct val="90000"/>
              </a:lnSpc>
            </a:pPr>
            <a:r>
              <a:rPr lang="en-US" altLang="en-US" sz="2000">
                <a:cs typeface="Arial" pitchFamily="34" charset="0"/>
              </a:rPr>
              <a:t>Enable spawning (parent/child relationship)</a:t>
            </a:r>
            <a:r>
              <a:rPr lang="en-US" altLang="en-US" sz="2000"/>
              <a:t> </a:t>
            </a:r>
          </a:p>
        </p:txBody>
      </p:sp>
    </p:spTree>
    <p:extLst>
      <p:ext uri="{BB962C8B-B14F-4D97-AF65-F5344CB8AC3E}">
        <p14:creationId xmlns:p14="http://schemas.microsoft.com/office/powerpoint/2010/main" val="1046670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3C444903-E26C-40F4-BF13-B6BBEE487878}" type="slidenum">
              <a:rPr lang="en-GB" altLang="en-US"/>
              <a:pPr/>
              <a:t>9</a:t>
            </a:fld>
            <a:endParaRPr lang="en-GB" altLang="en-US"/>
          </a:p>
        </p:txBody>
      </p:sp>
      <p:sp>
        <p:nvSpPr>
          <p:cNvPr id="45058" name="Rectangle 2"/>
          <p:cNvSpPr>
            <a:spLocks noGrp="1" noChangeArrowheads="1"/>
          </p:cNvSpPr>
          <p:nvPr>
            <p:ph type="title"/>
          </p:nvPr>
        </p:nvSpPr>
        <p:spPr/>
        <p:txBody>
          <a:bodyPr/>
          <a:lstStyle/>
          <a:p>
            <a:r>
              <a:rPr lang="en-US" altLang="en-US">
                <a:cs typeface="Times New Roman" pitchFamily="18" charset="0"/>
              </a:rPr>
              <a:t>Process Switching</a:t>
            </a:r>
            <a:r>
              <a:rPr lang="en-US" altLang="en-US"/>
              <a:t> </a:t>
            </a:r>
          </a:p>
        </p:txBody>
      </p:sp>
      <p:sp>
        <p:nvSpPr>
          <p:cNvPr id="45059" name="Rectangle 3"/>
          <p:cNvSpPr>
            <a:spLocks noGrp="1" noChangeArrowheads="1"/>
          </p:cNvSpPr>
          <p:nvPr>
            <p:ph type="body" idx="1"/>
          </p:nvPr>
        </p:nvSpPr>
        <p:spPr/>
        <p:txBody>
          <a:bodyPr/>
          <a:lstStyle/>
          <a:p>
            <a:pPr>
              <a:lnSpc>
                <a:spcPct val="90000"/>
              </a:lnSpc>
            </a:pPr>
            <a:r>
              <a:rPr lang="en-US" altLang="en-US" sz="2000">
                <a:cs typeface="Arial" pitchFamily="34" charset="0"/>
              </a:rPr>
              <a:t>A process switch may occur any time that the OS has gained control from the currently running process. </a:t>
            </a:r>
            <a:endParaRPr lang="en-US" altLang="en-US" sz="2000">
              <a:cs typeface="Times New Roman" pitchFamily="18" charset="0"/>
            </a:endParaRPr>
          </a:p>
          <a:p>
            <a:pPr>
              <a:lnSpc>
                <a:spcPct val="90000"/>
              </a:lnSpc>
            </a:pPr>
            <a:r>
              <a:rPr lang="en-US" altLang="en-US" sz="2000">
                <a:cs typeface="Arial" pitchFamily="34" charset="0"/>
              </a:rPr>
              <a:t>There are three events that may cause the OS to gain control.</a:t>
            </a:r>
            <a:endParaRPr lang="en-IE" altLang="en-US" sz="2000">
              <a:cs typeface="Times New Roman" pitchFamily="18" charset="0"/>
            </a:endParaRPr>
          </a:p>
          <a:p>
            <a:pPr lvl="1">
              <a:lnSpc>
                <a:spcPct val="90000"/>
              </a:lnSpc>
            </a:pPr>
            <a:r>
              <a:rPr lang="en-US" altLang="en-US" sz="1800" b="1">
                <a:cs typeface="Arial" pitchFamily="34" charset="0"/>
              </a:rPr>
              <a:t>Interrupt</a:t>
            </a:r>
            <a:r>
              <a:rPr lang="en-IE" altLang="en-US" sz="1800">
                <a:cs typeface="Times New Roman" pitchFamily="18" charset="0"/>
              </a:rPr>
              <a:t>. </a:t>
            </a:r>
            <a:r>
              <a:rPr lang="en-US" altLang="en-US" sz="1800">
                <a:cs typeface="Arial" pitchFamily="34" charset="0"/>
              </a:rPr>
              <a:t>With an ordinary interrupt, control is passed to an interrupt handler, which does some basic housekeeping and then branches to an OS routine that is concerned with the particular type of interrupt that has occured, eg. clock, I/O event, memory fault</a:t>
            </a:r>
            <a:endParaRPr lang="en-IE" altLang="en-US" sz="1800">
              <a:cs typeface="Times New Roman" pitchFamily="18" charset="0"/>
            </a:endParaRPr>
          </a:p>
          <a:p>
            <a:pPr lvl="1">
              <a:lnSpc>
                <a:spcPct val="90000"/>
              </a:lnSpc>
            </a:pPr>
            <a:r>
              <a:rPr lang="en-US" altLang="en-US" sz="1800" b="1">
                <a:cs typeface="Arial" pitchFamily="34" charset="0"/>
              </a:rPr>
              <a:t>Trap</a:t>
            </a:r>
            <a:r>
              <a:rPr lang="en-IE" altLang="en-US" sz="1800" b="1">
                <a:cs typeface="Arial" pitchFamily="34" charset="0"/>
              </a:rPr>
              <a:t>.</a:t>
            </a:r>
            <a:r>
              <a:rPr lang="en-IE" altLang="en-US" sz="1800">
                <a:cs typeface="Times New Roman" pitchFamily="18" charset="0"/>
              </a:rPr>
              <a:t> </a:t>
            </a:r>
            <a:r>
              <a:rPr lang="en-US" altLang="en-US" sz="1800">
                <a:cs typeface="Arial" pitchFamily="34" charset="0"/>
              </a:rPr>
              <a:t>This relates to an error or exception condition generated within the current process, eg. illegal file access. The OS first determines if the condition is fatal, in which case it is terminated. Otherwise the action depends on the nature of the error (eg. it may simply inform the user)</a:t>
            </a:r>
            <a:endParaRPr lang="en-IE" altLang="en-US" sz="1800">
              <a:cs typeface="Times New Roman" pitchFamily="18" charset="0"/>
            </a:endParaRPr>
          </a:p>
          <a:p>
            <a:pPr lvl="1">
              <a:lnSpc>
                <a:spcPct val="90000"/>
              </a:lnSpc>
            </a:pPr>
            <a:r>
              <a:rPr lang="en-US" altLang="en-US" sz="1800" b="1">
                <a:cs typeface="Arial" pitchFamily="34" charset="0"/>
              </a:rPr>
              <a:t>Supervisor Call</a:t>
            </a:r>
            <a:r>
              <a:rPr lang="en-IE" altLang="en-US" sz="1800">
                <a:cs typeface="Times New Roman" pitchFamily="18" charset="0"/>
              </a:rPr>
              <a:t>. </a:t>
            </a:r>
            <a:r>
              <a:rPr lang="en-US" altLang="en-US" sz="1800">
                <a:cs typeface="Arial" pitchFamily="34" charset="0"/>
              </a:rPr>
              <a:t>The OS may be activated by a Supervisor Call from the process, eg. an instruction is executed that requests an I/O operation. This results in a transfer to a routine that is part of the OS code.</a:t>
            </a:r>
            <a:endParaRPr lang="en-US" altLang="en-US" sz="1800">
              <a:cs typeface="Times New Roman" pitchFamily="18" charset="0"/>
            </a:endParaRPr>
          </a:p>
          <a:p>
            <a:pPr>
              <a:lnSpc>
                <a:spcPct val="90000"/>
              </a:lnSpc>
            </a:pPr>
            <a:endParaRPr lang="en-US" altLang="en-US" sz="2000"/>
          </a:p>
        </p:txBody>
      </p:sp>
    </p:spTree>
    <p:extLst>
      <p:ext uri="{BB962C8B-B14F-4D97-AF65-F5344CB8AC3E}">
        <p14:creationId xmlns:p14="http://schemas.microsoft.com/office/powerpoint/2010/main" val="394940324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Stack of books design template</Template>
  <TotalTime>3436</TotalTime>
  <Words>705</Words>
  <Application>Microsoft Office PowerPoint</Application>
  <PresentationFormat>On-screen Show (4:3)</PresentationFormat>
  <Paragraphs>85</Paragraphs>
  <Slides>10</Slides>
  <Notes>1</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Custom Design</vt:lpstr>
      <vt:lpstr>1_Custom Design</vt:lpstr>
      <vt:lpstr>Processes (Revisited)</vt:lpstr>
      <vt:lpstr>Processes</vt:lpstr>
      <vt:lpstr>Process State Transition Diagrams</vt:lpstr>
      <vt:lpstr>Process State Transition Diagrams</vt:lpstr>
      <vt:lpstr>Suspending and Resuming Processes </vt:lpstr>
      <vt:lpstr>Revised State Transition Diagram</vt:lpstr>
      <vt:lpstr>The Process Control Block </vt:lpstr>
      <vt:lpstr>Operations on Processes </vt:lpstr>
      <vt:lpstr>Process Switching </vt:lpstr>
      <vt:lpstr>Process Switching</vt:lpstr>
    </vt:vector>
  </TitlesOfParts>
  <Company>ModusLink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8086 chip set architecture course.</dc:title>
  <dc:creator>oisin_cawley</dc:creator>
  <cp:lastModifiedBy>docdavidwhite@gmail.com</cp:lastModifiedBy>
  <cp:revision>422</cp:revision>
  <dcterms:created xsi:type="dcterms:W3CDTF">2007-05-08T17:20:09Z</dcterms:created>
  <dcterms:modified xsi:type="dcterms:W3CDTF">2016-09-19T11:56:32Z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TC011594401033</vt:lpwstr>
  </property>
</Properties>
</file>