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9" r:id="rId2"/>
  </p:sldMasterIdLst>
  <p:notesMasterIdLst>
    <p:notesMasterId r:id="rId29"/>
  </p:notesMasterIdLst>
  <p:handoutMasterIdLst>
    <p:handoutMasterId r:id="rId30"/>
  </p:handoutMasterIdLst>
  <p:sldIdLst>
    <p:sldId id="298" r:id="rId3"/>
    <p:sldId id="271" r:id="rId4"/>
    <p:sldId id="296" r:id="rId5"/>
    <p:sldId id="273" r:id="rId6"/>
    <p:sldId id="274" r:id="rId7"/>
    <p:sldId id="275" r:id="rId8"/>
    <p:sldId id="276" r:id="rId9"/>
    <p:sldId id="278" r:id="rId10"/>
    <p:sldId id="279" r:id="rId11"/>
    <p:sldId id="280" r:id="rId12"/>
    <p:sldId id="281" r:id="rId13"/>
    <p:sldId id="282" r:id="rId14"/>
    <p:sldId id="283" r:id="rId15"/>
    <p:sldId id="299" r:id="rId16"/>
    <p:sldId id="300" r:id="rId17"/>
    <p:sldId id="266" r:id="rId18"/>
    <p:sldId id="268" r:id="rId19"/>
    <p:sldId id="269" r:id="rId20"/>
    <p:sldId id="295" r:id="rId21"/>
    <p:sldId id="294" r:id="rId22"/>
    <p:sldId id="292" r:id="rId23"/>
    <p:sldId id="297" r:id="rId24"/>
    <p:sldId id="293" r:id="rId25"/>
    <p:sldId id="285" r:id="rId26"/>
    <p:sldId id="286" r:id="rId27"/>
    <p:sldId id="287" r:id="rId28"/>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1" autoAdjust="0"/>
    <p:restoredTop sz="91045" autoAdjust="0"/>
  </p:normalViewPr>
  <p:slideViewPr>
    <p:cSldViewPr>
      <p:cViewPr varScale="1">
        <p:scale>
          <a:sx n="90" d="100"/>
          <a:sy n="90" d="100"/>
        </p:scale>
        <p:origin x="57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4" d="100"/>
          <a:sy n="74" d="100"/>
        </p:scale>
        <p:origin x="218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085" cy="498285"/>
          </a:xfrm>
          <a:prstGeom prst="rect">
            <a:avLst/>
          </a:prstGeom>
        </p:spPr>
        <p:txBody>
          <a:bodyPr vert="horz" lIns="90096" tIns="45048" rIns="90096" bIns="45048" rtlCol="0"/>
          <a:lstStyle>
            <a:lvl1pPr algn="l">
              <a:defRPr sz="1200"/>
            </a:lvl1pPr>
          </a:lstStyle>
          <a:p>
            <a:endParaRPr lang="en-GB"/>
          </a:p>
        </p:txBody>
      </p:sp>
      <p:sp>
        <p:nvSpPr>
          <p:cNvPr id="3" name="Date Placeholder 2"/>
          <p:cNvSpPr>
            <a:spLocks noGrp="1"/>
          </p:cNvSpPr>
          <p:nvPr>
            <p:ph type="dt" sz="quarter" idx="1"/>
          </p:nvPr>
        </p:nvSpPr>
        <p:spPr>
          <a:xfrm>
            <a:off x="3851023" y="0"/>
            <a:ext cx="2945084" cy="498285"/>
          </a:xfrm>
          <a:prstGeom prst="rect">
            <a:avLst/>
          </a:prstGeom>
        </p:spPr>
        <p:txBody>
          <a:bodyPr vert="horz" lIns="90096" tIns="45048" rIns="90096" bIns="45048" rtlCol="0"/>
          <a:lstStyle>
            <a:lvl1pPr algn="r">
              <a:defRPr sz="1200"/>
            </a:lvl1pPr>
          </a:lstStyle>
          <a:p>
            <a:fld id="{1A3442A6-0BCD-4488-9A0E-4C3021D10174}" type="datetimeFigureOut">
              <a:rPr lang="en-GB" smtClean="0"/>
              <a:t>24/11/2016</a:t>
            </a:fld>
            <a:endParaRPr lang="en-GB"/>
          </a:p>
        </p:txBody>
      </p:sp>
      <p:sp>
        <p:nvSpPr>
          <p:cNvPr id="4" name="Footer Placeholder 3"/>
          <p:cNvSpPr>
            <a:spLocks noGrp="1"/>
          </p:cNvSpPr>
          <p:nvPr>
            <p:ph type="ftr" sz="quarter" idx="2"/>
          </p:nvPr>
        </p:nvSpPr>
        <p:spPr>
          <a:xfrm>
            <a:off x="0" y="9428354"/>
            <a:ext cx="2945085" cy="498285"/>
          </a:xfrm>
          <a:prstGeom prst="rect">
            <a:avLst/>
          </a:prstGeom>
        </p:spPr>
        <p:txBody>
          <a:bodyPr vert="horz" lIns="90096" tIns="45048" rIns="90096" bIns="45048" rtlCol="0" anchor="b"/>
          <a:lstStyle>
            <a:lvl1pPr algn="l">
              <a:defRPr sz="1200"/>
            </a:lvl1pPr>
          </a:lstStyle>
          <a:p>
            <a:endParaRPr lang="en-GB"/>
          </a:p>
        </p:txBody>
      </p:sp>
      <p:sp>
        <p:nvSpPr>
          <p:cNvPr id="5" name="Slide Number Placeholder 4"/>
          <p:cNvSpPr>
            <a:spLocks noGrp="1"/>
          </p:cNvSpPr>
          <p:nvPr>
            <p:ph type="sldNum" sz="quarter" idx="3"/>
          </p:nvPr>
        </p:nvSpPr>
        <p:spPr>
          <a:xfrm>
            <a:off x="3851023" y="9428354"/>
            <a:ext cx="2945084" cy="498285"/>
          </a:xfrm>
          <a:prstGeom prst="rect">
            <a:avLst/>
          </a:prstGeom>
        </p:spPr>
        <p:txBody>
          <a:bodyPr vert="horz" lIns="90096" tIns="45048" rIns="90096" bIns="45048" rtlCol="0" anchor="b"/>
          <a:lstStyle>
            <a:lvl1pPr algn="r">
              <a:defRPr sz="1200"/>
            </a:lvl1pPr>
          </a:lstStyle>
          <a:p>
            <a:fld id="{24FA5337-5B7A-45D2-9813-659CEC75A271}" type="slidenum">
              <a:rPr lang="en-GB" smtClean="0"/>
              <a:t>‹#›</a:t>
            </a:fld>
            <a:endParaRPr lang="en-GB"/>
          </a:p>
        </p:txBody>
      </p:sp>
    </p:spTree>
    <p:extLst>
      <p:ext uri="{BB962C8B-B14F-4D97-AF65-F5344CB8AC3E}">
        <p14:creationId xmlns:p14="http://schemas.microsoft.com/office/powerpoint/2010/main" val="1367783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2946652" cy="49672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a:defRPr sz="1200">
                <a:latin typeface="Arial" charset="0"/>
              </a:defRPr>
            </a:lvl1pPr>
          </a:lstStyle>
          <a:p>
            <a:pPr>
              <a:defRPr/>
            </a:pPr>
            <a:endParaRPr lang="en-US"/>
          </a:p>
        </p:txBody>
      </p:sp>
      <p:sp>
        <p:nvSpPr>
          <p:cNvPr id="6147" name="Rectangle 3"/>
          <p:cNvSpPr>
            <a:spLocks noGrp="1" noChangeArrowheads="1"/>
          </p:cNvSpPr>
          <p:nvPr>
            <p:ph type="dt" idx="1"/>
          </p:nvPr>
        </p:nvSpPr>
        <p:spPr bwMode="auto">
          <a:xfrm>
            <a:off x="3849455" y="1"/>
            <a:ext cx="2946652" cy="496722"/>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lvl1pPr algn="r">
              <a:defRPr sz="1200">
                <a:latin typeface="Arial"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78671" y="4715739"/>
            <a:ext cx="5440333" cy="4465815"/>
          </a:xfrm>
          <a:prstGeom prst="rect">
            <a:avLst/>
          </a:prstGeom>
          <a:noFill/>
          <a:ln w="9525">
            <a:noFill/>
            <a:miter lim="800000"/>
            <a:headEnd/>
            <a:tailEnd/>
          </a:ln>
          <a:effectLst/>
        </p:spPr>
        <p:txBody>
          <a:bodyPr vert="horz" wrap="square" lIns="91438" tIns="45719" rIns="91438" bIns="457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428354"/>
            <a:ext cx="2946652" cy="496722"/>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a:defRPr sz="12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3849455" y="9428354"/>
            <a:ext cx="2946652" cy="496722"/>
          </a:xfrm>
          <a:prstGeom prst="rect">
            <a:avLst/>
          </a:prstGeom>
          <a:noFill/>
          <a:ln w="9525">
            <a:noFill/>
            <a:miter lim="800000"/>
            <a:headEnd/>
            <a:tailEnd/>
          </a:ln>
          <a:effectLst/>
        </p:spPr>
        <p:txBody>
          <a:bodyPr vert="horz" wrap="square" lIns="91438" tIns="45719" rIns="91438" bIns="45719" numCol="1" anchor="b" anchorCtr="0" compatLnSpc="1">
            <a:prstTxWarp prst="textNoShape">
              <a:avLst/>
            </a:prstTxWarp>
          </a:bodyPr>
          <a:lstStyle>
            <a:lvl1pPr algn="r">
              <a:defRPr sz="1200">
                <a:latin typeface="Arial" charset="0"/>
              </a:defRPr>
            </a:lvl1pPr>
          </a:lstStyle>
          <a:p>
            <a:pPr>
              <a:defRPr/>
            </a:pPr>
            <a:fld id="{0639EBBF-261A-4758-8690-1CAC6170201F}" type="slidenum">
              <a:rPr lang="en-US"/>
              <a:pPr>
                <a:defRPr/>
              </a:pPr>
              <a:t>‹#›</a:t>
            </a:fld>
            <a:endParaRPr lang="en-US"/>
          </a:p>
        </p:txBody>
      </p:sp>
    </p:spTree>
    <p:extLst>
      <p:ext uri="{BB962C8B-B14F-4D97-AF65-F5344CB8AC3E}">
        <p14:creationId xmlns:p14="http://schemas.microsoft.com/office/powerpoint/2010/main" val="1738027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00958">
              <a:defRPr/>
            </a:pPr>
            <a:r>
              <a:rPr lang="en-US" dirty="0">
                <a:latin typeface="Calibri" pitchFamily="34" charset="0"/>
              </a:rPr>
              <a:t>Network virtualization involves logically segmenting or grouping physical network(s) into discrete logical entities called “virtual network(s)”, and making them behave as single or multiple independent network(s). Network virtualization allows multiple virtual networks to share network resources without leaking information among them.</a:t>
            </a:r>
          </a:p>
          <a:p>
            <a:pPr marL="0" lvl="1" defTabSz="900958">
              <a:defRPr/>
            </a:pPr>
            <a:r>
              <a:rPr lang="en-US" dirty="0">
                <a:latin typeface="Calibri" pitchFamily="34" charset="0"/>
              </a:rPr>
              <a:t>A virtual network appears as a physical network to the nodes connected to it. Two nodes connected to a virtual network can communicate among themselves without routing of frames, even if they are in different physical networks. Network traffic must be routed when two nodes in different virtual networks are communicating, even if they are connected to the same physical network. Network management traffic, including ‘network broadcast’ within a virtual network, does not propagate to any other nodes that belong to a different virtual network. This enables functional grouping of nodes with a common set of requirements in a virtual network, regardless of the geographic location of the nodes. </a:t>
            </a:r>
          </a:p>
          <a:p>
            <a:pPr marL="0" lvl="1" defTabSz="900958">
              <a:defRPr/>
            </a:pPr>
            <a:endParaRPr lang="en-US" dirty="0">
              <a:latin typeface="Calibri" pitchFamily="34" charset="0"/>
            </a:endParaRPr>
          </a:p>
          <a:p>
            <a:pPr marL="0" lvl="1" defTabSz="900958">
              <a:defRPr/>
            </a:pPr>
            <a:endParaRPr lang="en-US" dirty="0">
              <a:latin typeface="Calibri" pitchFamily="34" charset="0"/>
            </a:endParaRPr>
          </a:p>
          <a:p>
            <a:pPr marL="0" lvl="1" defTabSz="900958">
              <a:defRPr/>
            </a:pPr>
            <a:endParaRPr lang="en-US" dirty="0">
              <a:latin typeface="Calibri" pitchFamily="34" charset="0"/>
            </a:endParaRPr>
          </a:p>
          <a:p>
            <a:pPr marL="0" lvl="1" defTabSz="900958">
              <a:defRPr/>
            </a:pPr>
            <a:endParaRPr lang="en-US" dirty="0">
              <a:latin typeface="Calibri" pitchFamily="34" charset="0"/>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a:t>
            </a:fld>
            <a:endParaRPr lang="en-US" dirty="0"/>
          </a:p>
        </p:txBody>
      </p:sp>
    </p:spTree>
    <p:extLst>
      <p:ext uri="{BB962C8B-B14F-4D97-AF65-F5344CB8AC3E}">
        <p14:creationId xmlns:p14="http://schemas.microsoft.com/office/powerpoint/2010/main" val="179965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0958">
              <a:defRPr/>
            </a:pPr>
            <a:r>
              <a:rPr lang="en-US" dirty="0">
                <a:latin typeface="Calibri" pitchFamily="34" charset="0"/>
              </a:rPr>
              <a:t>A virtual switch may be connected to one or more physical NICs. If a virtual switch is connected to more than one physical NIC, it allows the virtual switch to distribute outbound traffic across multiple physical NICs. Some of the physical NICs may be configured as standby. In the event of an active physical NIC hardware failure or its network link outage, virtual switches failover the traffic to a standby physical NIC.</a:t>
            </a:r>
          </a:p>
          <a:p>
            <a:pPr defTabSz="900958">
              <a:defRPr/>
            </a:pPr>
            <a:r>
              <a:rPr lang="en-US" dirty="0">
                <a:latin typeface="Calibri" pitchFamily="34" charset="0"/>
              </a:rPr>
              <a:t>A virtual switch has no control over the inbound traffic. The load balancing and failover of inbound traffic is performed by supported physical switches that are connected to the virtual switch via physical NICs.</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177254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Calibri" pitchFamily="34" charset="0"/>
                <a:ea typeface="+mn-ea"/>
                <a:cs typeface="+mn-cs"/>
              </a:rPr>
              <a:t>Virtual switches can also be created without a connection to any physical NIC. In this case, all VMs that are connected to that virtual switch will only be able to send traffic among themselves locally; </a:t>
            </a:r>
            <a:r>
              <a:rPr lang="en-US" sz="1200" b="0" u="none" kern="1200" baseline="0" dirty="0" smtClean="0">
                <a:solidFill>
                  <a:schemeClr val="tx1"/>
                </a:solidFill>
                <a:latin typeface="Calibri" pitchFamily="34" charset="0"/>
                <a:ea typeface="+mn-ea"/>
                <a:cs typeface="+mn-cs"/>
              </a:rPr>
              <a:t>for example, a virtual switch connects a VM running</a:t>
            </a:r>
            <a:r>
              <a:rPr lang="en-US" sz="1200" b="0" u="none" kern="1200" dirty="0" smtClean="0">
                <a:solidFill>
                  <a:schemeClr val="tx1"/>
                </a:solidFill>
                <a:latin typeface="Calibri" pitchFamily="34" charset="0"/>
                <a:ea typeface="+mn-ea"/>
                <a:cs typeface="+mn-cs"/>
              </a:rPr>
              <a:t> </a:t>
            </a:r>
            <a:r>
              <a:rPr lang="en-US" sz="1200" b="0" u="none" kern="1200" baseline="0" dirty="0" smtClean="0">
                <a:solidFill>
                  <a:schemeClr val="tx1"/>
                </a:solidFill>
                <a:latin typeface="Calibri" pitchFamily="34" charset="0"/>
                <a:ea typeface="+mn-ea"/>
                <a:cs typeface="+mn-cs"/>
              </a:rPr>
              <a:t>firewall application to another VM protected by the firewall. </a:t>
            </a:r>
          </a:p>
        </p:txBody>
      </p:sp>
      <p:sp>
        <p:nvSpPr>
          <p:cNvPr id="4" name="Footer Placeholder 3"/>
          <p:cNvSpPr>
            <a:spLocks noGrp="1"/>
          </p:cNvSpPr>
          <p:nvPr>
            <p:ph type="ftr" sz="quarter" idx="10"/>
          </p:nvPr>
        </p:nvSpPr>
        <p:spPr/>
        <p:txBody>
          <a:bodyPr/>
          <a:lstStyle/>
          <a:p>
            <a:pPr>
              <a:defRPr/>
            </a:pPr>
            <a:r>
              <a:rPr lang="en-US" dirty="0" smtClean="0"/>
              <a:t>Copyright © 2011 EMC Corporation. Do not Copy - All Rights Reserved.</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421654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defTabSz="900958">
              <a:defRPr/>
            </a:pPr>
            <a:r>
              <a:rPr lang="en-US" dirty="0"/>
              <a:t>A VLAN is a logical network created on a LAN or across multiple LANs consisting of virtual and/or</a:t>
            </a:r>
            <a:r>
              <a:rPr lang="en-US" baseline="0" dirty="0"/>
              <a:t> physical switches. The </a:t>
            </a:r>
            <a:r>
              <a:rPr lang="en-US" dirty="0"/>
              <a:t>VLAN technology can divide </a:t>
            </a:r>
            <a:r>
              <a:rPr lang="en-US" kern="1200" baseline="0" dirty="0">
                <a:solidFill>
                  <a:schemeClr val="tx1"/>
                </a:solidFill>
                <a:latin typeface="Calibri" pitchFamily="34" charset="0"/>
                <a:ea typeface="+mn-ea"/>
                <a:cs typeface="+mn-cs"/>
              </a:rPr>
              <a:t>a large LAN into smaller virtual LANs or combine separate LANs into one or more virtual LANs. A VLAN </a:t>
            </a:r>
            <a:r>
              <a:rPr lang="en-US" dirty="0"/>
              <a:t>enables communication among a group of nodes </a:t>
            </a:r>
            <a:r>
              <a:rPr lang="en-US" dirty="0">
                <a:latin typeface="Calibri" pitchFamily="34" charset="0"/>
              </a:rPr>
              <a:t>based on functional requirements of an organization</a:t>
            </a:r>
            <a:r>
              <a:rPr lang="en-US" dirty="0"/>
              <a:t>, independent of the nodes location in the network</a:t>
            </a:r>
            <a:r>
              <a:rPr lang="en-US" dirty="0">
                <a:latin typeface="Calibri" pitchFamily="34" charset="0"/>
              </a:rPr>
              <a:t>.</a:t>
            </a:r>
            <a:r>
              <a:rPr lang="en-US" dirty="0"/>
              <a:t> All n</a:t>
            </a:r>
            <a:r>
              <a:rPr lang="en-US" kern="1200" baseline="0" dirty="0">
                <a:solidFill>
                  <a:schemeClr val="tx1"/>
                </a:solidFill>
                <a:latin typeface="Calibri" pitchFamily="34" charset="0"/>
                <a:ea typeface="+mn-ea"/>
                <a:cs typeface="+mn-cs"/>
              </a:rPr>
              <a:t>odes in a VLAN may be connected to a single LAN or distributed across multiple LANs. The benefits of a VLAN are as follows:</a:t>
            </a:r>
          </a:p>
          <a:p>
            <a:pPr marL="225240" indent="-225240" defTabSz="900958">
              <a:buFont typeface="Arial" pitchFamily="34" charset="0"/>
              <a:buChar char="•"/>
              <a:defRPr/>
            </a:pPr>
            <a:r>
              <a:rPr lang="en-US" b="0" u="none" kern="1200" dirty="0">
                <a:solidFill>
                  <a:schemeClr val="tx1"/>
                </a:solidFill>
                <a:latin typeface="Calibri" pitchFamily="34" charset="0"/>
                <a:ea typeface="+mn-ea"/>
                <a:cs typeface="+mn-cs"/>
              </a:rPr>
              <a:t>Broadcast </a:t>
            </a:r>
            <a:r>
              <a:rPr lang="en-US" kern="1200" dirty="0">
                <a:solidFill>
                  <a:schemeClr val="tx1"/>
                </a:solidFill>
                <a:latin typeface="Calibri" pitchFamily="34" charset="0"/>
                <a:ea typeface="+mn-ea"/>
                <a:cs typeface="+mn-cs"/>
              </a:rPr>
              <a:t>traffic within the VLAN is restricted from propagating to another VLAN.</a:t>
            </a:r>
            <a:r>
              <a:rPr lang="en-US" kern="1200" baseline="0" dirty="0">
                <a:solidFill>
                  <a:schemeClr val="tx1"/>
                </a:solidFill>
                <a:latin typeface="Calibri" pitchFamily="34" charset="0"/>
                <a:ea typeface="+mn-ea"/>
                <a:cs typeface="+mn-cs"/>
              </a:rPr>
              <a:t> </a:t>
            </a:r>
            <a:r>
              <a:rPr lang="en-US" kern="1200" dirty="0">
                <a:solidFill>
                  <a:schemeClr val="tx1"/>
                </a:solidFill>
                <a:latin typeface="Calibri" pitchFamily="34" charset="0"/>
                <a:ea typeface="+mn-ea"/>
                <a:cs typeface="+mn-cs"/>
              </a:rPr>
              <a:t>For example, a node receives all broadcast frames within its associated VLAN,</a:t>
            </a:r>
            <a:r>
              <a:rPr lang="en-US" kern="1200" baseline="0" dirty="0">
                <a:solidFill>
                  <a:schemeClr val="tx1"/>
                </a:solidFill>
                <a:latin typeface="Calibri" pitchFamily="34" charset="0"/>
                <a:ea typeface="+mn-ea"/>
                <a:cs typeface="+mn-cs"/>
              </a:rPr>
              <a:t> </a:t>
            </a:r>
            <a:r>
              <a:rPr lang="en-US" kern="1200" dirty="0">
                <a:solidFill>
                  <a:schemeClr val="tx1"/>
                </a:solidFill>
                <a:latin typeface="Calibri" pitchFamily="34" charset="0"/>
                <a:ea typeface="+mn-ea"/>
                <a:cs typeface="+mn-cs"/>
              </a:rPr>
              <a:t>but not from other VLANs. Hence, the term VLAN is often used to convey a broadcast domain. Restricting broadcast using VLAN </a:t>
            </a:r>
            <a:r>
              <a:rPr lang="en-US" dirty="0"/>
              <a:t>frees bandwidth for user traffic</a:t>
            </a:r>
            <a:r>
              <a:rPr lang="en-US" kern="1200" dirty="0">
                <a:solidFill>
                  <a:schemeClr val="tx1"/>
                </a:solidFill>
                <a:latin typeface="Calibri" pitchFamily="34" charset="0"/>
                <a:ea typeface="+mn-ea"/>
                <a:cs typeface="+mn-cs"/>
              </a:rPr>
              <a:t>, which, thereby improves performance for the usual VLAN traffic.</a:t>
            </a:r>
          </a:p>
          <a:p>
            <a:pPr marL="225240" indent="-225240" defTabSz="900958">
              <a:buFont typeface="Arial" pitchFamily="34" charset="0"/>
              <a:buChar char="•"/>
              <a:defRPr/>
            </a:pPr>
            <a:r>
              <a:rPr lang="en-US" kern="1200" dirty="0">
                <a:solidFill>
                  <a:schemeClr val="tx1"/>
                </a:solidFill>
                <a:latin typeface="Calibri" pitchFamily="34" charset="0"/>
                <a:ea typeface="+mn-ea"/>
                <a:cs typeface="+mn-cs"/>
              </a:rPr>
              <a:t>VLANs facilitate easy, flexible, and less expensive way to manage networks. VLANs are created using software. Therefore, they can be</a:t>
            </a:r>
            <a:r>
              <a:rPr lang="en-US" kern="1200" baseline="0" dirty="0">
                <a:solidFill>
                  <a:schemeClr val="tx1"/>
                </a:solidFill>
                <a:latin typeface="Calibri" pitchFamily="34" charset="0"/>
                <a:ea typeface="+mn-ea"/>
                <a:cs typeface="+mn-cs"/>
              </a:rPr>
              <a:t> configured easily and quickly compared to building separate physical LANs for various communication groups. If it is required to regroup nodes, an administrator simply changes the VLAN configurations without </a:t>
            </a:r>
            <a:r>
              <a:rPr lang="en-US" kern="1200" dirty="0">
                <a:solidFill>
                  <a:schemeClr val="tx1"/>
                </a:solidFill>
                <a:latin typeface="Calibri" pitchFamily="34" charset="0"/>
                <a:ea typeface="+mn-ea"/>
                <a:cs typeface="+mn-cs"/>
              </a:rPr>
              <a:t>moving nodes and re-cabling. </a:t>
            </a:r>
          </a:p>
          <a:p>
            <a:pPr marL="225240" indent="-225240" defTabSz="900958">
              <a:buFont typeface="Arial" pitchFamily="34" charset="0"/>
              <a:buChar char="•"/>
              <a:defRPr/>
            </a:pPr>
            <a:r>
              <a:rPr lang="en-US" kern="1200" dirty="0">
                <a:solidFill>
                  <a:schemeClr val="tx1"/>
                </a:solidFill>
                <a:latin typeface="Calibri" pitchFamily="34" charset="0"/>
                <a:ea typeface="+mn-ea"/>
                <a:cs typeface="+mn-cs"/>
              </a:rPr>
              <a:t>VLANs also provide enhanced security by isolating sensitive data of one VLAN from any other VLANs. Restrictions may</a:t>
            </a:r>
            <a:r>
              <a:rPr lang="en-US" kern="1200" baseline="0" dirty="0">
                <a:solidFill>
                  <a:schemeClr val="tx1"/>
                </a:solidFill>
                <a:latin typeface="Calibri" pitchFamily="34" charset="0"/>
                <a:ea typeface="+mn-ea"/>
                <a:cs typeface="+mn-cs"/>
              </a:rPr>
              <a:t> be</a:t>
            </a:r>
            <a:r>
              <a:rPr lang="en-US" kern="1200" dirty="0">
                <a:solidFill>
                  <a:schemeClr val="tx1"/>
                </a:solidFill>
                <a:latin typeface="Calibri" pitchFamily="34" charset="0"/>
                <a:ea typeface="+mn-ea"/>
                <a:cs typeface="+mn-cs"/>
              </a:rPr>
              <a:t> imposed at the OSI layer 3 routing device</a:t>
            </a:r>
            <a:r>
              <a:rPr lang="en-US" kern="1200" baseline="0" dirty="0">
                <a:solidFill>
                  <a:schemeClr val="tx1"/>
                </a:solidFill>
                <a:latin typeface="Calibri" pitchFamily="34" charset="0"/>
                <a:ea typeface="+mn-ea"/>
                <a:cs typeface="+mn-cs"/>
              </a:rPr>
              <a:t> to prevent inter VLAN routing.</a:t>
            </a:r>
            <a:endParaRPr lang="en-US" kern="1200" dirty="0">
              <a:solidFill>
                <a:schemeClr val="tx1"/>
              </a:solidFill>
              <a:latin typeface="Calibri" pitchFamily="34" charset="0"/>
              <a:ea typeface="+mn-ea"/>
              <a:cs typeface="+mn-cs"/>
            </a:endParaRPr>
          </a:p>
          <a:p>
            <a:pPr marL="225240" indent="-225240" defTabSz="900958">
              <a:buFont typeface="Arial" pitchFamily="34" charset="0"/>
              <a:buChar char="•"/>
              <a:defRPr/>
            </a:pPr>
            <a:r>
              <a:rPr lang="en-US" kern="1200" dirty="0">
                <a:solidFill>
                  <a:schemeClr val="tx1"/>
                </a:solidFill>
                <a:latin typeface="Calibri" pitchFamily="34" charset="0"/>
                <a:ea typeface="+mn-ea"/>
                <a:cs typeface="+mn-cs"/>
              </a:rPr>
              <a:t>Since a</a:t>
            </a:r>
            <a:r>
              <a:rPr lang="en-US" kern="1200" baseline="0" dirty="0">
                <a:solidFill>
                  <a:schemeClr val="tx1"/>
                </a:solidFill>
                <a:latin typeface="Calibri" pitchFamily="34" charset="0"/>
                <a:ea typeface="+mn-ea"/>
                <a:cs typeface="+mn-cs"/>
              </a:rPr>
              <a:t> physical LAN switch can be shared by multiple VLANs, the utilization of the switch increases. It reduces </a:t>
            </a:r>
            <a:r>
              <a:rPr lang="en-US" dirty="0">
                <a:latin typeface="Calibri" pitchFamily="34" charset="0"/>
              </a:rPr>
              <a:t>capital expenditure (CAPEX) in procuring  network equipments for different node groups. </a:t>
            </a:r>
            <a:endParaRPr lang="en-US" dirty="0"/>
          </a:p>
          <a:p>
            <a:pPr marL="225240" indent="-225240" defTabSz="900958">
              <a:buFont typeface="Arial" pitchFamily="34" charset="0"/>
              <a:buChar char="•"/>
              <a:defRPr/>
            </a:pPr>
            <a:endParaRPr lang="en-US" kern="1200" dirty="0">
              <a:solidFill>
                <a:schemeClr val="tx1"/>
              </a:solidFill>
              <a:latin typeface="Calibri" pitchFamily="34" charset="0"/>
              <a:ea typeface="+mn-ea"/>
              <a:cs typeface="+mn-cs"/>
            </a:endParaRPr>
          </a:p>
          <a:p>
            <a:pPr defTabSz="900958">
              <a:defRPr/>
            </a:pPr>
            <a:endParaRPr lang="en-US"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3586356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0958">
              <a:defRPr/>
            </a:pPr>
            <a:r>
              <a:rPr lang="en-US" dirty="0">
                <a:latin typeface="Calibri" pitchFamily="34" charset="0"/>
              </a:rPr>
              <a:t>To create VLANs, an administrator first needs to define VLAN IDs on physical switches. Hypervisors have built-in VLAN ID pools. The administrator selects the necessary VLAN IDs from the pools. The next step is to assign a VLAN ID to a physical or virtual switch port or port group. By assigning a VLAN ID to a switch port, the port is included to the VLAN. In this manner, multiple switch ports can be grouped into a VLAN. For example, an administrator may group switch ports 1 and 2 into VLAN 101 (ID) and ports 6 to 12 into VLAN 102 (ID). </a:t>
            </a:r>
          </a:p>
          <a:p>
            <a:pPr defTabSz="900958">
              <a:defRPr/>
            </a:pPr>
            <a:r>
              <a:rPr lang="en-US" dirty="0">
                <a:latin typeface="Calibri" pitchFamily="34" charset="0"/>
              </a:rPr>
              <a:t>The technique to assign VLAN IDs to switch ports is called ‘port-based VLAN’ and is most common in VDC. Other VLAN configuration techniques are MAC-based VLAN, protocol-based VLAN, and policy-based VLAN. Discussion on these configuration techniques are beyond the scope of this course. </a:t>
            </a:r>
          </a:p>
          <a:p>
            <a:pPr defTabSz="900958">
              <a:defRPr/>
            </a:pPr>
            <a:endParaRPr lang="en-US" dirty="0">
              <a:latin typeface="Calibri" pitchFamily="34" charset="0"/>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25</a:t>
            </a:fld>
            <a:endParaRPr lang="en-US" dirty="0"/>
          </a:p>
        </p:txBody>
      </p:sp>
    </p:spTree>
    <p:extLst>
      <p:ext uri="{BB962C8B-B14F-4D97-AF65-F5344CB8AC3E}">
        <p14:creationId xmlns:p14="http://schemas.microsoft.com/office/powerpoint/2010/main" val="321259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0958">
              <a:defRPr/>
            </a:pPr>
            <a:r>
              <a:rPr lang="en-US" dirty="0">
                <a:latin typeface="Calibri" pitchFamily="34" charset="0"/>
              </a:rPr>
              <a:t>When a node is connected to a switch port that belongs to a VLAN, the node becomes a member of that VLAN. Frames that </a:t>
            </a:r>
            <a:r>
              <a:rPr lang="en-US" dirty="0"/>
              <a:t>are switched between ports of a switch must be within the same VLAN. Each switch makes forwarding decisions by frames and transfers the frames</a:t>
            </a:r>
            <a:r>
              <a:rPr lang="en-US" baseline="0" dirty="0"/>
              <a:t> accordingly </a:t>
            </a:r>
            <a:r>
              <a:rPr lang="en-US" dirty="0"/>
              <a:t>to other switches and routers. The </a:t>
            </a:r>
            <a:r>
              <a:rPr lang="en-US" dirty="0">
                <a:latin typeface="Calibri" pitchFamily="34" charset="0"/>
              </a:rPr>
              <a:t>VLAN traffic passes through a router for inter VLAN communication or when a VLAN spans across multiple IP networks. </a:t>
            </a:r>
          </a:p>
          <a:p>
            <a:r>
              <a:rPr lang="en-US" dirty="0">
                <a:latin typeface="Calibri" pitchFamily="34" charset="0"/>
              </a:rPr>
              <a:t>Multiple VLANs may also be configured at the VM or storage system, provided guest Operating </a:t>
            </a:r>
            <a:r>
              <a:rPr lang="en-US" dirty="0"/>
              <a:t>S</a:t>
            </a:r>
            <a:r>
              <a:rPr lang="en-US" dirty="0">
                <a:latin typeface="Calibri" pitchFamily="34" charset="0"/>
              </a:rPr>
              <a:t>ystem or array Operating </a:t>
            </a:r>
            <a:r>
              <a:rPr lang="en-US" dirty="0"/>
              <a:t>S</a:t>
            </a:r>
            <a:r>
              <a:rPr lang="en-US" dirty="0">
                <a:latin typeface="Calibri" pitchFamily="34" charset="0"/>
              </a:rPr>
              <a:t>ystem supports such configurations. In this scenario, a node can be member of multiple VLANs.</a:t>
            </a:r>
          </a:p>
          <a:p>
            <a:endParaRPr lang="en-US" dirty="0">
              <a:latin typeface="Calibri" pitchFamily="34" charset="0"/>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179905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kern="1200" dirty="0">
                <a:solidFill>
                  <a:schemeClr val="tx1"/>
                </a:solidFill>
                <a:latin typeface="Calibri" pitchFamily="34" charset="0"/>
                <a:ea typeface="+mn-ea"/>
                <a:cs typeface="+mn-cs"/>
              </a:rPr>
              <a:t>In VDC, network virtualization involves virtualization of both physical and ‘Virtual Machine (VM)’ networks.</a:t>
            </a:r>
          </a:p>
          <a:p>
            <a:pPr defTabSz="900958">
              <a:defRPr/>
            </a:pPr>
            <a:r>
              <a:rPr lang="en-US" kern="1200" dirty="0">
                <a:solidFill>
                  <a:schemeClr val="tx1"/>
                </a:solidFill>
                <a:latin typeface="Calibri" pitchFamily="34" charset="0"/>
                <a:ea typeface="+mn-ea"/>
                <a:cs typeface="+mn-cs"/>
              </a:rPr>
              <a:t>The physical network may consist of </a:t>
            </a:r>
            <a:r>
              <a:rPr lang="en-US" kern="1200" baseline="0" dirty="0">
                <a:solidFill>
                  <a:schemeClr val="tx1"/>
                </a:solidFill>
                <a:latin typeface="Calibri" pitchFamily="34" charset="0"/>
                <a:ea typeface="+mn-ea"/>
                <a:cs typeface="+mn-cs"/>
              </a:rPr>
              <a:t>network adapters, switches, routers, bridges, repeaters, and hubs</a:t>
            </a:r>
            <a:r>
              <a:rPr lang="en-US" kern="1200" dirty="0">
                <a:solidFill>
                  <a:schemeClr val="tx1"/>
                </a:solidFill>
                <a:latin typeface="Calibri" pitchFamily="34" charset="0"/>
                <a:ea typeface="+mn-ea"/>
                <a:cs typeface="+mn-cs"/>
              </a:rPr>
              <a:t>. </a:t>
            </a:r>
          </a:p>
          <a:p>
            <a:pPr defTabSz="900958">
              <a:defRPr/>
            </a:pPr>
            <a:r>
              <a:rPr lang="en-US" kern="1200" dirty="0">
                <a:solidFill>
                  <a:schemeClr val="tx1"/>
                </a:solidFill>
                <a:latin typeface="Calibri" pitchFamily="34" charset="0"/>
                <a:ea typeface="+mn-ea"/>
                <a:cs typeface="+mn-cs"/>
              </a:rPr>
              <a:t>The physical network provides connectivity:</a:t>
            </a:r>
          </a:p>
          <a:p>
            <a:pPr marL="225240" indent="-225240" defTabSz="900958">
              <a:buFont typeface="Arial" pitchFamily="34" charset="0"/>
              <a:buChar char="•"/>
              <a:defRPr/>
            </a:pPr>
            <a:r>
              <a:rPr lang="en-US" kern="1200" dirty="0">
                <a:solidFill>
                  <a:schemeClr val="tx1"/>
                </a:solidFill>
                <a:latin typeface="Calibri" pitchFamily="34" charset="0"/>
                <a:ea typeface="+mn-ea"/>
                <a:cs typeface="+mn-cs"/>
              </a:rPr>
              <a:t>Among physical servers running hypervisor</a:t>
            </a:r>
          </a:p>
          <a:p>
            <a:pPr marL="225240" indent="-225240" defTabSz="900958">
              <a:buFont typeface="Arial" pitchFamily="34" charset="0"/>
              <a:buChar char="•"/>
              <a:defRPr/>
            </a:pPr>
            <a:r>
              <a:rPr lang="en-US" kern="1200" dirty="0">
                <a:solidFill>
                  <a:schemeClr val="tx1"/>
                </a:solidFill>
                <a:latin typeface="Calibri" pitchFamily="34" charset="0"/>
                <a:ea typeface="+mn-ea"/>
                <a:cs typeface="+mn-cs"/>
              </a:rPr>
              <a:t>Between physical servers and clients </a:t>
            </a:r>
          </a:p>
          <a:p>
            <a:pPr marL="225240" indent="-225240" defTabSz="900958">
              <a:buFont typeface="Arial" pitchFamily="34" charset="0"/>
              <a:buChar char="•"/>
              <a:defRPr/>
            </a:pPr>
            <a:r>
              <a:rPr lang="en-US" kern="1200" dirty="0">
                <a:solidFill>
                  <a:schemeClr val="tx1"/>
                </a:solidFill>
                <a:latin typeface="Calibri" pitchFamily="34" charset="0"/>
                <a:ea typeface="+mn-ea"/>
                <a:cs typeface="+mn-cs"/>
              </a:rPr>
              <a:t>Between physical servers and storage systems</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349668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kern="1200" dirty="0">
                <a:solidFill>
                  <a:schemeClr val="tx1"/>
                </a:solidFill>
                <a:latin typeface="Calibri" pitchFamily="34" charset="0"/>
                <a:ea typeface="+mn-ea"/>
                <a:cs typeface="+mn-cs"/>
              </a:rPr>
              <a:t>VM</a:t>
            </a:r>
            <a:r>
              <a:rPr lang="en-US" kern="1200" baseline="0" dirty="0">
                <a:solidFill>
                  <a:schemeClr val="tx1"/>
                </a:solidFill>
                <a:latin typeface="Calibri" pitchFamily="34" charset="0"/>
                <a:ea typeface="+mn-ea"/>
                <a:cs typeface="+mn-cs"/>
              </a:rPr>
              <a:t> network resides inside a physical server. It </a:t>
            </a:r>
            <a:r>
              <a:rPr lang="en-US" kern="1200" dirty="0">
                <a:solidFill>
                  <a:schemeClr val="tx1"/>
                </a:solidFill>
                <a:latin typeface="Calibri" pitchFamily="34" charset="0"/>
                <a:ea typeface="+mn-ea"/>
                <a:cs typeface="+mn-cs"/>
              </a:rPr>
              <a:t>includes logical switches, called ‘virtual switches’,</a:t>
            </a:r>
            <a:r>
              <a:rPr lang="en-US" kern="1200" baseline="0" dirty="0">
                <a:solidFill>
                  <a:schemeClr val="tx1"/>
                </a:solidFill>
                <a:latin typeface="Calibri" pitchFamily="34" charset="0"/>
                <a:ea typeface="+mn-ea"/>
                <a:cs typeface="+mn-cs"/>
              </a:rPr>
              <a:t> which function similar to physical switches.</a:t>
            </a:r>
            <a:r>
              <a:rPr lang="en-US" kern="1200" dirty="0">
                <a:solidFill>
                  <a:schemeClr val="tx1"/>
                </a:solidFill>
                <a:latin typeface="Calibri" pitchFamily="34" charset="0"/>
                <a:ea typeface="+mn-ea"/>
                <a:cs typeface="+mn-cs"/>
              </a:rPr>
              <a:t> </a:t>
            </a:r>
            <a:r>
              <a:rPr lang="en-US" kern="1200" baseline="0" dirty="0">
                <a:solidFill>
                  <a:schemeClr val="tx1"/>
                </a:solidFill>
                <a:latin typeface="Calibri" pitchFamily="34" charset="0"/>
                <a:ea typeface="+mn-ea"/>
                <a:cs typeface="+mn-cs"/>
              </a:rPr>
              <a:t>The </a:t>
            </a:r>
            <a:r>
              <a:rPr lang="en-US" kern="1200" dirty="0">
                <a:solidFill>
                  <a:schemeClr val="tx1"/>
                </a:solidFill>
                <a:latin typeface="Calibri" pitchFamily="34" charset="0"/>
                <a:ea typeface="+mn-ea"/>
                <a:cs typeface="+mn-cs"/>
              </a:rPr>
              <a:t>VM network enables communication among VMs within a physical server. For example, a VM which is running a business application may need to filter its traffic via a firewall server which could be another VM within the same physical server. It is beneficial to connect these VMs internally through the VM network. Connecting them through a physical network will add more delay to the VM traffic because it travels over the external physical network. </a:t>
            </a:r>
          </a:p>
          <a:p>
            <a:r>
              <a:rPr lang="en-US" kern="1200" dirty="0">
                <a:solidFill>
                  <a:schemeClr val="tx1"/>
                </a:solidFill>
                <a:latin typeface="Calibri" pitchFamily="34" charset="0"/>
                <a:ea typeface="+mn-ea"/>
                <a:cs typeface="+mn-cs"/>
              </a:rPr>
              <a:t>Hypervisor kernels are connected to the VM network. Hypervisor kernels</a:t>
            </a:r>
            <a:r>
              <a:rPr lang="en-US" kern="1200" baseline="0" dirty="0">
                <a:solidFill>
                  <a:schemeClr val="tx1"/>
                </a:solidFill>
                <a:latin typeface="Calibri" pitchFamily="34" charset="0"/>
                <a:ea typeface="+mn-ea"/>
                <a:cs typeface="+mn-cs"/>
              </a:rPr>
              <a:t> communicate with the management server and storage systems using the VM network.</a:t>
            </a:r>
            <a:r>
              <a:rPr lang="en-US" kern="1200" dirty="0">
                <a:solidFill>
                  <a:schemeClr val="tx1"/>
                </a:solidFill>
                <a:latin typeface="Calibri" pitchFamily="34" charset="0"/>
                <a:ea typeface="+mn-ea"/>
                <a:cs typeface="+mn-cs"/>
              </a:rPr>
              <a:t> </a:t>
            </a:r>
            <a:r>
              <a:rPr lang="en-US" kern="1200" baseline="0" dirty="0">
                <a:solidFill>
                  <a:schemeClr val="tx1"/>
                </a:solidFill>
                <a:latin typeface="Calibri" pitchFamily="34" charset="0"/>
                <a:ea typeface="+mn-ea"/>
                <a:cs typeface="+mn-cs"/>
              </a:rPr>
              <a:t>The management server could be a VM hosted in a physical server.</a:t>
            </a:r>
            <a:endParaRPr lang="en-US" kern="1200" dirty="0">
              <a:solidFill>
                <a:schemeClr val="tx1"/>
              </a:solidFill>
              <a:latin typeface="Calibri" pitchFamily="34" charset="0"/>
              <a:ea typeface="+mn-ea"/>
              <a:cs typeface="+mn-cs"/>
            </a:endParaRPr>
          </a:p>
          <a:p>
            <a:pPr defTabSz="900958">
              <a:defRPr/>
            </a:pPr>
            <a:r>
              <a:rPr lang="en-US" kern="1200" dirty="0">
                <a:solidFill>
                  <a:schemeClr val="tx1"/>
                </a:solidFill>
                <a:latin typeface="Calibri" pitchFamily="34" charset="0"/>
                <a:ea typeface="+mn-ea"/>
                <a:cs typeface="+mn-cs"/>
              </a:rPr>
              <a:t>For communication </a:t>
            </a:r>
            <a:r>
              <a:rPr lang="en-US" kern="1200" baseline="0" dirty="0">
                <a:solidFill>
                  <a:schemeClr val="tx1"/>
                </a:solidFill>
                <a:latin typeface="Calibri" pitchFamily="34" charset="0"/>
                <a:ea typeface="+mn-ea"/>
                <a:cs typeface="+mn-cs"/>
              </a:rPr>
              <a:t>between t</a:t>
            </a:r>
            <a:r>
              <a:rPr lang="en-US" kern="1200" dirty="0">
                <a:solidFill>
                  <a:schemeClr val="tx1"/>
                </a:solidFill>
                <a:latin typeface="Calibri" pitchFamily="34" charset="0"/>
                <a:ea typeface="+mn-ea"/>
                <a:cs typeface="+mn-cs"/>
              </a:rPr>
              <a:t>wo VMs residing in different physical servers and between a VM and its clients, the VM traffic</a:t>
            </a:r>
            <a:r>
              <a:rPr lang="en-US" kern="1200" baseline="0" dirty="0">
                <a:solidFill>
                  <a:schemeClr val="tx1"/>
                </a:solidFill>
                <a:latin typeface="Calibri" pitchFamily="34" charset="0"/>
                <a:ea typeface="+mn-ea"/>
                <a:cs typeface="+mn-cs"/>
              </a:rPr>
              <a:t> must</a:t>
            </a:r>
            <a:r>
              <a:rPr lang="en-US" kern="1200" dirty="0">
                <a:solidFill>
                  <a:schemeClr val="tx1"/>
                </a:solidFill>
                <a:latin typeface="Calibri" pitchFamily="34" charset="0"/>
                <a:ea typeface="+mn-ea"/>
                <a:cs typeface="+mn-cs"/>
              </a:rPr>
              <a:t> travel through both the VM and physical networks. Hypervisor traffic is also required to transfer between the VM and physical networks. Hence, the VM network must be connected to the physical network.</a:t>
            </a:r>
          </a:p>
          <a:p>
            <a:pPr defTabSz="900958">
              <a:defRPr/>
            </a:pPr>
            <a:endParaRPr lang="en-US"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12632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0958">
              <a:defRPr/>
            </a:pPr>
            <a:r>
              <a:rPr lang="en-US" baseline="0" dirty="0"/>
              <a:t>Network virtualization allows an administrator</a:t>
            </a:r>
            <a:r>
              <a:rPr lang="en-US" dirty="0"/>
              <a:t> </a:t>
            </a:r>
            <a:r>
              <a:rPr lang="en-US" baseline="0" dirty="0"/>
              <a:t>to create multiple virtual networks in VDC. These virtual networks may span across both VM and physical networks and share physical and virtual switches.</a:t>
            </a:r>
            <a:r>
              <a:rPr lang="en-US" dirty="0"/>
              <a:t> </a:t>
            </a:r>
            <a:r>
              <a:rPr lang="en-US" baseline="0" dirty="0"/>
              <a:t>A virtual network provides grouping of all the nodes that belong to the same functional unit in an organization. Virtual LAN and virtual SAN are examples of virtual networks.</a:t>
            </a:r>
            <a:endParaRPr lang="en-US" dirty="0"/>
          </a:p>
          <a:p>
            <a:pPr defTabSz="900958">
              <a:defRPr/>
            </a:pPr>
            <a:r>
              <a:rPr lang="en-US" dirty="0"/>
              <a:t>In the figure shown on this slide, two virtual networks are created on both virtual and physical switches. Virtual network 1 provides connectivity to VM1 and VM3 and enables communication between them without routing of frames. Similarly, VM2 and VM4 belong to virtual network 2 and are allowed to communicate without routing.</a:t>
            </a:r>
          </a:p>
          <a:p>
            <a:pPr defTabSz="900958">
              <a:defRPr/>
            </a:pPr>
            <a:endParaRPr lang="en-US" kern="1200" baseline="0" dirty="0">
              <a:solidFill>
                <a:schemeClr val="tx1"/>
              </a:solidFill>
              <a:latin typeface="Calibri" pitchFamily="34" charset="0"/>
              <a:ea typeface="+mn-ea"/>
              <a:cs typeface="+mn-cs"/>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7</a:t>
            </a:fld>
            <a:endParaRPr lang="en-US" dirty="0"/>
          </a:p>
        </p:txBody>
      </p:sp>
    </p:spTree>
    <p:extLst>
      <p:ext uri="{BB962C8B-B14F-4D97-AF65-F5344CB8AC3E}">
        <p14:creationId xmlns:p14="http://schemas.microsoft.com/office/powerpoint/2010/main" val="270036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0958">
              <a:defRPr/>
            </a:pPr>
            <a:r>
              <a:rPr lang="en-US" dirty="0">
                <a:latin typeface="Calibri" pitchFamily="34" charset="0"/>
              </a:rPr>
              <a:t>Network virtualization provides enhanced security by restricting access to nodes located within a virtual network from another virtual network. Therefore, sensitive data of one virtual network is isolated from other virtual networks. </a:t>
            </a:r>
          </a:p>
          <a:p>
            <a:pPr defTabSz="900958">
              <a:defRPr/>
            </a:pPr>
            <a:r>
              <a:rPr lang="en-US" dirty="0">
                <a:latin typeface="Calibri" pitchFamily="34" charset="0"/>
              </a:rPr>
              <a:t>Network broadcasts within a virtual network are not allowed to propagate to other virtual networks. Restricting broadcast preserves network bandwidth, which consequently improves virtual network performance for usual network traffic. </a:t>
            </a:r>
          </a:p>
          <a:p>
            <a:pPr defTabSz="900958">
              <a:defRPr/>
            </a:pPr>
            <a:r>
              <a:rPr lang="en-US" dirty="0">
                <a:latin typeface="Calibri" pitchFamily="34" charset="0"/>
              </a:rPr>
              <a:t>Virtual network allows grouping of nodes based on an organization’s requirement. When new requirements come, an administrator changes the virtual network configuration using a management software and regroups nodes. The management software provides an interface to configure virtual networks from a centralized management workstation. The interface enables an administrator to send configuration commands to physical switch OS and/or hypervisor. As regrouping of nodes does not require re-cabling or physical movement of equipments, network management becomes easy.</a:t>
            </a:r>
          </a:p>
          <a:p>
            <a:pPr defTabSz="900958">
              <a:defRPr/>
            </a:pPr>
            <a:r>
              <a:rPr lang="en-US" dirty="0">
                <a:latin typeface="Calibri" pitchFamily="34" charset="0"/>
              </a:rPr>
              <a:t>Network virtualization allows multiple virtual networks to share the same physical network. This improves utilization of network resources. Network virtualization also cuts down the capital expenditure (CAPEX) in procuring  network equipments for different node groups. </a:t>
            </a:r>
            <a:endParaRPr lang="en-US" dirty="0"/>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8</a:t>
            </a:fld>
            <a:endParaRPr lang="en-US" dirty="0"/>
          </a:p>
        </p:txBody>
      </p:sp>
    </p:spTree>
    <p:extLst>
      <p:ext uri="{BB962C8B-B14F-4D97-AF65-F5344CB8AC3E}">
        <p14:creationId xmlns:p14="http://schemas.microsoft.com/office/powerpoint/2010/main" val="664756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a:latin typeface="Calibri" pitchFamily="34" charset="0"/>
              </a:rPr>
              <a:t>Similar to Classic </a:t>
            </a:r>
            <a:r>
              <a:rPr lang="en-US" dirty="0"/>
              <a:t>D</a:t>
            </a:r>
            <a:r>
              <a:rPr lang="en-US" dirty="0">
                <a:latin typeface="Calibri" pitchFamily="34" charset="0"/>
              </a:rPr>
              <a:t>ata </a:t>
            </a:r>
            <a:r>
              <a:rPr lang="en-US" dirty="0"/>
              <a:t>C</a:t>
            </a:r>
            <a:r>
              <a:rPr lang="en-US" dirty="0">
                <a:latin typeface="Calibri" pitchFamily="34" charset="0"/>
              </a:rPr>
              <a:t>enter (CDC) networking, there are basic building blocks to perform networking in a VDC. A VDC network infrastructure consists of both physical and virtual components, as listed on this slide. These components are connected to each other to enable network traffic flow. </a:t>
            </a:r>
          </a:p>
          <a:p>
            <a:pPr defTabSz="900958">
              <a:defRPr/>
            </a:pPr>
            <a:r>
              <a:rPr lang="en-US" dirty="0">
                <a:latin typeface="Calibri" pitchFamily="34" charset="0"/>
              </a:rPr>
              <a:t>Network components such as virtual NIC, virtual HBA, and virtual switch are created inside a physical server using hypervisor.  Virtual NICs enable VMs to connect to VM network. They send and receive VM traffic to and from the VM network. Virtual HBA e</a:t>
            </a:r>
            <a:r>
              <a:rPr lang="en-US" dirty="0"/>
              <a:t>nables a VM to access FC RDM disk/LUN assigned to the VM.</a:t>
            </a:r>
            <a:endParaRPr lang="en-US" dirty="0">
              <a:latin typeface="Calibri" pitchFamily="34" charset="0"/>
            </a:endParaRPr>
          </a:p>
          <a:p>
            <a:r>
              <a:rPr lang="en-US" dirty="0">
                <a:latin typeface="Calibri" pitchFamily="34" charset="0"/>
              </a:rPr>
              <a:t>Virtual switches form VM networks and support the Ethernet protocol. They provide connection to the virtual NICs and forward the VM traffic. They also direct management, storage, and VM migration traffic to/from hypervisor kernel. </a:t>
            </a:r>
          </a:p>
          <a:p>
            <a:r>
              <a:rPr lang="en-US" dirty="0">
                <a:latin typeface="Calibri" pitchFamily="34" charset="0"/>
              </a:rPr>
              <a:t>Physical adapters, such as Network Interface Card (NIC), Host Bus Adapter (HBA), and </a:t>
            </a:r>
            <a:r>
              <a:rPr lang="en-US" dirty="0"/>
              <a:t>Converged Network Adapter (</a:t>
            </a:r>
            <a:r>
              <a:rPr lang="en-US" dirty="0">
                <a:latin typeface="Calibri" pitchFamily="34" charset="0"/>
              </a:rPr>
              <a:t>CNA), allow physical servers to connect to physical network. They forward VM and hypervisor traffic to/from a physical network.</a:t>
            </a:r>
          </a:p>
          <a:p>
            <a:pPr defTabSz="900958">
              <a:defRPr/>
            </a:pPr>
            <a:r>
              <a:rPr lang="en-US" dirty="0">
                <a:latin typeface="Calibri" pitchFamily="34" charset="0"/>
              </a:rPr>
              <a:t>A physical network includes physical switches and routers. Physical switches and routers provide connections among physical servers, between physical servers and storage systems, and between physical servers and clients. Depending on the network technology and protocol supported, these switches direct Ethernet, FC, iSCSI, or FCoE traffics. </a:t>
            </a:r>
          </a:p>
          <a:p>
            <a:pPr defTabSz="900958">
              <a:defRPr/>
            </a:pPr>
            <a:r>
              <a:rPr lang="en-US" i="1" u="sng" dirty="0">
                <a:latin typeface="Calibri" pitchFamily="34" charset="0"/>
              </a:rPr>
              <a:t>Note:</a:t>
            </a:r>
            <a:r>
              <a:rPr lang="en-US" i="1" dirty="0">
                <a:latin typeface="Calibri" pitchFamily="34" charset="0"/>
              </a:rPr>
              <a:t> VM migration enables moving a VM from one physical server to another, and is controlled from management server. If a resource crunch occurs at a physical server, VMs are migrated to another physical server, which has sufficient resource to run these VMs. VM migration is discussed in module 7, </a:t>
            </a:r>
            <a:r>
              <a:rPr lang="en-US" b="1" i="1" dirty="0"/>
              <a:t>Business Continuity in VDC</a:t>
            </a:r>
            <a:r>
              <a:rPr lang="en-US" i="1" dirty="0">
                <a:latin typeface="Calibri" pitchFamily="34" charset="0"/>
              </a:rPr>
              <a:t>. </a:t>
            </a:r>
          </a:p>
          <a:p>
            <a:endParaRPr lang="en-US" dirty="0">
              <a:latin typeface="Calibri" pitchFamily="34" charset="0"/>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9</a:t>
            </a:fld>
            <a:endParaRPr lang="en-US" dirty="0"/>
          </a:p>
        </p:txBody>
      </p:sp>
    </p:spTree>
    <p:extLst>
      <p:ext uri="{BB962C8B-B14F-4D97-AF65-F5344CB8AC3E}">
        <p14:creationId xmlns:p14="http://schemas.microsoft.com/office/powerpoint/2010/main" val="3661149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latin typeface="Calibri" pitchFamily="34" charset="0"/>
              </a:rPr>
              <a:t>The connectivity among VDC network components varies based on th</a:t>
            </a:r>
            <a:r>
              <a:rPr lang="en-US" dirty="0"/>
              <a:t>e </a:t>
            </a:r>
            <a:r>
              <a:rPr lang="en-US" dirty="0">
                <a:latin typeface="Calibri" pitchFamily="34" charset="0"/>
              </a:rPr>
              <a:t>type of protocol and the physical adapter used to enable physical server access to the storage system. </a:t>
            </a:r>
          </a:p>
          <a:p>
            <a:pPr eaLnBrk="1" hangingPunct="1"/>
            <a:r>
              <a:rPr lang="en-US" dirty="0">
                <a:latin typeface="Calibri" pitchFamily="34" charset="0"/>
              </a:rPr>
              <a:t>In this example, physical servers are connected to the IP storage system, such as a NAS or an iSCSI storage array. A physical Ethernet switch is used to connect physical servers and the storage system. </a:t>
            </a:r>
          </a:p>
          <a:p>
            <a:pPr eaLnBrk="1" hangingPunct="1"/>
            <a:r>
              <a:rPr lang="en-US" dirty="0"/>
              <a:t>Each</a:t>
            </a:r>
            <a:r>
              <a:rPr lang="en-US" dirty="0">
                <a:latin typeface="Calibri" pitchFamily="34" charset="0"/>
              </a:rPr>
              <a:t> physical server hosts multiple VMs that are connected to a virtual switch. Each VM has at least one virtual NIC which transfers/receives VM I/Os in the form of Ethernet frames. These Ethernet frames travel through virtual  and/or physical switches before reaching their destination (Clients and any other VMs residing in other physical servers.) </a:t>
            </a:r>
          </a:p>
          <a:p>
            <a:pPr eaLnBrk="1" hangingPunct="1"/>
            <a:r>
              <a:rPr lang="en-US" dirty="0"/>
              <a:t>Hypervisor kernel is also connected to the virtual switch. Hypervisor kernel leverages the virtual and physical switches to send the IP storage, management, and VM migration traffic.</a:t>
            </a:r>
          </a:p>
          <a:p>
            <a:pPr eaLnBrk="1" hangingPunct="1"/>
            <a:r>
              <a:rPr lang="en-US" dirty="0">
                <a:latin typeface="Calibri" pitchFamily="34" charset="0"/>
              </a:rPr>
              <a:t>A physical server has one or more physical NICs (one NIC in this example). NICs provide a link between the virtual and physical switches</a:t>
            </a:r>
            <a:r>
              <a:rPr lang="en-US" dirty="0"/>
              <a:t> and forwards VM and hypervisor kernel traffic between the switches.</a:t>
            </a:r>
            <a:endParaRPr lang="en-US" dirty="0">
              <a:latin typeface="Calibri" pitchFamily="34" charset="0"/>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100501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pitchFamily="34" charset="0"/>
              </a:rPr>
              <a:t>A VM can have one or more virtual NICs. The working of a virtual NIC is similar to a physical NIC, even though the virtual NIC is used for connecting VMs and virtual switches. The guest </a:t>
            </a:r>
            <a:r>
              <a:rPr lang="en-US" b="0" u="none" dirty="0"/>
              <a:t>O</a:t>
            </a:r>
            <a:r>
              <a:rPr lang="en-US" dirty="0">
                <a:latin typeface="Calibri" pitchFamily="34" charset="0"/>
              </a:rPr>
              <a:t>perating </a:t>
            </a:r>
            <a:r>
              <a:rPr lang="en-US" b="0" u="none" dirty="0"/>
              <a:t>S</a:t>
            </a:r>
            <a:r>
              <a:rPr lang="en-US" dirty="0">
                <a:latin typeface="Calibri" pitchFamily="34" charset="0"/>
              </a:rPr>
              <a:t>ystem sends network I/Os to the virtual NIC through a device driver similar to a physical NIC. Virtual NIC forwards I/Os in the form of Ethernet frames to a virtual switch for further transmission to destination. Each virtual NIC has unique MAC and IP addresses  and responds to the standard Ethernet protocol exactly as how a physical NIC would. Hypervisor generates these MAC addresses and allocates a MAC address to a virtual NIC at the time of VM creation.</a:t>
            </a: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7476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0958">
              <a:defRPr/>
            </a:pPr>
            <a:r>
              <a:rPr lang="en-US" dirty="0">
                <a:latin typeface="Calibri" pitchFamily="34" charset="0"/>
              </a:rPr>
              <a:t>A virtual switch is a logical layer 2 (OSI model) Ethernet switch that resides inside a physical server that uses a hypervisor.  Virtual switches are created and configured using hypervisor. </a:t>
            </a:r>
          </a:p>
          <a:p>
            <a:pPr defTabSz="900958">
              <a:defRPr/>
            </a:pPr>
            <a:r>
              <a:rPr lang="en-US" dirty="0">
                <a:latin typeface="Calibri" pitchFamily="34" charset="0"/>
              </a:rPr>
              <a:t>Virtual switches provide traffic management for VMs and hypervisor kernel. Each virtual switch maintains a MAC address table, which includes a list of MAC addresses and corresponding virtual switch ports for frame forwarding. The virtual switch forwards frames to a virtual switch port based on the destination MAC address of the frame. </a:t>
            </a:r>
          </a:p>
          <a:p>
            <a:pPr defTabSz="900958">
              <a:defRPr/>
            </a:pPr>
            <a:r>
              <a:rPr lang="en-US" dirty="0">
                <a:latin typeface="Calibri" pitchFamily="34" charset="0"/>
              </a:rPr>
              <a:t>Virtual switches enable communication among VMs within a physical server and direct VM traffic to a physical network. Switching of VM traffic to physical network allows VMs to communicate with their clients or with VMs hosted on another physical server. A virtual switch also handles the hypervisor kernel traffic so as to enable the management server access the physical server, hypervisor kernel access the IP storage, and migrate VMs from one physical server to another. </a:t>
            </a:r>
          </a:p>
          <a:p>
            <a:pPr defTabSz="900958">
              <a:defRPr/>
            </a:pPr>
            <a:endParaRPr lang="en-US" dirty="0">
              <a:latin typeface="Calibri" pitchFamily="34" charset="0"/>
            </a:endParaRPr>
          </a:p>
          <a:p>
            <a:endParaRPr lang="en-US" dirty="0">
              <a:latin typeface="Calibri" pitchFamily="34" charset="0"/>
            </a:endParaRPr>
          </a:p>
        </p:txBody>
      </p:sp>
      <p:sp>
        <p:nvSpPr>
          <p:cNvPr id="4" name="Footer Placeholder 3"/>
          <p:cNvSpPr>
            <a:spLocks noGrp="1"/>
          </p:cNvSpPr>
          <p:nvPr>
            <p:ph type="ftr" sz="quarter" idx="10"/>
          </p:nvPr>
        </p:nvSpPr>
        <p:spPr/>
        <p:txBody>
          <a:bodyPr/>
          <a:lstStyle/>
          <a:p>
            <a:pPr>
              <a:defRPr/>
            </a:pPr>
            <a:r>
              <a:rPr lang="en-US" dirty="0"/>
              <a:t>Copyright © 2011 EMC Corporation. Do not Copy - All Rights Reserved.</a:t>
            </a:r>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756358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5B3170D8-9921-4DC5-8391-9CBB88047096}"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p>
            <a:r>
              <a:rPr lang="en-US" dirty="0"/>
              <a:t>Click to edit Master title style</a:t>
            </a:r>
            <a:endParaRPr lang="en-IE"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xfrm>
            <a:off x="6948488" y="6519863"/>
            <a:ext cx="2133600" cy="338137"/>
          </a:xfrm>
          <a:prstGeom prst="rect">
            <a:avLst/>
          </a:prstGeom>
        </p:spPr>
        <p:txBody>
          <a:bodyPr/>
          <a:lstStyle>
            <a:lvl1pPr>
              <a:defRPr/>
            </a:lvl1pPr>
          </a:lstStyle>
          <a:p>
            <a:pPr>
              <a:defRPr/>
            </a:pPr>
            <a:fld id="{60496443-151D-4E9A-9A38-8F52C8235CFE}" type="slidenum">
              <a:rPr lang="en-IE"/>
              <a:pPr>
                <a:defRPr/>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67550" cy="778098"/>
          </a:xfrm>
        </p:spPr>
        <p:txBody>
          <a:bodyPr/>
          <a:lstStyle>
            <a:lvl1pPr>
              <a:defRPr sz="3000"/>
            </a:lvl1pPr>
          </a:lstStyle>
          <a:p>
            <a:r>
              <a:rPr lang="en-US" dirty="0"/>
              <a:t>Click to edit Master title style</a:t>
            </a:r>
            <a:endParaRPr lang="en-IE" dirty="0"/>
          </a:p>
        </p:txBody>
      </p:sp>
      <p:sp>
        <p:nvSpPr>
          <p:cNvPr id="3" name="Content Placeholder 2"/>
          <p:cNvSpPr>
            <a:spLocks noGrp="1"/>
          </p:cNvSpPr>
          <p:nvPr>
            <p:ph idx="1"/>
          </p:nvPr>
        </p:nvSpPr>
        <p:spPr/>
        <p:txBody>
          <a:bodyPr/>
          <a:lstStyle>
            <a:lvl1pPr>
              <a:defRPr sz="2600"/>
            </a:lvl1pPr>
            <a:lvl2pPr>
              <a:defRPr sz="2200"/>
            </a:lvl2pPr>
            <a:lvl3pP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7" name="Slide Number Placeholder 6"/>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C597610D-0143-4BA8-87C9-3A5964DA6AA7}" type="slidenum">
              <a:rPr lang="en-IE"/>
              <a:pPr>
                <a:defRPr/>
              </a:pPr>
              <a:t>‹#›</a:t>
            </a:fld>
            <a:endParaRPr lang="en-I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AC8CFD4D-D104-4F64-AD08-1546F12949A2}" type="slidenum">
              <a:rPr lang="en-IE"/>
              <a:pPr>
                <a:defRPr/>
              </a:pPr>
              <a:t>‹#›</a:t>
            </a:fld>
            <a:endParaRPr lang="en-I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
        <p:nvSpPr>
          <p:cNvPr id="6" name="Slide Number Placeholder 5"/>
          <p:cNvSpPr>
            <a:spLocks noGrp="1"/>
          </p:cNvSpPr>
          <p:nvPr>
            <p:ph type="sldNum" sz="quarter" idx="12"/>
          </p:nvPr>
        </p:nvSpPr>
        <p:spPr>
          <a:xfrm>
            <a:off x="6948488" y="6519863"/>
            <a:ext cx="2133600" cy="338137"/>
          </a:xfrm>
          <a:prstGeom prst="rect">
            <a:avLst/>
          </a:prstGeom>
        </p:spPr>
        <p:txBody>
          <a:bodyPr/>
          <a:lstStyle>
            <a:lvl1pPr>
              <a:defRPr/>
            </a:lvl1pPr>
          </a:lstStyle>
          <a:p>
            <a:pPr>
              <a:defRPr/>
            </a:pPr>
            <a:fld id="{B8EFD99A-5370-4499-8EAB-10055A1E83D2}"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000" b="1" cap="all"/>
            </a:lvl1pPr>
          </a:lstStyle>
          <a:p>
            <a:r>
              <a:rPr lang="en-US" dirty="0"/>
              <a:t>Click to edit Master title style</a:t>
            </a:r>
            <a:endParaRPr lang="en-IE"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dirty="0"/>
              <a:t>Click to edit Master title style</a:t>
            </a:r>
            <a:endParaRPr lang="en-IE"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dirty="0"/>
              <a:t>Click to edit Master title style</a:t>
            </a:r>
            <a:endParaRPr lang="en-IE"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a:t>Click to edit Master title style</a:t>
            </a:r>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IE"/>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0675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1028"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cxnSp>
        <p:nvCxnSpPr>
          <p:cNvPr id="12" name="Straight Connector 11"/>
          <p:cNvCxnSpPr/>
          <p:nvPr userDrawn="1"/>
        </p:nvCxnSpPr>
        <p:spPr>
          <a:xfrm>
            <a:off x="0" y="1484313"/>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199" r:id="rId4"/>
    <p:sldLayoutId id="2147484200" r:id="rId5"/>
    <p:sldLayoutId id="2147484201" r:id="rId6"/>
    <p:sldLayoutId id="2147484202" r:id="rId7"/>
    <p:sldLayoutId id="2147484203" r:id="rId8"/>
    <p:sldLayoutId id="2147484212" r:id="rId9"/>
    <p:sldLayoutId id="2147484213" r:id="rId10"/>
    <p:sldLayoutId id="214748421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706755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IE"/>
          </a:p>
        </p:txBody>
      </p:sp>
      <p:sp>
        <p:nvSpPr>
          <p:cNvPr id="2051" name="Text Placeholder 2"/>
          <p:cNvSpPr>
            <a:spLocks noGrp="1"/>
          </p:cNvSpPr>
          <p:nvPr>
            <p:ph type="body" idx="1"/>
          </p:nvPr>
        </p:nvSpPr>
        <p:spPr bwMode="auto">
          <a:xfrm>
            <a:off x="457200" y="1125538"/>
            <a:ext cx="82296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pic>
        <p:nvPicPr>
          <p:cNvPr id="2052" name="Picture 7" descr="https://www.unipupil.com/sites/all/files/institutions/1/gallery/%5Bnid%5D/IT_Tallaght_logo.jpg"/>
          <p:cNvPicPr>
            <a:picLocks noChangeAspect="1" noChangeArrowheads="1"/>
          </p:cNvPicPr>
          <p:nvPr userDrawn="1"/>
        </p:nvPicPr>
        <p:blipFill>
          <a:blip r:embed="rId13" cstate="print"/>
          <a:srcRect/>
          <a:stretch>
            <a:fillRect/>
          </a:stretch>
        </p:blipFill>
        <p:spPr bwMode="auto">
          <a:xfrm>
            <a:off x="7980363" y="44450"/>
            <a:ext cx="1128712" cy="541338"/>
          </a:xfrm>
          <a:prstGeom prst="rect">
            <a:avLst/>
          </a:prstGeom>
          <a:noFill/>
          <a:ln w="9525">
            <a:noFill/>
            <a:miter lim="800000"/>
            <a:headEnd/>
            <a:tailEnd/>
          </a:ln>
        </p:spPr>
      </p:pic>
      <p:cxnSp>
        <p:nvCxnSpPr>
          <p:cNvPr id="12" name="Straight Connector 11"/>
          <p:cNvCxnSpPr/>
          <p:nvPr userDrawn="1"/>
        </p:nvCxnSpPr>
        <p:spPr>
          <a:xfrm>
            <a:off x="0" y="981075"/>
            <a:ext cx="9144000" cy="0"/>
          </a:xfrm>
          <a:prstGeom prst="line">
            <a:avLst/>
          </a:prstGeom>
          <a:ln w="444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04" r:id="rId4"/>
    <p:sldLayoutId id="2147484205" r:id="rId5"/>
    <p:sldLayoutId id="2147484206" r:id="rId6"/>
    <p:sldLayoutId id="2147484207" r:id="rId7"/>
    <p:sldLayoutId id="2147484208" r:id="rId8"/>
    <p:sldLayoutId id="2147484218" r:id="rId9"/>
    <p:sldLayoutId id="2147484219" r:id="rId10"/>
    <p:sldLayoutId id="214748422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oogle.ie/url?sa=i&amp;rct=j&amp;q=&amp;esrc=s&amp;source=imgres&amp;cd=&amp;cad=rja&amp;uact=8&amp;ved=0ahUKEwi1y7iqkMHQAhVFuBQKHQp4BAQQjRwIBw&amp;url=http://whatismyipaddress.com/nat&amp;psig=AFQjCNFKNN0pByJGYoR-Zy4tCjpIsselMA&amp;ust=14800677941561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212976"/>
            <a:ext cx="7067550" cy="778098"/>
          </a:xfrm>
        </p:spPr>
        <p:txBody>
          <a:bodyPr/>
          <a:lstStyle/>
          <a:p>
            <a:r>
              <a:rPr lang="en-IE" sz="4200" b="1" dirty="0" err="1" smtClean="0"/>
              <a:t>vNetworking</a:t>
            </a:r>
            <a:r>
              <a:rPr lang="en-IE" sz="4200" b="1" dirty="0" smtClean="0"/>
              <a:t> Intro</a:t>
            </a:r>
            <a:endParaRPr lang="en-IE" sz="4200" b="1" dirty="0"/>
          </a:p>
        </p:txBody>
      </p:sp>
    </p:spTree>
    <p:extLst>
      <p:ext uri="{BB962C8B-B14F-4D97-AF65-F5344CB8AC3E}">
        <p14:creationId xmlns:p14="http://schemas.microsoft.com/office/powerpoint/2010/main" val="3860017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Line 78"/>
          <p:cNvSpPr>
            <a:spLocks noChangeShapeType="1"/>
          </p:cNvSpPr>
          <p:nvPr/>
        </p:nvSpPr>
        <p:spPr bwMode="auto">
          <a:xfrm flipH="1">
            <a:off x="1935480" y="5748700"/>
            <a:ext cx="1402080" cy="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31" name="Line 78"/>
          <p:cNvSpPr>
            <a:spLocks noChangeShapeType="1"/>
          </p:cNvSpPr>
          <p:nvPr/>
        </p:nvSpPr>
        <p:spPr bwMode="auto">
          <a:xfrm flipH="1">
            <a:off x="3749040" y="5657260"/>
            <a:ext cx="1402080" cy="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70" name="AutoShape 69"/>
          <p:cNvSpPr>
            <a:spLocks noChangeArrowheads="1"/>
          </p:cNvSpPr>
          <p:nvPr/>
        </p:nvSpPr>
        <p:spPr bwMode="auto">
          <a:xfrm>
            <a:off x="1752600" y="1664380"/>
            <a:ext cx="5638800" cy="2819400"/>
          </a:xfrm>
          <a:prstGeom prst="roundRect">
            <a:avLst>
              <a:gd name="adj" fmla="val 7620"/>
            </a:avLst>
          </a:prstGeom>
          <a:solidFill>
            <a:srgbClr val="C0C0C0"/>
          </a:solidFill>
          <a:ln w="19050">
            <a:solidFill>
              <a:schemeClr val="tx1"/>
            </a:solidFill>
            <a:round/>
            <a:headEnd/>
            <a:tailEnd/>
          </a:ln>
        </p:spPr>
        <p:txBody>
          <a:bodyPr wrap="none" anchor="ctr"/>
          <a:lstStyle/>
          <a:p>
            <a:endParaRPr lang="en-US" dirty="0">
              <a:latin typeface="Calibri" pitchFamily="34" charset="0"/>
            </a:endParaRPr>
          </a:p>
        </p:txBody>
      </p:sp>
      <p:sp>
        <p:nvSpPr>
          <p:cNvPr id="2" name="Title 1"/>
          <p:cNvSpPr>
            <a:spLocks noGrp="1"/>
          </p:cNvSpPr>
          <p:nvPr>
            <p:ph type="title"/>
          </p:nvPr>
        </p:nvSpPr>
        <p:spPr>
          <a:xfrm>
            <a:off x="361762" y="473475"/>
            <a:ext cx="7931224" cy="778098"/>
          </a:xfrm>
        </p:spPr>
        <p:txBody>
          <a:bodyPr/>
          <a:lstStyle/>
          <a:p>
            <a:r>
              <a:rPr lang="en-US" dirty="0"/>
              <a:t>Network Connectivity and Traffic Flow: </a:t>
            </a:r>
            <a:r>
              <a:rPr lang="en-US" dirty="0" smtClean="0"/>
              <a:t>Example </a:t>
            </a:r>
            <a:endParaRPr lang="en-US" dirty="0"/>
          </a:p>
        </p:txBody>
      </p:sp>
      <p:sp>
        <p:nvSpPr>
          <p:cNvPr id="77" name="Line 78"/>
          <p:cNvSpPr>
            <a:spLocks noChangeShapeType="1"/>
          </p:cNvSpPr>
          <p:nvPr/>
        </p:nvSpPr>
        <p:spPr bwMode="auto">
          <a:xfrm>
            <a:off x="2255520" y="2807380"/>
            <a:ext cx="1219200" cy="9906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81" name="Text Box 92"/>
          <p:cNvSpPr txBox="1">
            <a:spLocks noChangeArrowheads="1"/>
          </p:cNvSpPr>
          <p:nvPr/>
        </p:nvSpPr>
        <p:spPr bwMode="auto">
          <a:xfrm>
            <a:off x="5676200" y="1340768"/>
            <a:ext cx="1562800" cy="369332"/>
          </a:xfrm>
          <a:prstGeom prst="rect">
            <a:avLst/>
          </a:prstGeom>
          <a:noFill/>
          <a:ln w="9525">
            <a:noFill/>
            <a:miter lim="800000"/>
            <a:headEnd/>
            <a:tailEnd/>
          </a:ln>
        </p:spPr>
        <p:txBody>
          <a:bodyPr wrap="none">
            <a:spAutoFit/>
          </a:bodyPr>
          <a:lstStyle/>
          <a:p>
            <a:r>
              <a:rPr lang="en-US" dirty="0">
                <a:latin typeface="Calibri" pitchFamily="34" charset="0"/>
              </a:rPr>
              <a:t>Physical server</a:t>
            </a:r>
          </a:p>
        </p:txBody>
      </p:sp>
      <p:sp>
        <p:nvSpPr>
          <p:cNvPr id="99" name="Text Box 71"/>
          <p:cNvSpPr txBox="1">
            <a:spLocks noChangeArrowheads="1"/>
          </p:cNvSpPr>
          <p:nvPr/>
        </p:nvSpPr>
        <p:spPr bwMode="auto">
          <a:xfrm>
            <a:off x="2103120" y="3797980"/>
            <a:ext cx="1077283" cy="461665"/>
          </a:xfrm>
          <a:prstGeom prst="rect">
            <a:avLst/>
          </a:prstGeom>
          <a:noFill/>
          <a:ln w="9525">
            <a:noFill/>
            <a:miter lim="800000"/>
            <a:headEnd/>
            <a:tailEnd/>
          </a:ln>
        </p:spPr>
        <p:txBody>
          <a:bodyPr wrap="none">
            <a:spAutoFit/>
          </a:bodyPr>
          <a:lstStyle/>
          <a:p>
            <a:pPr algn="ctr"/>
            <a:r>
              <a:rPr lang="en-US" sz="1200" b="1" dirty="0">
                <a:latin typeface="Calibri" pitchFamily="34" charset="0"/>
              </a:rPr>
              <a:t>Virtual Switch</a:t>
            </a:r>
          </a:p>
          <a:p>
            <a:pPr algn="ctr"/>
            <a:r>
              <a:rPr lang="en-US" sz="1200" b="1" dirty="0">
                <a:latin typeface="Calibri" pitchFamily="34" charset="0"/>
              </a:rPr>
              <a:t>(Ethernet)</a:t>
            </a:r>
          </a:p>
        </p:txBody>
      </p:sp>
      <p:sp>
        <p:nvSpPr>
          <p:cNvPr id="105" name="Text Box 341"/>
          <p:cNvSpPr txBox="1">
            <a:spLocks noChangeArrowheads="1"/>
          </p:cNvSpPr>
          <p:nvPr/>
        </p:nvSpPr>
        <p:spPr bwMode="auto">
          <a:xfrm>
            <a:off x="3868420" y="4521880"/>
            <a:ext cx="406400" cy="214313"/>
          </a:xfrm>
          <a:prstGeom prst="rect">
            <a:avLst/>
          </a:prstGeom>
          <a:noFill/>
          <a:ln w="9525">
            <a:noFill/>
            <a:miter lim="800000"/>
            <a:headEnd/>
            <a:tailEnd/>
          </a:ln>
        </p:spPr>
        <p:txBody>
          <a:bodyPr>
            <a:spAutoFit/>
          </a:bodyPr>
          <a:lstStyle/>
          <a:p>
            <a:r>
              <a:rPr lang="en-US" sz="800" b="1" dirty="0">
                <a:latin typeface="Calibri" pitchFamily="34" charset="0"/>
              </a:rPr>
              <a:t>PNIC</a:t>
            </a:r>
          </a:p>
        </p:txBody>
      </p:sp>
      <p:sp>
        <p:nvSpPr>
          <p:cNvPr id="108" name="Line 78"/>
          <p:cNvSpPr>
            <a:spLocks noChangeShapeType="1"/>
          </p:cNvSpPr>
          <p:nvPr/>
        </p:nvSpPr>
        <p:spPr bwMode="auto">
          <a:xfrm flipH="1">
            <a:off x="3779520" y="2839130"/>
            <a:ext cx="931862" cy="95885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10" name="Line 78"/>
          <p:cNvSpPr>
            <a:spLocks noChangeShapeType="1"/>
          </p:cNvSpPr>
          <p:nvPr/>
        </p:nvSpPr>
        <p:spPr bwMode="auto">
          <a:xfrm>
            <a:off x="3581400" y="2807381"/>
            <a:ext cx="0" cy="9906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13" name="Line 78"/>
          <p:cNvSpPr>
            <a:spLocks noChangeShapeType="1"/>
          </p:cNvSpPr>
          <p:nvPr/>
        </p:nvSpPr>
        <p:spPr bwMode="auto">
          <a:xfrm flipH="1">
            <a:off x="3931920" y="3432220"/>
            <a:ext cx="1600200" cy="5334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15" name="Line 79"/>
          <p:cNvSpPr>
            <a:spLocks noChangeShapeType="1"/>
          </p:cNvSpPr>
          <p:nvPr/>
        </p:nvSpPr>
        <p:spPr bwMode="auto">
          <a:xfrm>
            <a:off x="3581400" y="3950380"/>
            <a:ext cx="0" cy="53340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125" name="Line 78"/>
          <p:cNvSpPr>
            <a:spLocks noChangeShapeType="1"/>
          </p:cNvSpPr>
          <p:nvPr/>
        </p:nvSpPr>
        <p:spPr bwMode="auto">
          <a:xfrm>
            <a:off x="3581400" y="4559980"/>
            <a:ext cx="0" cy="1143000"/>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127" name="Picture 357" descr="ICON_NIC_Q308"/>
          <p:cNvPicPr>
            <a:picLocks noChangeAspect="1" noChangeArrowheads="1"/>
          </p:cNvPicPr>
          <p:nvPr/>
        </p:nvPicPr>
        <p:blipFill>
          <a:blip r:embed="rId3" cstate="print"/>
          <a:srcRect/>
          <a:stretch>
            <a:fillRect/>
          </a:stretch>
        </p:blipFill>
        <p:spPr bwMode="auto">
          <a:xfrm>
            <a:off x="3398520" y="4331380"/>
            <a:ext cx="528638" cy="419100"/>
          </a:xfrm>
          <a:prstGeom prst="rect">
            <a:avLst/>
          </a:prstGeom>
          <a:noFill/>
          <a:ln w="9525">
            <a:noFill/>
            <a:miter lim="800000"/>
            <a:headEnd/>
            <a:tailEnd/>
          </a:ln>
        </p:spPr>
      </p:pic>
      <p:sp>
        <p:nvSpPr>
          <p:cNvPr id="148" name="Text Box 59"/>
          <p:cNvSpPr txBox="1">
            <a:spLocks noChangeAspect="1" noChangeArrowheads="1"/>
          </p:cNvSpPr>
          <p:nvPr/>
        </p:nvSpPr>
        <p:spPr bwMode="auto">
          <a:xfrm>
            <a:off x="4023360" y="6630079"/>
            <a:ext cx="2773680" cy="270409"/>
          </a:xfrm>
          <a:prstGeom prst="rect">
            <a:avLst/>
          </a:prstGeom>
          <a:noFill/>
          <a:ln w="9525" algn="ctr">
            <a:noFill/>
            <a:miter lim="800000"/>
            <a:headEnd/>
            <a:tailEnd/>
          </a:ln>
        </p:spPr>
        <p:txBody>
          <a:bodyPr anchor="ctr"/>
          <a:lstStyle/>
          <a:p>
            <a:pPr algn="r" eaLnBrk="0" hangingPunct="0">
              <a:lnSpc>
                <a:spcPct val="85000"/>
              </a:lnSpc>
            </a:pPr>
            <a:r>
              <a:rPr lang="en-US" sz="1600" b="1" dirty="0">
                <a:latin typeface="Calibri" pitchFamily="34" charset="0"/>
              </a:rPr>
              <a:t>NAS/iSCSI Storage Array</a:t>
            </a:r>
          </a:p>
        </p:txBody>
      </p:sp>
      <p:grpSp>
        <p:nvGrpSpPr>
          <p:cNvPr id="130" name="Group 129"/>
          <p:cNvGrpSpPr/>
          <p:nvPr/>
        </p:nvGrpSpPr>
        <p:grpSpPr>
          <a:xfrm>
            <a:off x="5532120" y="2197780"/>
            <a:ext cx="1630680" cy="1600200"/>
            <a:chOff x="5334000" y="1752600"/>
            <a:chExt cx="2895600" cy="1258888"/>
          </a:xfrm>
        </p:grpSpPr>
        <p:sp>
          <p:nvSpPr>
            <p:cNvPr id="71" name="AutoShape 63"/>
            <p:cNvSpPr>
              <a:spLocks noChangeArrowheads="1"/>
            </p:cNvSpPr>
            <p:nvPr/>
          </p:nvSpPr>
          <p:spPr bwMode="auto">
            <a:xfrm>
              <a:off x="5334000" y="1752600"/>
              <a:ext cx="2895600" cy="1258888"/>
            </a:xfrm>
            <a:prstGeom prst="roundRect">
              <a:avLst>
                <a:gd name="adj" fmla="val 14037"/>
              </a:avLst>
            </a:prstGeom>
            <a:solidFill>
              <a:schemeClr val="accent1"/>
            </a:solidFill>
            <a:ln w="9525">
              <a:solidFill>
                <a:schemeClr val="tx1"/>
              </a:solidFill>
              <a:round/>
              <a:headEnd/>
              <a:tailEnd/>
            </a:ln>
          </p:spPr>
          <p:txBody>
            <a:bodyPr wrap="none" anchor="ctr"/>
            <a:lstStyle/>
            <a:p>
              <a:endParaRPr lang="en-US" dirty="0">
                <a:latin typeface="Calibri" pitchFamily="34" charset="0"/>
              </a:endParaRPr>
            </a:p>
          </p:txBody>
        </p:sp>
        <p:sp>
          <p:nvSpPr>
            <p:cNvPr id="72" name="Text Box 70"/>
            <p:cNvSpPr txBox="1">
              <a:spLocks noChangeArrowheads="1"/>
            </p:cNvSpPr>
            <p:nvPr/>
          </p:nvSpPr>
          <p:spPr bwMode="auto">
            <a:xfrm>
              <a:off x="5638801" y="2209799"/>
              <a:ext cx="2514600" cy="508473"/>
            </a:xfrm>
            <a:prstGeom prst="rect">
              <a:avLst/>
            </a:prstGeom>
            <a:noFill/>
            <a:ln w="9525">
              <a:noFill/>
              <a:miter lim="800000"/>
              <a:headEnd/>
              <a:tailEnd/>
            </a:ln>
          </p:spPr>
          <p:txBody>
            <a:bodyPr wrap="square">
              <a:spAutoFit/>
            </a:bodyPr>
            <a:lstStyle/>
            <a:p>
              <a:pPr algn="ctr"/>
              <a:r>
                <a:rPr lang="en-US" b="1" dirty="0">
                  <a:solidFill>
                    <a:schemeClr val="bg1"/>
                  </a:solidFill>
                  <a:latin typeface="Calibri" pitchFamily="34" charset="0"/>
                </a:rPr>
                <a:t>Hypervisor Kernel</a:t>
              </a:r>
            </a:p>
          </p:txBody>
        </p:sp>
      </p:grpSp>
      <p:pic>
        <p:nvPicPr>
          <p:cNvPr id="87" name="Picture 22" descr="IP Switch Icon.png"/>
          <p:cNvPicPr>
            <a:picLocks noChangeAspect="1"/>
          </p:cNvPicPr>
          <p:nvPr/>
        </p:nvPicPr>
        <p:blipFill>
          <a:blip r:embed="rId4" cstate="print">
            <a:duotone>
              <a:prstClr val="black"/>
              <a:schemeClr val="accent1">
                <a:tint val="45000"/>
                <a:satMod val="400000"/>
              </a:schemeClr>
            </a:duotone>
          </a:blip>
          <a:srcRect/>
          <a:stretch>
            <a:fillRect/>
          </a:stretch>
        </p:blipFill>
        <p:spPr bwMode="auto">
          <a:xfrm>
            <a:off x="3160395" y="3329668"/>
            <a:ext cx="1152525" cy="731837"/>
          </a:xfrm>
          <a:prstGeom prst="rect">
            <a:avLst/>
          </a:prstGeom>
          <a:noFill/>
          <a:ln w="9525">
            <a:noFill/>
            <a:miter lim="800000"/>
            <a:headEnd/>
            <a:tailEnd/>
          </a:ln>
        </p:spPr>
      </p:pic>
      <p:pic>
        <p:nvPicPr>
          <p:cNvPr id="79" name="Picture 99" descr="vm"/>
          <p:cNvPicPr>
            <a:picLocks noChangeAspect="1" noChangeArrowheads="1"/>
          </p:cNvPicPr>
          <p:nvPr/>
        </p:nvPicPr>
        <p:blipFill>
          <a:blip r:embed="rId5" cstate="print"/>
          <a:srcRect/>
          <a:stretch>
            <a:fillRect/>
          </a:stretch>
        </p:blipFill>
        <p:spPr bwMode="auto">
          <a:xfrm>
            <a:off x="1925320" y="1867580"/>
            <a:ext cx="712788" cy="914400"/>
          </a:xfrm>
          <a:prstGeom prst="rect">
            <a:avLst/>
          </a:prstGeom>
          <a:noFill/>
          <a:ln w="9525">
            <a:noFill/>
            <a:miter lim="800000"/>
            <a:headEnd/>
            <a:tailEnd/>
          </a:ln>
        </p:spPr>
      </p:pic>
      <p:pic>
        <p:nvPicPr>
          <p:cNvPr id="80" name="Picture 100" descr="vm"/>
          <p:cNvPicPr>
            <a:picLocks noChangeAspect="1" noChangeArrowheads="1"/>
          </p:cNvPicPr>
          <p:nvPr/>
        </p:nvPicPr>
        <p:blipFill>
          <a:blip r:embed="rId5" cstate="print"/>
          <a:srcRect/>
          <a:stretch>
            <a:fillRect/>
          </a:stretch>
        </p:blipFill>
        <p:spPr bwMode="auto">
          <a:xfrm>
            <a:off x="3226753" y="1892980"/>
            <a:ext cx="712787" cy="914400"/>
          </a:xfrm>
          <a:prstGeom prst="rect">
            <a:avLst/>
          </a:prstGeom>
          <a:noFill/>
          <a:ln w="9525">
            <a:noFill/>
            <a:miter lim="800000"/>
            <a:headEnd/>
            <a:tailEnd/>
          </a:ln>
        </p:spPr>
      </p:pic>
      <p:pic>
        <p:nvPicPr>
          <p:cNvPr id="88" name="Picture 104" descr="vm"/>
          <p:cNvPicPr>
            <a:picLocks noChangeAspect="1" noChangeArrowheads="1"/>
          </p:cNvPicPr>
          <p:nvPr/>
        </p:nvPicPr>
        <p:blipFill>
          <a:blip r:embed="rId5" cstate="print"/>
          <a:srcRect/>
          <a:stretch>
            <a:fillRect/>
          </a:stretch>
        </p:blipFill>
        <p:spPr bwMode="auto">
          <a:xfrm>
            <a:off x="4495800" y="1892980"/>
            <a:ext cx="712788" cy="914400"/>
          </a:xfrm>
          <a:prstGeom prst="rect">
            <a:avLst/>
          </a:prstGeom>
          <a:noFill/>
          <a:ln w="9525">
            <a:noFill/>
            <a:miter lim="800000"/>
            <a:headEnd/>
            <a:tailEnd/>
          </a:ln>
        </p:spPr>
      </p:pic>
      <p:sp>
        <p:nvSpPr>
          <p:cNvPr id="89" name="Text Box 110"/>
          <p:cNvSpPr txBox="1">
            <a:spLocks noChangeArrowheads="1"/>
          </p:cNvSpPr>
          <p:nvPr/>
        </p:nvSpPr>
        <p:spPr bwMode="auto">
          <a:xfrm>
            <a:off x="2077720" y="2515280"/>
            <a:ext cx="485775" cy="274638"/>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VM1</a:t>
            </a:r>
          </a:p>
        </p:txBody>
      </p:sp>
      <p:pic>
        <p:nvPicPr>
          <p:cNvPr id="90" name="Picture 357" descr="ICON_NIC_Q308"/>
          <p:cNvPicPr>
            <a:picLocks noChangeAspect="1" noChangeArrowheads="1"/>
          </p:cNvPicPr>
          <p:nvPr/>
        </p:nvPicPr>
        <p:blipFill>
          <a:blip r:embed="rId6" cstate="print"/>
          <a:srcRect/>
          <a:stretch>
            <a:fillRect/>
          </a:stretch>
        </p:blipFill>
        <p:spPr bwMode="auto">
          <a:xfrm>
            <a:off x="2069783" y="2639105"/>
            <a:ext cx="338137" cy="268288"/>
          </a:xfrm>
          <a:prstGeom prst="rect">
            <a:avLst/>
          </a:prstGeom>
          <a:noFill/>
          <a:ln w="9525">
            <a:noFill/>
            <a:miter lim="800000"/>
            <a:headEnd/>
            <a:tailEnd/>
          </a:ln>
        </p:spPr>
      </p:pic>
      <p:sp>
        <p:nvSpPr>
          <p:cNvPr id="91" name="Text Box 111"/>
          <p:cNvSpPr txBox="1">
            <a:spLocks noChangeArrowheads="1"/>
          </p:cNvSpPr>
          <p:nvPr/>
        </p:nvSpPr>
        <p:spPr bwMode="auto">
          <a:xfrm>
            <a:off x="3377565" y="2545443"/>
            <a:ext cx="485775" cy="274637"/>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VM2</a:t>
            </a:r>
          </a:p>
        </p:txBody>
      </p:sp>
      <p:sp>
        <p:nvSpPr>
          <p:cNvPr id="92" name="Text Box 112"/>
          <p:cNvSpPr txBox="1">
            <a:spLocks noChangeArrowheads="1"/>
          </p:cNvSpPr>
          <p:nvPr/>
        </p:nvSpPr>
        <p:spPr bwMode="auto">
          <a:xfrm>
            <a:off x="4635500" y="2540680"/>
            <a:ext cx="485775" cy="274638"/>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VM3</a:t>
            </a:r>
          </a:p>
        </p:txBody>
      </p:sp>
      <p:sp>
        <p:nvSpPr>
          <p:cNvPr id="94" name="Text Box 341"/>
          <p:cNvSpPr txBox="1">
            <a:spLocks noChangeArrowheads="1"/>
          </p:cNvSpPr>
          <p:nvPr/>
        </p:nvSpPr>
        <p:spPr bwMode="auto">
          <a:xfrm>
            <a:off x="2382520" y="273118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sp>
        <p:nvSpPr>
          <p:cNvPr id="95" name="Text Box 341"/>
          <p:cNvSpPr txBox="1">
            <a:spLocks noChangeArrowheads="1"/>
          </p:cNvSpPr>
          <p:nvPr/>
        </p:nvSpPr>
        <p:spPr bwMode="auto">
          <a:xfrm>
            <a:off x="3647440" y="275658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pic>
        <p:nvPicPr>
          <p:cNvPr id="109" name="Picture 357" descr="ICON_NIC_Q308"/>
          <p:cNvPicPr>
            <a:picLocks noChangeAspect="1" noChangeArrowheads="1"/>
          </p:cNvPicPr>
          <p:nvPr/>
        </p:nvPicPr>
        <p:blipFill>
          <a:blip r:embed="rId6" cstate="print"/>
          <a:srcRect/>
          <a:stretch>
            <a:fillRect/>
          </a:stretch>
        </p:blipFill>
        <p:spPr bwMode="auto">
          <a:xfrm>
            <a:off x="3360103" y="2667680"/>
            <a:ext cx="338137" cy="268288"/>
          </a:xfrm>
          <a:prstGeom prst="rect">
            <a:avLst/>
          </a:prstGeom>
          <a:noFill/>
          <a:ln w="9525">
            <a:noFill/>
            <a:miter lim="800000"/>
            <a:headEnd/>
            <a:tailEnd/>
          </a:ln>
        </p:spPr>
      </p:pic>
      <p:pic>
        <p:nvPicPr>
          <p:cNvPr id="112" name="Picture 357" descr="ICON_NIC_Q308"/>
          <p:cNvPicPr>
            <a:picLocks noChangeAspect="1" noChangeArrowheads="1"/>
          </p:cNvPicPr>
          <p:nvPr/>
        </p:nvPicPr>
        <p:blipFill>
          <a:blip r:embed="rId6" cstate="print"/>
          <a:srcRect/>
          <a:stretch>
            <a:fillRect/>
          </a:stretch>
        </p:blipFill>
        <p:spPr bwMode="auto">
          <a:xfrm>
            <a:off x="4611370" y="2667680"/>
            <a:ext cx="338138" cy="268288"/>
          </a:xfrm>
          <a:prstGeom prst="rect">
            <a:avLst/>
          </a:prstGeom>
          <a:noFill/>
          <a:ln w="9525">
            <a:noFill/>
            <a:miter lim="800000"/>
            <a:headEnd/>
            <a:tailEnd/>
          </a:ln>
        </p:spPr>
      </p:pic>
      <p:sp>
        <p:nvSpPr>
          <p:cNvPr id="75" name="Text Box 341"/>
          <p:cNvSpPr txBox="1">
            <a:spLocks noChangeArrowheads="1"/>
          </p:cNvSpPr>
          <p:nvPr/>
        </p:nvSpPr>
        <p:spPr bwMode="auto">
          <a:xfrm>
            <a:off x="4897120" y="2761660"/>
            <a:ext cx="406400" cy="214313"/>
          </a:xfrm>
          <a:prstGeom prst="rect">
            <a:avLst/>
          </a:prstGeom>
          <a:noFill/>
          <a:ln w="9525">
            <a:noFill/>
            <a:miter lim="800000"/>
            <a:headEnd/>
            <a:tailEnd/>
          </a:ln>
        </p:spPr>
        <p:txBody>
          <a:bodyPr>
            <a:spAutoFit/>
          </a:bodyPr>
          <a:lstStyle/>
          <a:p>
            <a:r>
              <a:rPr lang="en-US" sz="800" b="1" dirty="0">
                <a:latin typeface="Calibri" pitchFamily="34" charset="0"/>
              </a:rPr>
              <a:t>VNIC</a:t>
            </a:r>
          </a:p>
        </p:txBody>
      </p:sp>
      <p:pic>
        <p:nvPicPr>
          <p:cNvPr id="133" name="Picture 132" descr="Storage Array_Tall.png"/>
          <p:cNvPicPr>
            <a:picLocks noChangeAspect="1"/>
          </p:cNvPicPr>
          <p:nvPr/>
        </p:nvPicPr>
        <p:blipFill>
          <a:blip r:embed="rId7" cstate="print"/>
          <a:stretch>
            <a:fillRect/>
          </a:stretch>
        </p:blipFill>
        <p:spPr>
          <a:xfrm>
            <a:off x="5126951" y="5106080"/>
            <a:ext cx="679489" cy="1447800"/>
          </a:xfrm>
          <a:prstGeom prst="rect">
            <a:avLst/>
          </a:prstGeom>
        </p:spPr>
      </p:pic>
      <p:sp>
        <p:nvSpPr>
          <p:cNvPr id="134" name="Text Box 71"/>
          <p:cNvSpPr txBox="1">
            <a:spLocks noChangeArrowheads="1"/>
          </p:cNvSpPr>
          <p:nvPr/>
        </p:nvSpPr>
        <p:spPr bwMode="auto">
          <a:xfrm>
            <a:off x="3080249" y="5898719"/>
            <a:ext cx="998991" cy="400110"/>
          </a:xfrm>
          <a:prstGeom prst="rect">
            <a:avLst/>
          </a:prstGeom>
          <a:noFill/>
          <a:ln w="9525">
            <a:noFill/>
            <a:miter lim="800000"/>
            <a:headEnd/>
            <a:tailEnd/>
          </a:ln>
        </p:spPr>
        <p:txBody>
          <a:bodyPr wrap="none">
            <a:spAutoFit/>
          </a:bodyPr>
          <a:lstStyle/>
          <a:p>
            <a:pPr algn="ctr"/>
            <a:r>
              <a:rPr lang="en-US" sz="1000" b="1" dirty="0">
                <a:latin typeface="Calibri" pitchFamily="34" charset="0"/>
              </a:rPr>
              <a:t>Physical Switch</a:t>
            </a:r>
          </a:p>
          <a:p>
            <a:pPr algn="ctr"/>
            <a:r>
              <a:rPr lang="en-US" sz="1000" b="1" dirty="0">
                <a:latin typeface="Calibri" pitchFamily="34" charset="0"/>
              </a:rPr>
              <a:t>(Ethernet)</a:t>
            </a:r>
          </a:p>
        </p:txBody>
      </p:sp>
      <p:pic>
        <p:nvPicPr>
          <p:cNvPr id="150" name="Picture 149" descr="IP Switch Icon.png"/>
          <p:cNvPicPr>
            <a:picLocks noChangeAspect="1"/>
          </p:cNvPicPr>
          <p:nvPr/>
        </p:nvPicPr>
        <p:blipFill>
          <a:blip r:embed="rId4" cstate="print"/>
          <a:stretch>
            <a:fillRect/>
          </a:stretch>
        </p:blipFill>
        <p:spPr>
          <a:xfrm>
            <a:off x="3150711" y="5134020"/>
            <a:ext cx="1152049" cy="731460"/>
          </a:xfrm>
          <a:prstGeom prst="rect">
            <a:avLst/>
          </a:prstGeom>
        </p:spPr>
      </p:pic>
      <p:sp>
        <p:nvSpPr>
          <p:cNvPr id="39" name="Rectangular Callout 38"/>
          <p:cNvSpPr/>
          <p:nvPr/>
        </p:nvSpPr>
        <p:spPr>
          <a:xfrm>
            <a:off x="198120" y="3737020"/>
            <a:ext cx="1478280" cy="1371600"/>
          </a:xfrm>
          <a:prstGeom prst="wedgeRectCallout">
            <a:avLst>
              <a:gd name="adj1" fmla="val 175173"/>
              <a:gd name="adj2" fmla="val 45196"/>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VM</a:t>
            </a:r>
          </a:p>
          <a:p>
            <a:pPr marL="122238" indent="-122238">
              <a:buFont typeface="Arial" pitchFamily="34" charset="0"/>
              <a:buChar char="•"/>
            </a:pPr>
            <a:r>
              <a:rPr lang="en-US" sz="1600" dirty="0">
                <a:latin typeface="Calibri" pitchFamily="34" charset="0"/>
              </a:rPr>
              <a:t>Management  </a:t>
            </a:r>
          </a:p>
        </p:txBody>
      </p:sp>
      <p:sp>
        <p:nvSpPr>
          <p:cNvPr id="40" name="Rectangular Callout 39"/>
          <p:cNvSpPr/>
          <p:nvPr/>
        </p:nvSpPr>
        <p:spPr>
          <a:xfrm>
            <a:off x="7137400" y="4761533"/>
            <a:ext cx="1478280" cy="1219200"/>
          </a:xfrm>
          <a:prstGeom prst="wedgeRectCallout">
            <a:avLst>
              <a:gd name="adj1" fmla="val -189088"/>
              <a:gd name="adj2" fmla="val -136100"/>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Management  </a:t>
            </a:r>
          </a:p>
        </p:txBody>
      </p:sp>
      <p:sp>
        <p:nvSpPr>
          <p:cNvPr id="41" name="Rectangular Callout 40"/>
          <p:cNvSpPr/>
          <p:nvPr/>
        </p:nvSpPr>
        <p:spPr>
          <a:xfrm>
            <a:off x="228600" y="2654980"/>
            <a:ext cx="1295400" cy="548640"/>
          </a:xfrm>
          <a:prstGeom prst="wedgeRectCallout">
            <a:avLst>
              <a:gd name="adj1" fmla="val 132545"/>
              <a:gd name="adj2" fmla="val 58061"/>
            </a:avLst>
          </a:prstGeom>
        </p:spPr>
        <p:style>
          <a:lnRef idx="2">
            <a:schemeClr val="dk1"/>
          </a:lnRef>
          <a:fillRef idx="1">
            <a:schemeClr val="lt1"/>
          </a:fillRef>
          <a:effectRef idx="0">
            <a:schemeClr val="dk1"/>
          </a:effectRef>
          <a:fontRef idx="minor">
            <a:schemeClr val="dk1"/>
          </a:fontRef>
        </p:style>
        <p:txBody>
          <a:bodyPr rtlCol="0" anchor="ctr"/>
          <a:lstStyle/>
          <a:p>
            <a:pPr marL="122238" indent="-122238"/>
            <a:r>
              <a:rPr lang="en-US" sz="1600" b="1" dirty="0">
                <a:latin typeface="Calibri" pitchFamily="34" charset="0"/>
              </a:rPr>
              <a:t>Traffic type:</a:t>
            </a:r>
          </a:p>
          <a:p>
            <a:pPr marL="122238" indent="-122238">
              <a:buFont typeface="Arial" pitchFamily="34" charset="0"/>
              <a:buChar char="•"/>
            </a:pPr>
            <a:r>
              <a:rPr lang="en-US" sz="1600" dirty="0">
                <a:latin typeface="Calibri" pitchFamily="34" charset="0"/>
              </a:rPr>
              <a:t>VM</a:t>
            </a:r>
          </a:p>
        </p:txBody>
      </p:sp>
      <p:grpSp>
        <p:nvGrpSpPr>
          <p:cNvPr id="47" name="Group 46"/>
          <p:cNvGrpSpPr/>
          <p:nvPr/>
        </p:nvGrpSpPr>
        <p:grpSpPr>
          <a:xfrm>
            <a:off x="-10160" y="5321980"/>
            <a:ext cx="3027680" cy="1594104"/>
            <a:chOff x="-86360" y="4572000"/>
            <a:chExt cx="3027680" cy="1594104"/>
          </a:xfrm>
        </p:grpSpPr>
        <p:sp>
          <p:nvSpPr>
            <p:cNvPr id="42" name="Rectangle 41"/>
            <p:cNvSpPr/>
            <p:nvPr/>
          </p:nvSpPr>
          <p:spPr>
            <a:xfrm>
              <a:off x="116840" y="4572000"/>
              <a:ext cx="2743200" cy="1447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43" name="Picture 42" descr="Monitor_Browser.png"/>
            <p:cNvPicPr>
              <a:picLocks noChangeAspect="1"/>
            </p:cNvPicPr>
            <p:nvPr/>
          </p:nvPicPr>
          <p:blipFill>
            <a:blip r:embed="rId8" cstate="print"/>
            <a:stretch>
              <a:fillRect/>
            </a:stretch>
          </p:blipFill>
          <p:spPr>
            <a:xfrm>
              <a:off x="285562" y="5117592"/>
              <a:ext cx="710118" cy="613369"/>
            </a:xfrm>
            <a:prstGeom prst="rect">
              <a:avLst/>
            </a:prstGeom>
          </p:spPr>
        </p:pic>
        <p:sp>
          <p:nvSpPr>
            <p:cNvPr id="44" name="Text Box 62"/>
            <p:cNvSpPr txBox="1">
              <a:spLocks noChangeAspect="1" noChangeArrowheads="1"/>
            </p:cNvSpPr>
            <p:nvPr/>
          </p:nvSpPr>
          <p:spPr bwMode="auto">
            <a:xfrm>
              <a:off x="-86360" y="5660136"/>
              <a:ext cx="1447800" cy="396240"/>
            </a:xfrm>
            <a:prstGeom prst="rect">
              <a:avLst/>
            </a:prstGeom>
            <a:noFill/>
            <a:ln w="9525" algn="ctr">
              <a:noFill/>
              <a:miter lim="800000"/>
              <a:headEnd/>
              <a:tailEnd/>
            </a:ln>
          </p:spPr>
          <p:txBody>
            <a:bodyPr anchor="ctr"/>
            <a:lstStyle/>
            <a:p>
              <a:pPr algn="ctr" eaLnBrk="0" hangingPunct="0"/>
              <a:r>
                <a:rPr lang="en-US" sz="1400" b="1" dirty="0">
                  <a:latin typeface="Calibri" pitchFamily="34" charset="0"/>
                </a:rPr>
                <a:t>Clients</a:t>
              </a:r>
              <a:endParaRPr lang="en-US" sz="1100" b="1" i="1" dirty="0">
                <a:latin typeface="Calibri" pitchFamily="34" charset="0"/>
              </a:endParaRPr>
            </a:p>
          </p:txBody>
        </p:sp>
        <p:pic>
          <p:nvPicPr>
            <p:cNvPr id="45" name="Picture 44" descr="Tape Array_Tall.png"/>
            <p:cNvPicPr>
              <a:picLocks noChangeAspect="1"/>
            </p:cNvPicPr>
            <p:nvPr/>
          </p:nvPicPr>
          <p:blipFill>
            <a:blip r:embed="rId9" cstate="print"/>
            <a:stretch>
              <a:fillRect/>
            </a:stretch>
          </p:blipFill>
          <p:spPr>
            <a:xfrm>
              <a:off x="1781462" y="4724400"/>
              <a:ext cx="464914" cy="990600"/>
            </a:xfrm>
            <a:prstGeom prst="rect">
              <a:avLst/>
            </a:prstGeom>
          </p:spPr>
        </p:pic>
        <p:sp>
          <p:nvSpPr>
            <p:cNvPr id="46" name="Text Box 62"/>
            <p:cNvSpPr txBox="1">
              <a:spLocks noChangeAspect="1" noChangeArrowheads="1"/>
            </p:cNvSpPr>
            <p:nvPr/>
          </p:nvSpPr>
          <p:spPr bwMode="auto">
            <a:xfrm>
              <a:off x="1132840" y="5556504"/>
              <a:ext cx="1808480" cy="609600"/>
            </a:xfrm>
            <a:prstGeom prst="rect">
              <a:avLst/>
            </a:prstGeom>
            <a:noFill/>
            <a:ln w="9525" algn="ctr">
              <a:noFill/>
              <a:miter lim="800000"/>
              <a:headEnd/>
              <a:tailEnd/>
            </a:ln>
          </p:spPr>
          <p:txBody>
            <a:bodyPr anchor="ctr"/>
            <a:lstStyle/>
            <a:p>
              <a:pPr algn="ctr" eaLnBrk="0" hangingPunct="0"/>
              <a:r>
                <a:rPr lang="en-US" sz="1400" b="1" dirty="0">
                  <a:latin typeface="Calibri" pitchFamily="34" charset="0"/>
                </a:rPr>
                <a:t>Physical Servers</a:t>
              </a:r>
              <a:endParaRPr lang="en-US" sz="1100" b="1" i="1" dirty="0">
                <a:latin typeface="Calibri" pitchFamily="34" charset="0"/>
              </a:endParaRPr>
            </a:p>
          </p:txBody>
        </p:sp>
      </p:grpSp>
      <p:sp>
        <p:nvSpPr>
          <p:cNvPr id="50" name="Slide Number Placeholder 4"/>
          <p:cNvSpPr>
            <a:spLocks noGrp="1"/>
          </p:cNvSpPr>
          <p:nvPr>
            <p:ph type="sldNum" sz="quarter" idx="4294967295"/>
          </p:nvPr>
        </p:nvSpPr>
        <p:spPr>
          <a:xfrm>
            <a:off x="8686800" y="7379380"/>
            <a:ext cx="457200" cy="228600"/>
          </a:xfrm>
          <a:prstGeom prst="rect">
            <a:avLst/>
          </a:prstGeom>
        </p:spPr>
        <p:txBody>
          <a:bodyPr anchor="b"/>
          <a:lstStyle/>
          <a:p>
            <a:pPr algn="r">
              <a:defRPr/>
            </a:pPr>
            <a:fld id="{C1314293-9A8B-4ACA-B212-D2D19BB5553B}" type="slidenum">
              <a:rPr lang="en-US" sz="1000">
                <a:solidFill>
                  <a:schemeClr val="tx1">
                    <a:lumMod val="75000"/>
                    <a:lumOff val="25000"/>
                  </a:schemeClr>
                </a:solidFill>
                <a:latin typeface="Calibri" pitchFamily="34" charset="0"/>
              </a:rPr>
              <a:pPr algn="r">
                <a:defRPr/>
              </a:pPr>
              <a:t>10</a:t>
            </a:fld>
            <a:endParaRPr lang="en-US" sz="1000" dirty="0">
              <a:solidFill>
                <a:schemeClr val="tx1">
                  <a:lumMod val="75000"/>
                  <a:lumOff val="25000"/>
                </a:schemeClr>
              </a:solidFill>
              <a:latin typeface="Calibri" pitchFamily="34" charset="0"/>
            </a:endParaRPr>
          </a:p>
        </p:txBody>
      </p:sp>
    </p:spTree>
    <p:extLst>
      <p:ext uri="{BB962C8B-B14F-4D97-AF65-F5344CB8AC3E}">
        <p14:creationId xmlns:p14="http://schemas.microsoft.com/office/powerpoint/2010/main" val="345356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Component: Virtual NIC </a:t>
            </a:r>
          </a:p>
        </p:txBody>
      </p:sp>
      <p:sp>
        <p:nvSpPr>
          <p:cNvPr id="3" name="Content Placeholder 2"/>
          <p:cNvSpPr>
            <a:spLocks noGrp="1"/>
          </p:cNvSpPr>
          <p:nvPr>
            <p:ph idx="1"/>
          </p:nvPr>
        </p:nvSpPr>
        <p:spPr>
          <a:xfrm>
            <a:off x="304800" y="2282552"/>
            <a:ext cx="8458200" cy="2514600"/>
          </a:xfrm>
        </p:spPr>
        <p:txBody>
          <a:bodyPr/>
          <a:lstStyle/>
          <a:p>
            <a:r>
              <a:rPr lang="en-US" dirty="0"/>
              <a:t>Connects VMs to virtual switch</a:t>
            </a:r>
          </a:p>
          <a:p>
            <a:r>
              <a:rPr lang="en-US" dirty="0"/>
              <a:t>Forwards Ethernet frames to virtual switch </a:t>
            </a:r>
          </a:p>
          <a:p>
            <a:r>
              <a:rPr lang="en-US" dirty="0"/>
              <a:t>Has</a:t>
            </a:r>
            <a:r>
              <a:rPr lang="en-US" b="1" dirty="0"/>
              <a:t> </a:t>
            </a:r>
            <a:r>
              <a:rPr lang="en-US" dirty="0"/>
              <a:t>unique MAC and IP addre</a:t>
            </a:r>
            <a:r>
              <a:rPr lang="en-US" dirty="0">
                <a:solidFill>
                  <a:schemeClr val="tx1"/>
                </a:solidFill>
              </a:rPr>
              <a:t>sses</a:t>
            </a:r>
          </a:p>
          <a:p>
            <a:r>
              <a:rPr lang="en-US" dirty="0"/>
              <a:t>Supports Ethernet standards similar to physical NIC</a:t>
            </a:r>
          </a:p>
          <a:p>
            <a:pPr lvl="1"/>
            <a:endParaRPr lang="en-US" sz="2400" dirty="0"/>
          </a:p>
        </p:txBody>
      </p:sp>
    </p:spTree>
    <p:extLst>
      <p:ext uri="{BB962C8B-B14F-4D97-AF65-F5344CB8AC3E}">
        <p14:creationId xmlns:p14="http://schemas.microsoft.com/office/powerpoint/2010/main" val="1584078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Component: Virtual Switch</a:t>
            </a:r>
          </a:p>
        </p:txBody>
      </p:sp>
      <p:sp>
        <p:nvSpPr>
          <p:cNvPr id="3" name="Content Placeholder 2"/>
          <p:cNvSpPr>
            <a:spLocks noGrp="1"/>
          </p:cNvSpPr>
          <p:nvPr>
            <p:ph idx="1"/>
          </p:nvPr>
        </p:nvSpPr>
        <p:spPr>
          <a:xfrm>
            <a:off x="304800" y="1770856"/>
            <a:ext cx="8458200" cy="3962400"/>
          </a:xfrm>
        </p:spPr>
        <p:txBody>
          <a:bodyPr/>
          <a:lstStyle/>
          <a:p>
            <a:r>
              <a:rPr lang="en-US" dirty="0"/>
              <a:t>Is a logical  OSI layer 2 switch that supports Ethernet protocol</a:t>
            </a:r>
          </a:p>
          <a:p>
            <a:r>
              <a:rPr lang="en-US" dirty="0"/>
              <a:t>Resides inside a physical server </a:t>
            </a:r>
          </a:p>
          <a:p>
            <a:r>
              <a:rPr lang="en-US" dirty="0"/>
              <a:t>Is</a:t>
            </a:r>
            <a:r>
              <a:rPr lang="en-US" b="1" dirty="0"/>
              <a:t> </a:t>
            </a:r>
            <a:r>
              <a:rPr lang="en-US" dirty="0"/>
              <a:t>created and configured using hypervisor</a:t>
            </a:r>
          </a:p>
          <a:p>
            <a:r>
              <a:rPr lang="en-US" dirty="0"/>
              <a:t>Maintains MAC address table for frame forwarding</a:t>
            </a:r>
          </a:p>
          <a:p>
            <a:r>
              <a:rPr lang="en-US" dirty="0"/>
              <a:t>Directs network traffic to/from VMs and hypervisor kernel</a:t>
            </a:r>
          </a:p>
          <a:p>
            <a:pPr lvl="1"/>
            <a:r>
              <a:rPr lang="en-US" dirty="0"/>
              <a:t>VM to VM within physical server</a:t>
            </a:r>
          </a:p>
          <a:p>
            <a:pPr lvl="1"/>
            <a:r>
              <a:rPr lang="en-US" dirty="0"/>
              <a:t>VM to physical network </a:t>
            </a:r>
          </a:p>
          <a:p>
            <a:pPr lvl="1"/>
            <a:r>
              <a:rPr lang="en-US" dirty="0"/>
              <a:t>Hypervisor kernel: IP storage, VM migration, and management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0726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Network Component: Virtual Switch (contd.)</a:t>
            </a:r>
          </a:p>
        </p:txBody>
      </p:sp>
      <p:sp>
        <p:nvSpPr>
          <p:cNvPr id="3" name="Content Placeholder 2"/>
          <p:cNvSpPr>
            <a:spLocks noGrp="1"/>
          </p:cNvSpPr>
          <p:nvPr>
            <p:ph idx="1"/>
          </p:nvPr>
        </p:nvSpPr>
        <p:spPr>
          <a:xfrm>
            <a:off x="304800" y="1579240"/>
            <a:ext cx="8458200" cy="2209800"/>
          </a:xfrm>
        </p:spPr>
        <p:txBody>
          <a:bodyPr/>
          <a:lstStyle/>
          <a:p>
            <a:pPr lvl="0"/>
            <a:r>
              <a:rPr lang="en-US" dirty="0"/>
              <a:t>May connect to multiple physical NICs</a:t>
            </a:r>
          </a:p>
          <a:p>
            <a:pPr lvl="1"/>
            <a:r>
              <a:rPr lang="en-US" dirty="0"/>
              <a:t>Connection to multiple NICs performs load balancing and failover</a:t>
            </a:r>
          </a:p>
        </p:txBody>
      </p:sp>
      <p:grpSp>
        <p:nvGrpSpPr>
          <p:cNvPr id="67" name="Group 66"/>
          <p:cNvGrpSpPr/>
          <p:nvPr/>
        </p:nvGrpSpPr>
        <p:grpSpPr>
          <a:xfrm>
            <a:off x="1905000" y="2857610"/>
            <a:ext cx="6019800" cy="3523718"/>
            <a:chOff x="1981200" y="2648482"/>
            <a:chExt cx="6019800" cy="3523718"/>
          </a:xfrm>
        </p:grpSpPr>
        <p:sp>
          <p:nvSpPr>
            <p:cNvPr id="7" name="AutoShape 69"/>
            <p:cNvSpPr>
              <a:spLocks noChangeArrowheads="1"/>
            </p:cNvSpPr>
            <p:nvPr/>
          </p:nvSpPr>
          <p:spPr bwMode="auto">
            <a:xfrm>
              <a:off x="1981200" y="3008387"/>
              <a:ext cx="4396484" cy="2029146"/>
            </a:xfrm>
            <a:prstGeom prst="roundRect">
              <a:avLst>
                <a:gd name="adj" fmla="val 7620"/>
              </a:avLst>
            </a:prstGeom>
            <a:solidFill>
              <a:srgbClr val="C0C0C0"/>
            </a:solidFill>
            <a:ln w="19050">
              <a:solidFill>
                <a:schemeClr val="tx1"/>
              </a:solidFill>
              <a:round/>
              <a:headEnd/>
              <a:tailEnd/>
            </a:ln>
          </p:spPr>
          <p:txBody>
            <a:bodyPr wrap="none" anchor="ctr"/>
            <a:lstStyle/>
            <a:p>
              <a:endParaRPr lang="en-US" dirty="0">
                <a:latin typeface="Calibri" pitchFamily="34" charset="0"/>
              </a:endParaRPr>
            </a:p>
          </p:txBody>
        </p:sp>
        <p:sp>
          <p:nvSpPr>
            <p:cNvPr id="65" name="Line 78"/>
            <p:cNvSpPr>
              <a:spLocks noChangeShapeType="1"/>
            </p:cNvSpPr>
            <p:nvPr/>
          </p:nvSpPr>
          <p:spPr bwMode="auto">
            <a:xfrm>
              <a:off x="3276600" y="3886200"/>
              <a:ext cx="762000" cy="533401"/>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22" name="Picture 104" descr="vm"/>
            <p:cNvPicPr>
              <a:picLocks noChangeAspect="1" noChangeArrowheads="1"/>
            </p:cNvPicPr>
            <p:nvPr/>
          </p:nvPicPr>
          <p:blipFill>
            <a:blip r:embed="rId3" cstate="print"/>
            <a:srcRect/>
            <a:stretch>
              <a:fillRect/>
            </a:stretch>
          </p:blipFill>
          <p:spPr bwMode="auto">
            <a:xfrm>
              <a:off x="3875070" y="3076025"/>
              <a:ext cx="632699" cy="811658"/>
            </a:xfrm>
            <a:prstGeom prst="rect">
              <a:avLst/>
            </a:prstGeom>
            <a:noFill/>
            <a:ln w="9525">
              <a:noFill/>
              <a:miter lim="800000"/>
              <a:headEnd/>
              <a:tailEnd/>
            </a:ln>
          </p:spPr>
        </p:pic>
        <p:sp>
          <p:nvSpPr>
            <p:cNvPr id="26" name="Text Box 112"/>
            <p:cNvSpPr txBox="1">
              <a:spLocks noChangeArrowheads="1"/>
            </p:cNvSpPr>
            <p:nvPr/>
          </p:nvSpPr>
          <p:spPr bwMode="auto">
            <a:xfrm>
              <a:off x="3999073" y="3650950"/>
              <a:ext cx="489236" cy="276999"/>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VM3</a:t>
              </a:r>
            </a:p>
          </p:txBody>
        </p:sp>
        <p:sp>
          <p:nvSpPr>
            <p:cNvPr id="30" name="Text Box 341"/>
            <p:cNvSpPr txBox="1">
              <a:spLocks noChangeArrowheads="1"/>
            </p:cNvSpPr>
            <p:nvPr/>
          </p:nvSpPr>
          <p:spPr bwMode="auto">
            <a:xfrm>
              <a:off x="4280148" y="3831989"/>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37" name="Text Box 341"/>
            <p:cNvSpPr txBox="1">
              <a:spLocks noChangeArrowheads="1"/>
            </p:cNvSpPr>
            <p:nvPr/>
          </p:nvSpPr>
          <p:spPr bwMode="auto">
            <a:xfrm>
              <a:off x="5609364" y="5073549"/>
              <a:ext cx="360737" cy="200055"/>
            </a:xfrm>
            <a:prstGeom prst="rect">
              <a:avLst/>
            </a:prstGeom>
            <a:noFill/>
            <a:ln w="9525">
              <a:noFill/>
              <a:miter lim="800000"/>
              <a:headEnd/>
              <a:tailEnd/>
            </a:ln>
          </p:spPr>
          <p:txBody>
            <a:bodyPr>
              <a:spAutoFit/>
            </a:bodyPr>
            <a:lstStyle/>
            <a:p>
              <a:r>
                <a:rPr lang="en-US" sz="700" b="1" dirty="0">
                  <a:latin typeface="Calibri" pitchFamily="34" charset="0"/>
                </a:rPr>
                <a:t>PNIC</a:t>
              </a:r>
            </a:p>
          </p:txBody>
        </p:sp>
        <p:sp>
          <p:nvSpPr>
            <p:cNvPr id="38" name="Text Box 341"/>
            <p:cNvSpPr txBox="1">
              <a:spLocks noChangeArrowheads="1"/>
            </p:cNvSpPr>
            <p:nvPr/>
          </p:nvSpPr>
          <p:spPr bwMode="auto">
            <a:xfrm>
              <a:off x="2931885" y="5065715"/>
              <a:ext cx="360737" cy="200055"/>
            </a:xfrm>
            <a:prstGeom prst="rect">
              <a:avLst/>
            </a:prstGeom>
            <a:noFill/>
            <a:ln w="9525">
              <a:noFill/>
              <a:miter lim="800000"/>
              <a:headEnd/>
              <a:tailEnd/>
            </a:ln>
          </p:spPr>
          <p:txBody>
            <a:bodyPr>
              <a:spAutoFit/>
            </a:bodyPr>
            <a:lstStyle/>
            <a:p>
              <a:r>
                <a:rPr lang="en-US" sz="700" b="1" dirty="0">
                  <a:latin typeface="Calibri" pitchFamily="34" charset="0"/>
                </a:rPr>
                <a:t>PNIC</a:t>
              </a:r>
            </a:p>
          </p:txBody>
        </p:sp>
        <p:sp>
          <p:nvSpPr>
            <p:cNvPr id="39" name="Text Box 341"/>
            <p:cNvSpPr txBox="1">
              <a:spLocks noChangeArrowheads="1"/>
            </p:cNvSpPr>
            <p:nvPr/>
          </p:nvSpPr>
          <p:spPr bwMode="auto">
            <a:xfrm>
              <a:off x="4426972" y="5071352"/>
              <a:ext cx="360737" cy="200055"/>
            </a:xfrm>
            <a:prstGeom prst="rect">
              <a:avLst/>
            </a:prstGeom>
            <a:noFill/>
            <a:ln w="9525">
              <a:noFill/>
              <a:miter lim="800000"/>
              <a:headEnd/>
              <a:tailEnd/>
            </a:ln>
          </p:spPr>
          <p:txBody>
            <a:bodyPr>
              <a:spAutoFit/>
            </a:bodyPr>
            <a:lstStyle/>
            <a:p>
              <a:r>
                <a:rPr lang="en-US" sz="700" b="1" dirty="0">
                  <a:latin typeface="Calibri" pitchFamily="34" charset="0"/>
                </a:rPr>
                <a:t>PNIC</a:t>
              </a:r>
            </a:p>
          </p:txBody>
        </p:sp>
        <p:sp>
          <p:nvSpPr>
            <p:cNvPr id="42" name="Line 78"/>
            <p:cNvSpPr>
              <a:spLocks noChangeShapeType="1"/>
            </p:cNvSpPr>
            <p:nvPr/>
          </p:nvSpPr>
          <p:spPr bwMode="auto">
            <a:xfrm>
              <a:off x="2286000" y="3886201"/>
              <a:ext cx="1676400" cy="533400"/>
            </a:xfrm>
            <a:prstGeom prst="line">
              <a:avLst/>
            </a:prstGeom>
            <a:noFill/>
            <a:ln w="25400">
              <a:solidFill>
                <a:schemeClr val="tx1"/>
              </a:solidFill>
              <a:round/>
              <a:headEnd/>
              <a:tailEnd/>
            </a:ln>
          </p:spPr>
          <p:txBody>
            <a:bodyPr/>
            <a:lstStyle/>
            <a:p>
              <a:endParaRPr lang="en-US" dirty="0">
                <a:latin typeface="Calibri" pitchFamily="34" charset="0"/>
              </a:endParaRPr>
            </a:p>
          </p:txBody>
        </p:sp>
        <p:grpSp>
          <p:nvGrpSpPr>
            <p:cNvPr id="66" name="Group 65"/>
            <p:cNvGrpSpPr/>
            <p:nvPr/>
          </p:nvGrpSpPr>
          <p:grpSpPr>
            <a:xfrm>
              <a:off x="2971800" y="3077260"/>
              <a:ext cx="734156" cy="947610"/>
              <a:chOff x="2895600" y="3109844"/>
              <a:chExt cx="734156" cy="947610"/>
            </a:xfrm>
          </p:grpSpPr>
          <p:pic>
            <p:nvPicPr>
              <p:cNvPr id="14" name="Picture 100" descr="vm"/>
              <p:cNvPicPr>
                <a:picLocks noChangeAspect="1" noChangeArrowheads="1"/>
              </p:cNvPicPr>
              <p:nvPr/>
            </p:nvPicPr>
            <p:blipFill>
              <a:blip r:embed="rId3" cstate="print"/>
              <a:srcRect/>
              <a:stretch>
                <a:fillRect/>
              </a:stretch>
            </p:blipFill>
            <p:spPr bwMode="auto">
              <a:xfrm>
                <a:off x="2895600" y="3109844"/>
                <a:ext cx="632699" cy="811658"/>
              </a:xfrm>
              <a:prstGeom prst="rect">
                <a:avLst/>
              </a:prstGeom>
              <a:noFill/>
              <a:ln w="9525">
                <a:noFill/>
                <a:miter lim="800000"/>
                <a:headEnd/>
                <a:tailEnd/>
              </a:ln>
            </p:spPr>
          </p:pic>
          <p:sp>
            <p:nvSpPr>
              <p:cNvPr id="25" name="Text Box 111"/>
              <p:cNvSpPr txBox="1">
                <a:spLocks noChangeArrowheads="1"/>
              </p:cNvSpPr>
              <p:nvPr/>
            </p:nvSpPr>
            <p:spPr bwMode="auto">
              <a:xfrm>
                <a:off x="3029467" y="3688997"/>
                <a:ext cx="489236" cy="276999"/>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VM2</a:t>
                </a:r>
              </a:p>
            </p:txBody>
          </p:sp>
          <p:sp>
            <p:nvSpPr>
              <p:cNvPr id="29" name="Text Box 341"/>
              <p:cNvSpPr txBox="1">
                <a:spLocks noChangeArrowheads="1"/>
              </p:cNvSpPr>
              <p:nvPr/>
            </p:nvSpPr>
            <p:spPr bwMode="auto">
              <a:xfrm>
                <a:off x="3269019" y="3872788"/>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pic>
            <p:nvPicPr>
              <p:cNvPr id="43" name="Picture 357" descr="ICON_NIC_Q308"/>
              <p:cNvPicPr>
                <a:picLocks noChangeAspect="1" noChangeArrowheads="1"/>
              </p:cNvPicPr>
              <p:nvPr/>
            </p:nvPicPr>
            <p:blipFill>
              <a:blip r:embed="rId4" cstate="print"/>
              <a:srcRect/>
              <a:stretch>
                <a:fillRect/>
              </a:stretch>
            </p:blipFill>
            <p:spPr bwMode="auto">
              <a:xfrm>
                <a:off x="3014609" y="3810000"/>
                <a:ext cx="300144" cy="238143"/>
              </a:xfrm>
              <a:prstGeom prst="rect">
                <a:avLst/>
              </a:prstGeom>
              <a:noFill/>
              <a:ln w="9525">
                <a:noFill/>
                <a:miter lim="800000"/>
                <a:headEnd/>
                <a:tailEnd/>
              </a:ln>
            </p:spPr>
          </p:pic>
        </p:grpSp>
        <p:sp>
          <p:nvSpPr>
            <p:cNvPr id="48" name="Line 78"/>
            <p:cNvSpPr>
              <a:spLocks noChangeShapeType="1"/>
            </p:cNvSpPr>
            <p:nvPr/>
          </p:nvSpPr>
          <p:spPr bwMode="auto">
            <a:xfrm flipH="1">
              <a:off x="2808358" y="4564066"/>
              <a:ext cx="1149849" cy="566470"/>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49" name="Line 79"/>
            <p:cNvSpPr>
              <a:spLocks noChangeShapeType="1"/>
            </p:cNvSpPr>
            <p:nvPr/>
          </p:nvSpPr>
          <p:spPr bwMode="auto">
            <a:xfrm>
              <a:off x="4185416" y="4564066"/>
              <a:ext cx="0" cy="455149"/>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55" name="Line 78"/>
            <p:cNvSpPr>
              <a:spLocks noChangeShapeType="1"/>
            </p:cNvSpPr>
            <p:nvPr/>
          </p:nvSpPr>
          <p:spPr bwMode="auto">
            <a:xfrm flipV="1">
              <a:off x="4416175" y="5172810"/>
              <a:ext cx="946935" cy="541105"/>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57" name="Line 78"/>
            <p:cNvSpPr>
              <a:spLocks noChangeShapeType="1"/>
            </p:cNvSpPr>
            <p:nvPr/>
          </p:nvSpPr>
          <p:spPr bwMode="auto">
            <a:xfrm>
              <a:off x="2816813" y="5147445"/>
              <a:ext cx="1125895" cy="634108"/>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58" name="Picture 357" descr="ICON_NIC_Q308"/>
            <p:cNvPicPr>
              <a:picLocks noChangeAspect="1" noChangeArrowheads="1"/>
            </p:cNvPicPr>
            <p:nvPr/>
          </p:nvPicPr>
          <p:blipFill>
            <a:blip r:embed="rId5" cstate="print"/>
            <a:srcRect/>
            <a:stretch>
              <a:fillRect/>
            </a:stretch>
          </p:blipFill>
          <p:spPr bwMode="auto">
            <a:xfrm>
              <a:off x="2515260" y="4902256"/>
              <a:ext cx="469240" cy="372010"/>
            </a:xfrm>
            <a:prstGeom prst="rect">
              <a:avLst/>
            </a:prstGeom>
            <a:noFill/>
            <a:ln w="9525">
              <a:noFill/>
              <a:miter lim="800000"/>
              <a:headEnd/>
              <a:tailEnd/>
            </a:ln>
          </p:spPr>
        </p:pic>
        <p:sp>
          <p:nvSpPr>
            <p:cNvPr id="76" name="Text Box 71"/>
            <p:cNvSpPr txBox="1">
              <a:spLocks noChangeArrowheads="1"/>
            </p:cNvSpPr>
            <p:nvPr/>
          </p:nvSpPr>
          <p:spPr bwMode="auto">
            <a:xfrm>
              <a:off x="3634326" y="5953644"/>
              <a:ext cx="886745" cy="218556"/>
            </a:xfrm>
            <a:prstGeom prst="rect">
              <a:avLst/>
            </a:prstGeom>
            <a:noFill/>
            <a:ln w="9525">
              <a:noFill/>
              <a:miter lim="800000"/>
              <a:headEnd/>
              <a:tailEnd/>
            </a:ln>
          </p:spPr>
          <p:txBody>
            <a:bodyPr wrap="none">
              <a:spAutoFit/>
            </a:bodyPr>
            <a:lstStyle/>
            <a:p>
              <a:r>
                <a:rPr lang="en-US" sz="1000" b="1" dirty="0">
                  <a:latin typeface="Calibri" pitchFamily="34" charset="0"/>
                </a:rPr>
                <a:t>Physical Switch</a:t>
              </a:r>
            </a:p>
          </p:txBody>
        </p:sp>
        <p:sp>
          <p:nvSpPr>
            <p:cNvPr id="80" name="Line 78"/>
            <p:cNvSpPr>
              <a:spLocks noChangeShapeType="1"/>
            </p:cNvSpPr>
            <p:nvPr/>
          </p:nvSpPr>
          <p:spPr bwMode="auto">
            <a:xfrm flipH="1" flipV="1">
              <a:off x="4301980" y="4621163"/>
              <a:ext cx="1149849" cy="566470"/>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56" name="Picture 357" descr="ICON_NIC_Q308"/>
            <p:cNvPicPr>
              <a:picLocks noChangeAspect="1" noChangeArrowheads="1"/>
            </p:cNvPicPr>
            <p:nvPr/>
          </p:nvPicPr>
          <p:blipFill>
            <a:blip r:embed="rId5" cstate="print"/>
            <a:srcRect/>
            <a:stretch>
              <a:fillRect/>
            </a:stretch>
          </p:blipFill>
          <p:spPr bwMode="auto">
            <a:xfrm>
              <a:off x="5194292" y="4947349"/>
              <a:ext cx="469240" cy="372010"/>
            </a:xfrm>
            <a:prstGeom prst="rect">
              <a:avLst/>
            </a:prstGeom>
            <a:noFill/>
            <a:ln w="9525">
              <a:noFill/>
              <a:miter lim="800000"/>
              <a:headEnd/>
              <a:tailEnd/>
            </a:ln>
          </p:spPr>
        </p:pic>
        <p:sp>
          <p:nvSpPr>
            <p:cNvPr id="85" name="Line 79"/>
            <p:cNvSpPr>
              <a:spLocks noChangeShapeType="1"/>
            </p:cNvSpPr>
            <p:nvPr/>
          </p:nvSpPr>
          <p:spPr bwMode="auto">
            <a:xfrm>
              <a:off x="4178965" y="5105171"/>
              <a:ext cx="0" cy="676382"/>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60" name="Picture 22" descr="IP Switch Icon.png"/>
            <p:cNvPicPr>
              <a:picLocks noChangeAspect="1"/>
            </p:cNvPicPr>
            <p:nvPr/>
          </p:nvPicPr>
          <p:blipFill>
            <a:blip r:embed="rId6" cstate="print"/>
            <a:srcRect/>
            <a:stretch>
              <a:fillRect/>
            </a:stretch>
          </p:blipFill>
          <p:spPr bwMode="auto">
            <a:xfrm>
              <a:off x="3710381" y="5334860"/>
              <a:ext cx="1023028" cy="649608"/>
            </a:xfrm>
            <a:prstGeom prst="rect">
              <a:avLst/>
            </a:prstGeom>
            <a:noFill/>
            <a:ln w="9525">
              <a:noFill/>
              <a:miter lim="800000"/>
              <a:headEnd/>
              <a:tailEnd/>
            </a:ln>
          </p:spPr>
        </p:pic>
        <p:sp>
          <p:nvSpPr>
            <p:cNvPr id="86" name="Line 78"/>
            <p:cNvSpPr>
              <a:spLocks noChangeShapeType="1"/>
            </p:cNvSpPr>
            <p:nvPr/>
          </p:nvSpPr>
          <p:spPr bwMode="auto">
            <a:xfrm flipH="1" flipV="1">
              <a:off x="4551452" y="4470059"/>
              <a:ext cx="744020" cy="0"/>
            </a:xfrm>
            <a:prstGeom prst="line">
              <a:avLst/>
            </a:prstGeom>
            <a:noFill/>
            <a:ln w="25400">
              <a:solidFill>
                <a:schemeClr val="tx1"/>
              </a:solidFill>
              <a:round/>
              <a:headEnd/>
              <a:tailEnd/>
            </a:ln>
          </p:spPr>
          <p:txBody>
            <a:bodyPr/>
            <a:lstStyle/>
            <a:p>
              <a:endParaRPr lang="en-US" dirty="0">
                <a:latin typeface="Calibri" pitchFamily="34" charset="0"/>
              </a:endParaRPr>
            </a:p>
          </p:txBody>
        </p:sp>
        <p:grpSp>
          <p:nvGrpSpPr>
            <p:cNvPr id="77" name="Group 129"/>
            <p:cNvGrpSpPr/>
            <p:nvPr/>
          </p:nvGrpSpPr>
          <p:grpSpPr>
            <a:xfrm>
              <a:off x="5160195" y="3617131"/>
              <a:ext cx="1082211" cy="1061983"/>
              <a:chOff x="5334000" y="1752600"/>
              <a:chExt cx="2895600" cy="1258888"/>
            </a:xfrm>
          </p:grpSpPr>
          <p:sp>
            <p:nvSpPr>
              <p:cNvPr id="78" name="AutoShape 63"/>
              <p:cNvSpPr>
                <a:spLocks noChangeArrowheads="1"/>
              </p:cNvSpPr>
              <p:nvPr/>
            </p:nvSpPr>
            <p:spPr bwMode="auto">
              <a:xfrm>
                <a:off x="5334000" y="1752600"/>
                <a:ext cx="2895600" cy="1258888"/>
              </a:xfrm>
              <a:prstGeom prst="roundRect">
                <a:avLst>
                  <a:gd name="adj" fmla="val 14037"/>
                </a:avLst>
              </a:prstGeom>
              <a:solidFill>
                <a:schemeClr val="accent1"/>
              </a:solidFill>
              <a:ln w="9525">
                <a:solidFill>
                  <a:schemeClr val="tx1"/>
                </a:solidFill>
                <a:round/>
                <a:headEnd/>
                <a:tailEnd/>
              </a:ln>
            </p:spPr>
            <p:txBody>
              <a:bodyPr wrap="none" anchor="ctr"/>
              <a:lstStyle/>
              <a:p>
                <a:endParaRPr lang="en-US" sz="1400" dirty="0">
                  <a:latin typeface="Calibri" pitchFamily="34" charset="0"/>
                </a:endParaRPr>
              </a:p>
            </p:txBody>
          </p:sp>
          <p:sp>
            <p:nvSpPr>
              <p:cNvPr id="79" name="Text Box 70"/>
              <p:cNvSpPr txBox="1">
                <a:spLocks noChangeArrowheads="1"/>
              </p:cNvSpPr>
              <p:nvPr/>
            </p:nvSpPr>
            <p:spPr bwMode="auto">
              <a:xfrm>
                <a:off x="5638800" y="2209800"/>
                <a:ext cx="2514600" cy="550543"/>
              </a:xfrm>
              <a:prstGeom prst="rect">
                <a:avLst/>
              </a:prstGeom>
              <a:noFill/>
              <a:ln w="9525">
                <a:noFill/>
                <a:miter lim="800000"/>
                <a:headEnd/>
                <a:tailEnd/>
              </a:ln>
            </p:spPr>
            <p:txBody>
              <a:bodyPr wrap="square">
                <a:spAutoFit/>
              </a:bodyPr>
              <a:lstStyle/>
              <a:p>
                <a:pPr algn="ctr"/>
                <a:r>
                  <a:rPr lang="en-US" sz="1200" b="1" dirty="0">
                    <a:solidFill>
                      <a:schemeClr val="bg1"/>
                    </a:solidFill>
                    <a:latin typeface="Calibri" pitchFamily="34" charset="0"/>
                  </a:rPr>
                  <a:t>Hypervisor Kernel</a:t>
                </a:r>
              </a:p>
            </p:txBody>
          </p:sp>
        </p:grpSp>
        <p:sp>
          <p:nvSpPr>
            <p:cNvPr id="10" name="Text Box 71"/>
            <p:cNvSpPr txBox="1">
              <a:spLocks noChangeArrowheads="1"/>
            </p:cNvSpPr>
            <p:nvPr/>
          </p:nvSpPr>
          <p:spPr bwMode="auto">
            <a:xfrm>
              <a:off x="3638336" y="4612022"/>
              <a:ext cx="930063" cy="246221"/>
            </a:xfrm>
            <a:prstGeom prst="rect">
              <a:avLst/>
            </a:prstGeom>
            <a:noFill/>
            <a:ln w="9525">
              <a:noFill/>
              <a:miter lim="800000"/>
              <a:headEnd/>
              <a:tailEnd/>
            </a:ln>
          </p:spPr>
          <p:txBody>
            <a:bodyPr wrap="none">
              <a:spAutoFit/>
            </a:bodyPr>
            <a:lstStyle/>
            <a:p>
              <a:r>
                <a:rPr lang="en-US" sz="1000" b="1" dirty="0">
                  <a:solidFill>
                    <a:schemeClr val="bg1"/>
                  </a:solidFill>
                  <a:latin typeface="Calibri" pitchFamily="34" charset="0"/>
                </a:rPr>
                <a:t>Virtual Switch</a:t>
              </a:r>
            </a:p>
          </p:txBody>
        </p:sp>
        <p:grpSp>
          <p:nvGrpSpPr>
            <p:cNvPr id="52" name="Group 51"/>
            <p:cNvGrpSpPr/>
            <p:nvPr/>
          </p:nvGrpSpPr>
          <p:grpSpPr>
            <a:xfrm>
              <a:off x="2441784" y="2648482"/>
              <a:ext cx="5559216" cy="3322228"/>
              <a:chOff x="2500086" y="2200835"/>
              <a:chExt cx="6262914" cy="3742765"/>
            </a:xfrm>
          </p:grpSpPr>
          <p:sp>
            <p:nvSpPr>
              <p:cNvPr id="15" name="Text Box 92"/>
              <p:cNvSpPr txBox="1">
                <a:spLocks noChangeArrowheads="1"/>
              </p:cNvSpPr>
              <p:nvPr/>
            </p:nvSpPr>
            <p:spPr bwMode="auto">
              <a:xfrm>
                <a:off x="3783957" y="2200835"/>
                <a:ext cx="1802757" cy="416083"/>
              </a:xfrm>
              <a:prstGeom prst="rect">
                <a:avLst/>
              </a:prstGeom>
              <a:noFill/>
              <a:ln w="9525">
                <a:noFill/>
                <a:miter lim="800000"/>
                <a:headEnd/>
                <a:tailEnd/>
              </a:ln>
            </p:spPr>
            <p:txBody>
              <a:bodyPr wrap="square">
                <a:spAutoFit/>
              </a:bodyPr>
              <a:lstStyle/>
              <a:p>
                <a:r>
                  <a:rPr lang="en-US" dirty="0">
                    <a:latin typeface="Calibri" pitchFamily="34" charset="0"/>
                  </a:rPr>
                  <a:t>Physical Server</a:t>
                </a:r>
              </a:p>
            </p:txBody>
          </p:sp>
          <p:sp>
            <p:nvSpPr>
              <p:cNvPr id="88" name="Oval 87"/>
              <p:cNvSpPr/>
              <p:nvPr/>
            </p:nvSpPr>
            <p:spPr>
              <a:xfrm>
                <a:off x="2500086" y="4648200"/>
                <a:ext cx="3962400" cy="700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ular Callout 88"/>
              <p:cNvSpPr/>
              <p:nvPr/>
            </p:nvSpPr>
            <p:spPr>
              <a:xfrm>
                <a:off x="7239000" y="5181600"/>
                <a:ext cx="1524000" cy="762000"/>
              </a:xfrm>
              <a:prstGeom prst="wedgeRectCallout">
                <a:avLst>
                  <a:gd name="adj1" fmla="val -110832"/>
                  <a:gd name="adj2" fmla="val -51151"/>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Calibri" pitchFamily="34" charset="0"/>
                  </a:rPr>
                  <a:t>Load balancing and failover</a:t>
                </a:r>
              </a:p>
            </p:txBody>
          </p:sp>
        </p:grpSp>
        <p:pic>
          <p:nvPicPr>
            <p:cNvPr id="50" name="Picture 357" descr="ICON_NIC_Q308"/>
            <p:cNvPicPr>
              <a:picLocks noChangeAspect="1" noChangeArrowheads="1"/>
            </p:cNvPicPr>
            <p:nvPr/>
          </p:nvPicPr>
          <p:blipFill>
            <a:blip r:embed="rId5" cstate="print"/>
            <a:srcRect/>
            <a:stretch>
              <a:fillRect/>
            </a:stretch>
          </p:blipFill>
          <p:spPr bwMode="auto">
            <a:xfrm>
              <a:off x="4016321" y="4902256"/>
              <a:ext cx="469240" cy="372010"/>
            </a:xfrm>
            <a:prstGeom prst="rect">
              <a:avLst/>
            </a:prstGeom>
            <a:noFill/>
            <a:ln w="9525">
              <a:noFill/>
              <a:miter lim="800000"/>
              <a:headEnd/>
              <a:tailEnd/>
            </a:ln>
          </p:spPr>
        </p:pic>
        <p:grpSp>
          <p:nvGrpSpPr>
            <p:cNvPr id="64" name="Group 63"/>
            <p:cNvGrpSpPr/>
            <p:nvPr/>
          </p:nvGrpSpPr>
          <p:grpSpPr>
            <a:xfrm>
              <a:off x="2069926" y="3091616"/>
              <a:ext cx="781291" cy="938299"/>
              <a:chOff x="2069926" y="3124200"/>
              <a:chExt cx="781291" cy="938299"/>
            </a:xfrm>
          </p:grpSpPr>
          <p:pic>
            <p:nvPicPr>
              <p:cNvPr id="59" name="Picture 100" descr="vm"/>
              <p:cNvPicPr>
                <a:picLocks noChangeAspect="1" noChangeArrowheads="1"/>
              </p:cNvPicPr>
              <p:nvPr/>
            </p:nvPicPr>
            <p:blipFill>
              <a:blip r:embed="rId3" cstate="print"/>
              <a:srcRect/>
              <a:stretch>
                <a:fillRect/>
              </a:stretch>
            </p:blipFill>
            <p:spPr bwMode="auto">
              <a:xfrm>
                <a:off x="2069926" y="3124200"/>
                <a:ext cx="632699" cy="811658"/>
              </a:xfrm>
              <a:prstGeom prst="rect">
                <a:avLst/>
              </a:prstGeom>
              <a:noFill/>
              <a:ln w="9525">
                <a:noFill/>
                <a:miter lim="800000"/>
                <a:headEnd/>
                <a:tailEnd/>
              </a:ln>
            </p:spPr>
          </p:pic>
          <p:sp>
            <p:nvSpPr>
              <p:cNvPr id="61" name="Text Box 111"/>
              <p:cNvSpPr txBox="1">
                <a:spLocks noChangeArrowheads="1"/>
              </p:cNvSpPr>
              <p:nvPr/>
            </p:nvSpPr>
            <p:spPr bwMode="auto">
              <a:xfrm>
                <a:off x="2203793" y="3703353"/>
                <a:ext cx="434266" cy="245875"/>
              </a:xfrm>
              <a:prstGeom prst="rect">
                <a:avLst/>
              </a:prstGeom>
              <a:noFill/>
              <a:ln w="9525">
                <a:noFill/>
                <a:miter lim="800000"/>
                <a:headEnd/>
                <a:tailEnd/>
              </a:ln>
            </p:spPr>
            <p:txBody>
              <a:bodyPr wrap="none">
                <a:spAutoFit/>
              </a:bodyPr>
              <a:lstStyle/>
              <a:p>
                <a:r>
                  <a:rPr lang="en-US" sz="1200" b="1" dirty="0">
                    <a:solidFill>
                      <a:schemeClr val="bg1"/>
                    </a:solidFill>
                    <a:latin typeface="Calibri" pitchFamily="34" charset="0"/>
                  </a:rPr>
                  <a:t>VM1</a:t>
                </a:r>
              </a:p>
            </p:txBody>
          </p:sp>
          <p:sp>
            <p:nvSpPr>
              <p:cNvPr id="62" name="Text Box 341"/>
              <p:cNvSpPr txBox="1">
                <a:spLocks noChangeArrowheads="1"/>
              </p:cNvSpPr>
              <p:nvPr/>
            </p:nvSpPr>
            <p:spPr bwMode="auto">
              <a:xfrm>
                <a:off x="2490480" y="3877717"/>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pic>
            <p:nvPicPr>
              <p:cNvPr id="63" name="Picture 357" descr="ICON_NIC_Q308"/>
              <p:cNvPicPr>
                <a:picLocks noChangeAspect="1" noChangeArrowheads="1"/>
              </p:cNvPicPr>
              <p:nvPr/>
            </p:nvPicPr>
            <p:blipFill>
              <a:blip r:embed="rId4" cstate="print"/>
              <a:srcRect/>
              <a:stretch>
                <a:fillRect/>
              </a:stretch>
            </p:blipFill>
            <p:spPr bwMode="auto">
              <a:xfrm>
                <a:off x="2188935" y="3824356"/>
                <a:ext cx="300144" cy="238143"/>
              </a:xfrm>
              <a:prstGeom prst="rect">
                <a:avLst/>
              </a:prstGeom>
              <a:noFill/>
              <a:ln w="9525">
                <a:noFill/>
                <a:miter lim="800000"/>
                <a:headEnd/>
                <a:tailEnd/>
              </a:ln>
            </p:spPr>
          </p:pic>
        </p:grpSp>
        <p:pic>
          <p:nvPicPr>
            <p:cNvPr id="84" name="Picture 22" descr="IP Switch Icon.png"/>
            <p:cNvPicPr>
              <a:picLocks noChangeAspect="1"/>
            </p:cNvPicPr>
            <p:nvPr/>
          </p:nvPicPr>
          <p:blipFill>
            <a:blip r:embed="rId6" cstate="print">
              <a:duotone>
                <a:prstClr val="black"/>
                <a:schemeClr val="accent1">
                  <a:tint val="45000"/>
                  <a:satMod val="400000"/>
                </a:schemeClr>
              </a:duotone>
            </a:blip>
            <a:srcRect/>
            <a:stretch>
              <a:fillRect/>
            </a:stretch>
          </p:blipFill>
          <p:spPr bwMode="auto">
            <a:xfrm>
              <a:off x="3710257" y="3992636"/>
              <a:ext cx="1023028" cy="649608"/>
            </a:xfrm>
            <a:prstGeom prst="rect">
              <a:avLst/>
            </a:prstGeom>
            <a:noFill/>
            <a:ln w="9525">
              <a:noFill/>
              <a:miter lim="800000"/>
              <a:headEnd/>
              <a:tailEnd/>
            </a:ln>
          </p:spPr>
        </p:pic>
        <p:sp>
          <p:nvSpPr>
            <p:cNvPr id="47" name="Line 78"/>
            <p:cNvSpPr>
              <a:spLocks noChangeShapeType="1"/>
            </p:cNvSpPr>
            <p:nvPr/>
          </p:nvSpPr>
          <p:spPr bwMode="auto">
            <a:xfrm>
              <a:off x="4191000" y="3887684"/>
              <a:ext cx="0" cy="473467"/>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27" name="Picture 357" descr="ICON_NIC_Q308"/>
            <p:cNvPicPr>
              <a:picLocks noChangeAspect="1" noChangeArrowheads="1"/>
            </p:cNvPicPr>
            <p:nvPr/>
          </p:nvPicPr>
          <p:blipFill>
            <a:blip r:embed="rId4" cstate="print"/>
            <a:srcRect/>
            <a:stretch>
              <a:fillRect/>
            </a:stretch>
          </p:blipFill>
          <p:spPr bwMode="auto">
            <a:xfrm>
              <a:off x="4023970" y="3810000"/>
              <a:ext cx="300144" cy="238143"/>
            </a:xfrm>
            <a:prstGeom prst="rect">
              <a:avLst/>
            </a:prstGeom>
            <a:noFill/>
            <a:ln w="9525">
              <a:noFill/>
              <a:miter lim="800000"/>
              <a:headEnd/>
              <a:tailEnd/>
            </a:ln>
          </p:spPr>
        </p:pic>
      </p:grpSp>
    </p:spTree>
    <p:extLst>
      <p:ext uri="{BB962C8B-B14F-4D97-AF65-F5344CB8AC3E}">
        <p14:creationId xmlns:p14="http://schemas.microsoft.com/office/powerpoint/2010/main" val="3743870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a:p>
        </p:txBody>
      </p:sp>
      <p:sp>
        <p:nvSpPr>
          <p:cNvPr id="3" name="Content Placeholder 2"/>
          <p:cNvSpPr>
            <a:spLocks noGrp="1"/>
          </p:cNvSpPr>
          <p:nvPr>
            <p:ph idx="1"/>
          </p:nvPr>
        </p:nvSpPr>
        <p:spPr/>
        <p:txBody>
          <a:bodyPr/>
          <a:lstStyle/>
          <a:p>
            <a:endParaRPr lang="en-IE"/>
          </a:p>
        </p:txBody>
      </p:sp>
    </p:spTree>
    <p:extLst>
      <p:ext uri="{BB962C8B-B14F-4D97-AF65-F5344CB8AC3E}">
        <p14:creationId xmlns:p14="http://schemas.microsoft.com/office/powerpoint/2010/main" val="266296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7067550" cy="778098"/>
          </a:xfrm>
        </p:spPr>
        <p:txBody>
          <a:bodyPr/>
          <a:lstStyle/>
          <a:p>
            <a:r>
              <a:rPr lang="en-US" dirty="0" smtClean="0"/>
              <a:t>Virtual Network Component: Virtual Switch (contd.)</a:t>
            </a:r>
            <a:endParaRPr lang="en-US" dirty="0"/>
          </a:p>
        </p:txBody>
      </p:sp>
      <p:sp>
        <p:nvSpPr>
          <p:cNvPr id="3" name="Content Placeholder 2"/>
          <p:cNvSpPr>
            <a:spLocks noGrp="1"/>
          </p:cNvSpPr>
          <p:nvPr>
            <p:ph idx="1"/>
          </p:nvPr>
        </p:nvSpPr>
        <p:spPr>
          <a:xfrm>
            <a:off x="285197" y="1634772"/>
            <a:ext cx="8458200" cy="2209800"/>
          </a:xfrm>
        </p:spPr>
        <p:txBody>
          <a:bodyPr/>
          <a:lstStyle/>
          <a:p>
            <a:pPr lvl="0"/>
            <a:r>
              <a:rPr lang="en-US" sz="1600" dirty="0" smtClean="0"/>
              <a:t>May have no connection to any physical NIC </a:t>
            </a:r>
          </a:p>
          <a:p>
            <a:pPr lvl="1"/>
            <a:r>
              <a:rPr lang="en-US" sz="1600" dirty="0" smtClean="0"/>
              <a:t>If virtual switch has no connection to physical NIC, it directs VM traffic within the physical server</a:t>
            </a:r>
          </a:p>
        </p:txBody>
      </p:sp>
      <p:grpSp>
        <p:nvGrpSpPr>
          <p:cNvPr id="51" name="Group 50"/>
          <p:cNvGrpSpPr/>
          <p:nvPr/>
        </p:nvGrpSpPr>
        <p:grpSpPr>
          <a:xfrm>
            <a:off x="2294397" y="2367700"/>
            <a:ext cx="4396484" cy="3569732"/>
            <a:chOff x="1981200" y="2602468"/>
            <a:chExt cx="4396484" cy="3569732"/>
          </a:xfrm>
        </p:grpSpPr>
        <p:sp>
          <p:nvSpPr>
            <p:cNvPr id="7" name="AutoShape 69"/>
            <p:cNvSpPr>
              <a:spLocks noChangeArrowheads="1"/>
            </p:cNvSpPr>
            <p:nvPr/>
          </p:nvSpPr>
          <p:spPr bwMode="auto">
            <a:xfrm>
              <a:off x="1981200" y="3008387"/>
              <a:ext cx="4396484" cy="2029146"/>
            </a:xfrm>
            <a:prstGeom prst="roundRect">
              <a:avLst>
                <a:gd name="adj" fmla="val 7620"/>
              </a:avLst>
            </a:prstGeom>
            <a:solidFill>
              <a:srgbClr val="C0C0C0"/>
            </a:solidFill>
            <a:ln w="19050">
              <a:solidFill>
                <a:schemeClr val="tx1"/>
              </a:solidFill>
              <a:round/>
              <a:headEnd/>
              <a:tailEnd/>
            </a:ln>
          </p:spPr>
          <p:txBody>
            <a:bodyPr wrap="none" anchor="ctr"/>
            <a:lstStyle/>
            <a:p>
              <a:endParaRPr lang="en-US" dirty="0">
                <a:latin typeface="Calibri" pitchFamily="34" charset="0"/>
              </a:endParaRPr>
            </a:p>
          </p:txBody>
        </p:sp>
        <p:pic>
          <p:nvPicPr>
            <p:cNvPr id="14" name="Picture 100" descr="vm"/>
            <p:cNvPicPr>
              <a:picLocks noChangeAspect="1" noChangeArrowheads="1"/>
            </p:cNvPicPr>
            <p:nvPr/>
          </p:nvPicPr>
          <p:blipFill>
            <a:blip r:embed="rId3" cstate="print"/>
            <a:srcRect/>
            <a:stretch>
              <a:fillRect/>
            </a:stretch>
          </p:blipFill>
          <p:spPr bwMode="auto">
            <a:xfrm>
              <a:off x="2319391" y="3109844"/>
              <a:ext cx="632699" cy="811658"/>
            </a:xfrm>
            <a:prstGeom prst="rect">
              <a:avLst/>
            </a:prstGeom>
            <a:noFill/>
            <a:ln w="9525">
              <a:noFill/>
              <a:miter lim="800000"/>
              <a:headEnd/>
              <a:tailEnd/>
            </a:ln>
          </p:spPr>
        </p:pic>
        <p:pic>
          <p:nvPicPr>
            <p:cNvPr id="22" name="Picture 104" descr="vm"/>
            <p:cNvPicPr>
              <a:picLocks noChangeAspect="1" noChangeArrowheads="1"/>
            </p:cNvPicPr>
            <p:nvPr/>
          </p:nvPicPr>
          <p:blipFill>
            <a:blip r:embed="rId3" cstate="print"/>
            <a:srcRect/>
            <a:stretch>
              <a:fillRect/>
            </a:stretch>
          </p:blipFill>
          <p:spPr bwMode="auto">
            <a:xfrm>
              <a:off x="3875070" y="3076025"/>
              <a:ext cx="632699" cy="811658"/>
            </a:xfrm>
            <a:prstGeom prst="rect">
              <a:avLst/>
            </a:prstGeom>
            <a:noFill/>
            <a:ln w="9525">
              <a:noFill/>
              <a:miter lim="800000"/>
              <a:headEnd/>
              <a:tailEnd/>
            </a:ln>
          </p:spPr>
        </p:pic>
        <p:sp>
          <p:nvSpPr>
            <p:cNvPr id="25" name="Text Box 111"/>
            <p:cNvSpPr txBox="1">
              <a:spLocks noChangeArrowheads="1"/>
            </p:cNvSpPr>
            <p:nvPr/>
          </p:nvSpPr>
          <p:spPr bwMode="auto">
            <a:xfrm>
              <a:off x="2453258" y="3688997"/>
              <a:ext cx="434266" cy="245875"/>
            </a:xfrm>
            <a:prstGeom prst="rect">
              <a:avLst/>
            </a:prstGeom>
            <a:noFill/>
            <a:ln w="9525">
              <a:noFill/>
              <a:miter lim="800000"/>
              <a:headEnd/>
              <a:tailEnd/>
            </a:ln>
          </p:spPr>
          <p:txBody>
            <a:bodyPr wrap="none">
              <a:spAutoFit/>
            </a:bodyPr>
            <a:lstStyle/>
            <a:p>
              <a:r>
                <a:rPr lang="en-US" sz="1200" b="1" dirty="0" smtClean="0">
                  <a:solidFill>
                    <a:schemeClr val="bg1"/>
                  </a:solidFill>
                  <a:latin typeface="Calibri" pitchFamily="34" charset="0"/>
                </a:rPr>
                <a:t>VM1</a:t>
              </a:r>
              <a:endParaRPr lang="en-US" sz="1200" b="1" dirty="0">
                <a:solidFill>
                  <a:schemeClr val="bg1"/>
                </a:solidFill>
                <a:latin typeface="Calibri" pitchFamily="34" charset="0"/>
              </a:endParaRPr>
            </a:p>
          </p:txBody>
        </p:sp>
        <p:sp>
          <p:nvSpPr>
            <p:cNvPr id="26" name="Text Box 112"/>
            <p:cNvSpPr txBox="1">
              <a:spLocks noChangeArrowheads="1"/>
            </p:cNvSpPr>
            <p:nvPr/>
          </p:nvSpPr>
          <p:spPr bwMode="auto">
            <a:xfrm>
              <a:off x="3999073" y="3650950"/>
              <a:ext cx="434266" cy="245875"/>
            </a:xfrm>
            <a:prstGeom prst="rect">
              <a:avLst/>
            </a:prstGeom>
            <a:noFill/>
            <a:ln w="9525">
              <a:noFill/>
              <a:miter lim="800000"/>
              <a:headEnd/>
              <a:tailEnd/>
            </a:ln>
          </p:spPr>
          <p:txBody>
            <a:bodyPr wrap="none">
              <a:spAutoFit/>
            </a:bodyPr>
            <a:lstStyle/>
            <a:p>
              <a:r>
                <a:rPr lang="en-US" sz="1200" b="1" dirty="0" smtClean="0">
                  <a:solidFill>
                    <a:schemeClr val="bg1"/>
                  </a:solidFill>
                  <a:latin typeface="Calibri" pitchFamily="34" charset="0"/>
                </a:rPr>
                <a:t>VM2</a:t>
              </a:r>
              <a:endParaRPr lang="en-US" sz="1200" b="1" dirty="0">
                <a:solidFill>
                  <a:schemeClr val="bg1"/>
                </a:solidFill>
                <a:latin typeface="Calibri" pitchFamily="34" charset="0"/>
              </a:endParaRPr>
            </a:p>
          </p:txBody>
        </p:sp>
        <p:sp>
          <p:nvSpPr>
            <p:cNvPr id="29" name="Text Box 341"/>
            <p:cNvSpPr txBox="1">
              <a:spLocks noChangeArrowheads="1"/>
            </p:cNvSpPr>
            <p:nvPr/>
          </p:nvSpPr>
          <p:spPr bwMode="auto">
            <a:xfrm>
              <a:off x="2692810" y="3853934"/>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30" name="Text Box 341"/>
            <p:cNvSpPr txBox="1">
              <a:spLocks noChangeArrowheads="1"/>
            </p:cNvSpPr>
            <p:nvPr/>
          </p:nvSpPr>
          <p:spPr bwMode="auto">
            <a:xfrm>
              <a:off x="4516063" y="3853934"/>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33" name="Text Box 71"/>
            <p:cNvSpPr txBox="1">
              <a:spLocks noChangeArrowheads="1"/>
            </p:cNvSpPr>
            <p:nvPr/>
          </p:nvSpPr>
          <p:spPr bwMode="auto">
            <a:xfrm>
              <a:off x="2301072" y="4612022"/>
              <a:ext cx="909511" cy="218556"/>
            </a:xfrm>
            <a:prstGeom prst="rect">
              <a:avLst/>
            </a:prstGeom>
            <a:noFill/>
            <a:ln w="9525">
              <a:noFill/>
              <a:miter lim="800000"/>
              <a:headEnd/>
              <a:tailEnd/>
            </a:ln>
          </p:spPr>
          <p:txBody>
            <a:bodyPr wrap="none">
              <a:spAutoFit/>
            </a:bodyPr>
            <a:lstStyle/>
            <a:p>
              <a:r>
                <a:rPr lang="en-US" sz="1000" b="1" dirty="0">
                  <a:solidFill>
                    <a:schemeClr val="bg1"/>
                  </a:solidFill>
                  <a:latin typeface="Calibri" pitchFamily="34" charset="0"/>
                </a:rPr>
                <a:t>Virtual </a:t>
              </a:r>
              <a:r>
                <a:rPr lang="en-US" sz="1000" b="1" dirty="0" smtClean="0">
                  <a:solidFill>
                    <a:schemeClr val="bg1"/>
                  </a:solidFill>
                  <a:latin typeface="Calibri" pitchFamily="34" charset="0"/>
                </a:rPr>
                <a:t>Switch 1</a:t>
              </a:r>
              <a:endParaRPr lang="en-US" sz="1000" b="1" dirty="0">
                <a:solidFill>
                  <a:schemeClr val="bg1"/>
                </a:solidFill>
                <a:latin typeface="Calibri" pitchFamily="34" charset="0"/>
              </a:endParaRPr>
            </a:p>
          </p:txBody>
        </p:sp>
        <p:sp>
          <p:nvSpPr>
            <p:cNvPr id="36" name="Text Box 57"/>
            <p:cNvSpPr txBox="1">
              <a:spLocks noChangeAspect="1" noChangeArrowheads="1"/>
            </p:cNvSpPr>
            <p:nvPr/>
          </p:nvSpPr>
          <p:spPr bwMode="auto">
            <a:xfrm>
              <a:off x="4400058" y="3087429"/>
              <a:ext cx="1515261" cy="541106"/>
            </a:xfrm>
            <a:prstGeom prst="rect">
              <a:avLst/>
            </a:prstGeom>
            <a:noFill/>
            <a:ln w="9525">
              <a:noFill/>
              <a:miter lim="800000"/>
              <a:headEnd/>
              <a:tailEnd/>
            </a:ln>
          </p:spPr>
          <p:txBody>
            <a:bodyPr/>
            <a:lstStyle/>
            <a:p>
              <a:pPr algn="ctr" eaLnBrk="0" hangingPunct="0"/>
              <a:r>
                <a:rPr lang="en-US" sz="1200" b="1" dirty="0" smtClean="0">
                  <a:latin typeface="Calibri" pitchFamily="34" charset="0"/>
                </a:rPr>
                <a:t>VM with Firewall Application</a:t>
              </a:r>
              <a:endParaRPr lang="en-US" sz="1200" b="1" dirty="0">
                <a:latin typeface="Calibri" pitchFamily="34" charset="0"/>
              </a:endParaRPr>
            </a:p>
          </p:txBody>
        </p:sp>
        <p:sp>
          <p:nvSpPr>
            <p:cNvPr id="39" name="Text Box 341"/>
            <p:cNvSpPr txBox="1">
              <a:spLocks noChangeArrowheads="1"/>
            </p:cNvSpPr>
            <p:nvPr/>
          </p:nvSpPr>
          <p:spPr bwMode="auto">
            <a:xfrm>
              <a:off x="4426972" y="5071352"/>
              <a:ext cx="360737" cy="200055"/>
            </a:xfrm>
            <a:prstGeom prst="rect">
              <a:avLst/>
            </a:prstGeom>
            <a:noFill/>
            <a:ln w="9525">
              <a:noFill/>
              <a:miter lim="800000"/>
              <a:headEnd/>
              <a:tailEnd/>
            </a:ln>
          </p:spPr>
          <p:txBody>
            <a:bodyPr>
              <a:spAutoFit/>
            </a:bodyPr>
            <a:lstStyle/>
            <a:p>
              <a:r>
                <a:rPr lang="en-US" sz="700" b="1" dirty="0">
                  <a:latin typeface="Calibri" pitchFamily="34" charset="0"/>
                </a:rPr>
                <a:t>PNIC</a:t>
              </a:r>
            </a:p>
          </p:txBody>
        </p:sp>
        <p:sp>
          <p:nvSpPr>
            <p:cNvPr id="42" name="Line 78"/>
            <p:cNvSpPr>
              <a:spLocks noChangeShapeType="1"/>
            </p:cNvSpPr>
            <p:nvPr/>
          </p:nvSpPr>
          <p:spPr bwMode="auto">
            <a:xfrm>
              <a:off x="2589944" y="3955322"/>
              <a:ext cx="135276" cy="473467"/>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44" name="Line 78"/>
            <p:cNvSpPr>
              <a:spLocks noChangeShapeType="1"/>
            </p:cNvSpPr>
            <p:nvPr/>
          </p:nvSpPr>
          <p:spPr bwMode="auto">
            <a:xfrm flipH="1">
              <a:off x="2995773" y="3887684"/>
              <a:ext cx="1082211" cy="541106"/>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46" name="Picture 357" descr="ICON_NIC_Q308"/>
            <p:cNvPicPr>
              <a:picLocks noChangeAspect="1" noChangeArrowheads="1"/>
            </p:cNvPicPr>
            <p:nvPr/>
          </p:nvPicPr>
          <p:blipFill>
            <a:blip r:embed="rId4" cstate="print"/>
            <a:srcRect/>
            <a:stretch>
              <a:fillRect/>
            </a:stretch>
          </p:blipFill>
          <p:spPr bwMode="auto">
            <a:xfrm>
              <a:off x="3937071" y="3777748"/>
              <a:ext cx="300145" cy="238143"/>
            </a:xfrm>
            <a:prstGeom prst="rect">
              <a:avLst/>
            </a:prstGeom>
            <a:noFill/>
            <a:ln w="9525">
              <a:noFill/>
              <a:miter lim="800000"/>
              <a:headEnd/>
              <a:tailEnd/>
            </a:ln>
          </p:spPr>
        </p:pic>
        <p:sp>
          <p:nvSpPr>
            <p:cNvPr id="47" name="Line 78"/>
            <p:cNvSpPr>
              <a:spLocks noChangeShapeType="1"/>
            </p:cNvSpPr>
            <p:nvPr/>
          </p:nvSpPr>
          <p:spPr bwMode="auto">
            <a:xfrm>
              <a:off x="4348537" y="3887684"/>
              <a:ext cx="0" cy="473467"/>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49" name="Line 79"/>
            <p:cNvSpPr>
              <a:spLocks noChangeShapeType="1"/>
            </p:cNvSpPr>
            <p:nvPr/>
          </p:nvSpPr>
          <p:spPr bwMode="auto">
            <a:xfrm>
              <a:off x="4185416" y="4564066"/>
              <a:ext cx="0" cy="455149"/>
            </a:xfrm>
            <a:prstGeom prst="line">
              <a:avLst/>
            </a:prstGeom>
            <a:noFill/>
            <a:ln w="25400">
              <a:solidFill>
                <a:schemeClr val="tx1"/>
              </a:solidFill>
              <a:round/>
              <a:headEnd/>
              <a:tailEnd/>
            </a:ln>
          </p:spPr>
          <p:txBody>
            <a:bodyPr/>
            <a:lstStyle/>
            <a:p>
              <a:endParaRPr lang="en-US" dirty="0">
                <a:latin typeface="Calibri" pitchFamily="34" charset="0"/>
              </a:endParaRPr>
            </a:p>
          </p:txBody>
        </p:sp>
        <p:sp>
          <p:nvSpPr>
            <p:cNvPr id="75" name="Text Box 341"/>
            <p:cNvSpPr txBox="1">
              <a:spLocks noChangeArrowheads="1"/>
            </p:cNvSpPr>
            <p:nvPr/>
          </p:nvSpPr>
          <p:spPr bwMode="auto">
            <a:xfrm>
              <a:off x="3625033" y="3853934"/>
              <a:ext cx="360737" cy="184666"/>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76" name="Text Box 71"/>
            <p:cNvSpPr txBox="1">
              <a:spLocks noChangeArrowheads="1"/>
            </p:cNvSpPr>
            <p:nvPr/>
          </p:nvSpPr>
          <p:spPr bwMode="auto">
            <a:xfrm>
              <a:off x="3761455" y="5953644"/>
              <a:ext cx="886745" cy="218556"/>
            </a:xfrm>
            <a:prstGeom prst="rect">
              <a:avLst/>
            </a:prstGeom>
            <a:noFill/>
            <a:ln w="9525">
              <a:noFill/>
              <a:miter lim="800000"/>
              <a:headEnd/>
              <a:tailEnd/>
            </a:ln>
          </p:spPr>
          <p:txBody>
            <a:bodyPr wrap="none">
              <a:spAutoFit/>
            </a:bodyPr>
            <a:lstStyle/>
            <a:p>
              <a:r>
                <a:rPr lang="en-US" sz="1000" b="1" dirty="0" smtClean="0">
                  <a:latin typeface="Calibri" pitchFamily="34" charset="0"/>
                </a:rPr>
                <a:t>Physical Switch</a:t>
              </a:r>
              <a:endParaRPr lang="en-US" sz="1000" b="1" dirty="0">
                <a:latin typeface="Calibri" pitchFamily="34" charset="0"/>
              </a:endParaRPr>
            </a:p>
          </p:txBody>
        </p:sp>
        <p:pic>
          <p:nvPicPr>
            <p:cNvPr id="82" name="Picture 22" descr="IP Switch Icon.png"/>
            <p:cNvPicPr>
              <a:picLocks noChangeAspect="1"/>
            </p:cNvPicPr>
            <p:nvPr/>
          </p:nvPicPr>
          <p:blipFill>
            <a:blip r:embed="rId5" cstate="print">
              <a:duotone>
                <a:prstClr val="black"/>
                <a:schemeClr val="accent1">
                  <a:tint val="45000"/>
                  <a:satMod val="400000"/>
                </a:schemeClr>
              </a:duotone>
            </a:blip>
            <a:srcRect/>
            <a:stretch>
              <a:fillRect/>
            </a:stretch>
          </p:blipFill>
          <p:spPr bwMode="auto">
            <a:xfrm>
              <a:off x="2401964" y="3992636"/>
              <a:ext cx="1023028" cy="649608"/>
            </a:xfrm>
            <a:prstGeom prst="rect">
              <a:avLst/>
            </a:prstGeom>
            <a:noFill/>
            <a:ln w="9525">
              <a:noFill/>
              <a:miter lim="800000"/>
              <a:headEnd/>
              <a:tailEnd/>
            </a:ln>
          </p:spPr>
        </p:pic>
        <p:pic>
          <p:nvPicPr>
            <p:cNvPr id="27" name="Picture 357" descr="ICON_NIC_Q308"/>
            <p:cNvPicPr>
              <a:picLocks noChangeAspect="1" noChangeArrowheads="1"/>
            </p:cNvPicPr>
            <p:nvPr/>
          </p:nvPicPr>
          <p:blipFill>
            <a:blip r:embed="rId4" cstate="print"/>
            <a:srcRect/>
            <a:stretch>
              <a:fillRect/>
            </a:stretch>
          </p:blipFill>
          <p:spPr bwMode="auto">
            <a:xfrm>
              <a:off x="4262581" y="3831225"/>
              <a:ext cx="300144" cy="238143"/>
            </a:xfrm>
            <a:prstGeom prst="rect">
              <a:avLst/>
            </a:prstGeom>
            <a:noFill/>
            <a:ln w="9525">
              <a:noFill/>
              <a:miter lim="800000"/>
              <a:headEnd/>
              <a:tailEnd/>
            </a:ln>
          </p:spPr>
        </p:pic>
        <p:sp>
          <p:nvSpPr>
            <p:cNvPr id="85" name="Line 79"/>
            <p:cNvSpPr>
              <a:spLocks noChangeShapeType="1"/>
            </p:cNvSpPr>
            <p:nvPr/>
          </p:nvSpPr>
          <p:spPr bwMode="auto">
            <a:xfrm>
              <a:off x="4178965" y="5105171"/>
              <a:ext cx="0" cy="676382"/>
            </a:xfrm>
            <a:prstGeom prst="line">
              <a:avLst/>
            </a:prstGeom>
            <a:noFill/>
            <a:ln w="25400">
              <a:solidFill>
                <a:schemeClr val="tx1"/>
              </a:solidFill>
              <a:round/>
              <a:headEnd/>
              <a:tailEnd/>
            </a:ln>
          </p:spPr>
          <p:txBody>
            <a:bodyPr/>
            <a:lstStyle/>
            <a:p>
              <a:endParaRPr lang="en-US" dirty="0">
                <a:latin typeface="Calibri" pitchFamily="34" charset="0"/>
              </a:endParaRPr>
            </a:p>
          </p:txBody>
        </p:sp>
        <p:pic>
          <p:nvPicPr>
            <p:cNvPr id="60" name="Picture 22" descr="IP Switch Icon.png"/>
            <p:cNvPicPr>
              <a:picLocks noChangeAspect="1"/>
            </p:cNvPicPr>
            <p:nvPr/>
          </p:nvPicPr>
          <p:blipFill>
            <a:blip r:embed="rId5" cstate="print"/>
            <a:srcRect/>
            <a:stretch>
              <a:fillRect/>
            </a:stretch>
          </p:blipFill>
          <p:spPr bwMode="auto">
            <a:xfrm>
              <a:off x="3710381" y="5334860"/>
              <a:ext cx="1023028" cy="649608"/>
            </a:xfrm>
            <a:prstGeom prst="rect">
              <a:avLst/>
            </a:prstGeom>
            <a:noFill/>
            <a:ln w="9525">
              <a:noFill/>
              <a:miter lim="800000"/>
              <a:headEnd/>
              <a:tailEnd/>
            </a:ln>
          </p:spPr>
        </p:pic>
        <p:sp>
          <p:nvSpPr>
            <p:cNvPr id="86" name="Line 78"/>
            <p:cNvSpPr>
              <a:spLocks noChangeShapeType="1"/>
            </p:cNvSpPr>
            <p:nvPr/>
          </p:nvSpPr>
          <p:spPr bwMode="auto">
            <a:xfrm flipH="1" flipV="1">
              <a:off x="4551452" y="4470059"/>
              <a:ext cx="744020" cy="0"/>
            </a:xfrm>
            <a:prstGeom prst="line">
              <a:avLst/>
            </a:prstGeom>
            <a:noFill/>
            <a:ln w="25400">
              <a:solidFill>
                <a:schemeClr val="tx1"/>
              </a:solidFill>
              <a:round/>
              <a:headEnd/>
              <a:tailEnd/>
            </a:ln>
          </p:spPr>
          <p:txBody>
            <a:bodyPr/>
            <a:lstStyle/>
            <a:p>
              <a:endParaRPr lang="en-US" dirty="0">
                <a:latin typeface="Calibri" pitchFamily="34" charset="0"/>
              </a:endParaRPr>
            </a:p>
          </p:txBody>
        </p:sp>
        <p:grpSp>
          <p:nvGrpSpPr>
            <p:cNvPr id="8" name="Group 129"/>
            <p:cNvGrpSpPr/>
            <p:nvPr/>
          </p:nvGrpSpPr>
          <p:grpSpPr>
            <a:xfrm>
              <a:off x="5160195" y="3617131"/>
              <a:ext cx="1082211" cy="1061983"/>
              <a:chOff x="5334000" y="1752600"/>
              <a:chExt cx="2895600" cy="1258888"/>
            </a:xfrm>
          </p:grpSpPr>
          <p:sp>
            <p:nvSpPr>
              <p:cNvPr id="78" name="AutoShape 63"/>
              <p:cNvSpPr>
                <a:spLocks noChangeArrowheads="1"/>
              </p:cNvSpPr>
              <p:nvPr/>
            </p:nvSpPr>
            <p:spPr bwMode="auto">
              <a:xfrm>
                <a:off x="5334000" y="1752600"/>
                <a:ext cx="2895600" cy="1258888"/>
              </a:xfrm>
              <a:prstGeom prst="roundRect">
                <a:avLst>
                  <a:gd name="adj" fmla="val 14037"/>
                </a:avLst>
              </a:prstGeom>
              <a:solidFill>
                <a:schemeClr val="accent1"/>
              </a:solidFill>
              <a:ln w="9525">
                <a:solidFill>
                  <a:schemeClr val="tx1"/>
                </a:solidFill>
                <a:round/>
                <a:headEnd/>
                <a:tailEnd/>
              </a:ln>
            </p:spPr>
            <p:txBody>
              <a:bodyPr wrap="none" anchor="ctr"/>
              <a:lstStyle/>
              <a:p>
                <a:endParaRPr lang="en-US" sz="1400" dirty="0">
                  <a:latin typeface="Calibri" pitchFamily="34" charset="0"/>
                </a:endParaRPr>
              </a:p>
            </p:txBody>
          </p:sp>
          <p:sp>
            <p:nvSpPr>
              <p:cNvPr id="79" name="Text Box 70"/>
              <p:cNvSpPr txBox="1">
                <a:spLocks noChangeArrowheads="1"/>
              </p:cNvSpPr>
              <p:nvPr/>
            </p:nvSpPr>
            <p:spPr bwMode="auto">
              <a:xfrm>
                <a:off x="5638800" y="2209800"/>
                <a:ext cx="2514600" cy="550543"/>
              </a:xfrm>
              <a:prstGeom prst="rect">
                <a:avLst/>
              </a:prstGeom>
              <a:noFill/>
              <a:ln w="9525">
                <a:noFill/>
                <a:miter lim="800000"/>
                <a:headEnd/>
                <a:tailEnd/>
              </a:ln>
            </p:spPr>
            <p:txBody>
              <a:bodyPr wrap="square">
                <a:spAutoFit/>
              </a:bodyPr>
              <a:lstStyle/>
              <a:p>
                <a:pPr algn="ctr"/>
                <a:r>
                  <a:rPr lang="en-US" sz="1200" b="1" dirty="0" smtClean="0">
                    <a:solidFill>
                      <a:schemeClr val="bg1"/>
                    </a:solidFill>
                    <a:latin typeface="Calibri" pitchFamily="34" charset="0"/>
                  </a:rPr>
                  <a:t>Hypervisor Kernel</a:t>
                </a:r>
                <a:endParaRPr lang="en-US" sz="1200" b="1" dirty="0">
                  <a:solidFill>
                    <a:schemeClr val="bg1"/>
                  </a:solidFill>
                  <a:latin typeface="Calibri" pitchFamily="34" charset="0"/>
                </a:endParaRPr>
              </a:p>
            </p:txBody>
          </p:sp>
        </p:grpSp>
        <p:pic>
          <p:nvPicPr>
            <p:cNvPr id="84" name="Picture 22" descr="IP Switch Icon.png"/>
            <p:cNvPicPr>
              <a:picLocks noChangeAspect="1"/>
            </p:cNvPicPr>
            <p:nvPr/>
          </p:nvPicPr>
          <p:blipFill>
            <a:blip r:embed="rId5" cstate="print">
              <a:duotone>
                <a:prstClr val="black"/>
                <a:schemeClr val="accent1">
                  <a:tint val="45000"/>
                  <a:satMod val="400000"/>
                </a:schemeClr>
              </a:duotone>
            </a:blip>
            <a:srcRect/>
            <a:stretch>
              <a:fillRect/>
            </a:stretch>
          </p:blipFill>
          <p:spPr bwMode="auto">
            <a:xfrm>
              <a:off x="3710257" y="3992636"/>
              <a:ext cx="1023028" cy="649608"/>
            </a:xfrm>
            <a:prstGeom prst="rect">
              <a:avLst/>
            </a:prstGeom>
            <a:noFill/>
            <a:ln w="9525">
              <a:noFill/>
              <a:miter lim="800000"/>
              <a:headEnd/>
              <a:tailEnd/>
            </a:ln>
          </p:spPr>
        </p:pic>
        <p:sp>
          <p:nvSpPr>
            <p:cNvPr id="10" name="Text Box 71"/>
            <p:cNvSpPr txBox="1">
              <a:spLocks noChangeArrowheads="1"/>
            </p:cNvSpPr>
            <p:nvPr/>
          </p:nvSpPr>
          <p:spPr bwMode="auto">
            <a:xfrm>
              <a:off x="3638336" y="4612022"/>
              <a:ext cx="909511" cy="218556"/>
            </a:xfrm>
            <a:prstGeom prst="rect">
              <a:avLst/>
            </a:prstGeom>
            <a:noFill/>
            <a:ln w="9525">
              <a:noFill/>
              <a:miter lim="800000"/>
              <a:headEnd/>
              <a:tailEnd/>
            </a:ln>
          </p:spPr>
          <p:txBody>
            <a:bodyPr wrap="none">
              <a:spAutoFit/>
            </a:bodyPr>
            <a:lstStyle/>
            <a:p>
              <a:r>
                <a:rPr lang="en-US" sz="1000" b="1" dirty="0">
                  <a:solidFill>
                    <a:schemeClr val="bg1"/>
                  </a:solidFill>
                  <a:latin typeface="Calibri" pitchFamily="34" charset="0"/>
                </a:rPr>
                <a:t>Virtual </a:t>
              </a:r>
              <a:r>
                <a:rPr lang="en-US" sz="1000" b="1" dirty="0" smtClean="0">
                  <a:solidFill>
                    <a:schemeClr val="bg1"/>
                  </a:solidFill>
                  <a:latin typeface="Calibri" pitchFamily="34" charset="0"/>
                </a:rPr>
                <a:t>Switch 2</a:t>
              </a:r>
              <a:endParaRPr lang="en-US" sz="1000" b="1" dirty="0">
                <a:solidFill>
                  <a:schemeClr val="bg1"/>
                </a:solidFill>
                <a:latin typeface="Calibri" pitchFamily="34" charset="0"/>
              </a:endParaRPr>
            </a:p>
          </p:txBody>
        </p:sp>
        <p:sp>
          <p:nvSpPr>
            <p:cNvPr id="15" name="Text Box 92"/>
            <p:cNvSpPr txBox="1">
              <a:spLocks noChangeArrowheads="1"/>
            </p:cNvSpPr>
            <p:nvPr/>
          </p:nvSpPr>
          <p:spPr bwMode="auto">
            <a:xfrm>
              <a:off x="3352800" y="2602468"/>
              <a:ext cx="1752600" cy="369332"/>
            </a:xfrm>
            <a:prstGeom prst="rect">
              <a:avLst/>
            </a:prstGeom>
            <a:noFill/>
            <a:ln w="9525">
              <a:noFill/>
              <a:miter lim="800000"/>
              <a:headEnd/>
              <a:tailEnd/>
            </a:ln>
          </p:spPr>
          <p:txBody>
            <a:bodyPr wrap="square">
              <a:spAutoFit/>
            </a:bodyPr>
            <a:lstStyle/>
            <a:p>
              <a:r>
                <a:rPr lang="en-US" dirty="0" smtClean="0">
                  <a:latin typeface="Calibri" pitchFamily="34" charset="0"/>
                </a:rPr>
                <a:t>Physical Server</a:t>
              </a:r>
              <a:endParaRPr lang="en-US" dirty="0">
                <a:latin typeface="Calibri" pitchFamily="34" charset="0"/>
              </a:endParaRPr>
            </a:p>
          </p:txBody>
        </p:sp>
        <p:pic>
          <p:nvPicPr>
            <p:cNvPr id="50" name="Picture 357" descr="ICON_NIC_Q308"/>
            <p:cNvPicPr>
              <a:picLocks noChangeAspect="1" noChangeArrowheads="1"/>
            </p:cNvPicPr>
            <p:nvPr/>
          </p:nvPicPr>
          <p:blipFill>
            <a:blip r:embed="rId6" cstate="print"/>
            <a:srcRect/>
            <a:stretch>
              <a:fillRect/>
            </a:stretch>
          </p:blipFill>
          <p:spPr bwMode="auto">
            <a:xfrm>
              <a:off x="4016321" y="4902256"/>
              <a:ext cx="469240" cy="372010"/>
            </a:xfrm>
            <a:prstGeom prst="rect">
              <a:avLst/>
            </a:prstGeom>
            <a:noFill/>
            <a:ln w="9525">
              <a:noFill/>
              <a:miter lim="800000"/>
              <a:headEnd/>
              <a:tailEnd/>
            </a:ln>
          </p:spPr>
        </p:pic>
      </p:grpSp>
      <p:sp>
        <p:nvSpPr>
          <p:cNvPr id="37" name="Content Placeholder 2"/>
          <p:cNvSpPr txBox="1">
            <a:spLocks/>
          </p:cNvSpPr>
          <p:nvPr/>
        </p:nvSpPr>
        <p:spPr bwMode="auto">
          <a:xfrm>
            <a:off x="263539" y="5931002"/>
            <a:ext cx="8458200" cy="88237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6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t>No direct connection between virtual switches</a:t>
            </a:r>
          </a:p>
          <a:p>
            <a:r>
              <a:rPr lang="en-US" sz="1600" dirty="0" smtClean="0"/>
              <a:t>Frames may be transferred between virtual switches via a VM</a:t>
            </a:r>
          </a:p>
          <a:p>
            <a:r>
              <a:rPr lang="en-US" sz="1600" dirty="0" smtClean="0"/>
              <a:t>Physical NICs are not shared between virtual switches</a:t>
            </a:r>
          </a:p>
          <a:p>
            <a:endParaRPr lang="en-US" sz="1600" dirty="0"/>
          </a:p>
        </p:txBody>
      </p:sp>
    </p:spTree>
    <p:extLst>
      <p:ext uri="{BB962C8B-B14F-4D97-AF65-F5344CB8AC3E}">
        <p14:creationId xmlns:p14="http://schemas.microsoft.com/office/powerpoint/2010/main" val="2442645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err="1" smtClean="0"/>
              <a:t>VirtualBox</a:t>
            </a:r>
            <a:r>
              <a:rPr lang="en-GB" sz="3200" dirty="0" smtClean="0"/>
              <a:t> (</a:t>
            </a:r>
            <a:r>
              <a:rPr lang="en-GB" sz="3200" dirty="0" err="1" smtClean="0"/>
              <a:t>vNIC</a:t>
            </a:r>
            <a:r>
              <a:rPr lang="en-GB" sz="3200" dirty="0" smtClean="0"/>
              <a:t> not attached)</a:t>
            </a:r>
            <a:endParaRPr lang="en-GB" sz="3200" dirty="0"/>
          </a:p>
        </p:txBody>
      </p:sp>
      <p:sp>
        <p:nvSpPr>
          <p:cNvPr id="5" name="Rectangle 1"/>
          <p:cNvSpPr>
            <a:spLocks noGrp="1" noChangeArrowheads="1"/>
          </p:cNvSpPr>
          <p:nvPr>
            <p:ph idx="1"/>
          </p:nvPr>
        </p:nvSpPr>
        <p:spPr bwMode="auto">
          <a:xfrm>
            <a:off x="457200" y="1844824"/>
            <a:ext cx="865187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Not attached: </a:t>
            </a:r>
            <a:r>
              <a:rPr kumimoji="0" lang="en-US" altLang="en-US" sz="1800" b="0" i="0" u="none" strike="noStrike" cap="none" normalizeH="0" baseline="0" dirty="0" err="1" smtClean="0">
                <a:ln>
                  <a:noFill/>
                </a:ln>
                <a:solidFill>
                  <a:schemeClr val="tx1"/>
                </a:solidFill>
                <a:effectLst/>
                <a:latin typeface="Arial" panose="020B0604020202020204" pitchFamily="34" charset="0"/>
              </a:rPr>
              <a:t>VirtualBox</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reports to the guest that a network card is present,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but that there is no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As if no Ethernet cable was plugged into the card.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way it is possible to "pull" the virtual Ethernet cable and disrupt the connection, which can be useful to inform a guest operating system that no network connection is available and enforce a reconfiguration.</a:t>
            </a:r>
          </a:p>
        </p:txBody>
      </p:sp>
    </p:spTree>
    <p:extLst>
      <p:ext uri="{BB962C8B-B14F-4D97-AF65-F5344CB8AC3E}">
        <p14:creationId xmlns:p14="http://schemas.microsoft.com/office/powerpoint/2010/main" val="98625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 2 specifics </a:t>
            </a:r>
            <a:r>
              <a:rPr lang="en-GB" dirty="0" err="1" smtClean="0"/>
              <a:t>VirtualBox</a:t>
            </a:r>
            <a:r>
              <a:rPr lang="en-GB" dirty="0" smtClean="0"/>
              <a:t> : NAT</a:t>
            </a:r>
            <a:endParaRPr lang="en-GB" dirty="0"/>
          </a:p>
        </p:txBody>
      </p:sp>
      <p:sp>
        <p:nvSpPr>
          <p:cNvPr id="3" name="Content Placeholder 2"/>
          <p:cNvSpPr>
            <a:spLocks noGrp="1"/>
          </p:cNvSpPr>
          <p:nvPr>
            <p:ph idx="1"/>
          </p:nvPr>
        </p:nvSpPr>
        <p:spPr>
          <a:xfrm>
            <a:off x="457200" y="1700808"/>
            <a:ext cx="8229600" cy="4525963"/>
          </a:xfrm>
        </p:spPr>
        <p:txBody>
          <a:bodyPr/>
          <a:lstStyle/>
          <a:p>
            <a:r>
              <a:rPr lang="en-IE" sz="1600" dirty="0"/>
              <a:t>Network Address Translation (NAT) is the simplest way of accessing an external network from a virtual machine - does not require any configuration on the host network and guest system. (For this reason, it is the default networking mode in </a:t>
            </a:r>
            <a:r>
              <a:rPr lang="en-IE" sz="1600" dirty="0" err="1"/>
              <a:t>VirtualBox</a:t>
            </a:r>
            <a:r>
              <a:rPr lang="en-IE" sz="1600" dirty="0"/>
              <a:t>.)</a:t>
            </a:r>
          </a:p>
          <a:p>
            <a:r>
              <a:rPr lang="en-IE" sz="1600" dirty="0"/>
              <a:t>A virtual machine with NAT enabled acts much like a real computer that connects to the Internet through a router. </a:t>
            </a:r>
          </a:p>
          <a:p>
            <a:endParaRPr lang="en-IE" sz="1600" dirty="0"/>
          </a:p>
          <a:p>
            <a:r>
              <a:rPr lang="en-IE" sz="1600" dirty="0"/>
              <a:t>The "router", in this case, is the </a:t>
            </a:r>
            <a:r>
              <a:rPr lang="en-IE" sz="1600" dirty="0" err="1"/>
              <a:t>VirtualBox</a:t>
            </a:r>
            <a:r>
              <a:rPr lang="en-IE" sz="1600" dirty="0"/>
              <a:t> networking engine, which maps traffic from and to the virtual machine transparently.</a:t>
            </a:r>
          </a:p>
          <a:p>
            <a:endParaRPr lang="en-IE" sz="1600" dirty="0"/>
          </a:p>
          <a:p>
            <a:r>
              <a:rPr lang="en-IE" sz="1600" dirty="0"/>
              <a:t>In </a:t>
            </a:r>
            <a:r>
              <a:rPr lang="en-IE" sz="1600" dirty="0" err="1"/>
              <a:t>VirtualBox</a:t>
            </a:r>
            <a:r>
              <a:rPr lang="en-IE" sz="1600" dirty="0"/>
              <a:t> this router is placed between each virtual machine and the host. This separation maximizes security since by default virtual machines cannot talk to each other.</a:t>
            </a:r>
          </a:p>
          <a:p>
            <a:r>
              <a:rPr lang="en-IE" sz="1600" dirty="0"/>
              <a:t>The disadvantage of NAT mode is that, much like a private network behind a router, the virtual machine is invisible and unreachable from the outside internet; you cannot run a server this way unless you set up port forwarding (described below).</a:t>
            </a:r>
          </a:p>
        </p:txBody>
      </p:sp>
      <p:sp>
        <p:nvSpPr>
          <p:cNvPr id="4" name="Slide Number Placeholder 3"/>
          <p:cNvSpPr>
            <a:spLocks noGrp="1"/>
          </p:cNvSpPr>
          <p:nvPr>
            <p:ph type="sldNum" sz="quarter" idx="4294967295"/>
          </p:nvPr>
        </p:nvSpPr>
        <p:spPr>
          <a:xfrm>
            <a:off x="8604447" y="6381328"/>
            <a:ext cx="504627" cy="436985"/>
          </a:xfrm>
          <a:prstGeom prst="rect">
            <a:avLst/>
          </a:prstGeom>
        </p:spPr>
        <p:txBody>
          <a:bodyPr/>
          <a:lstStyle/>
          <a:p>
            <a:pPr>
              <a:defRPr/>
            </a:pPr>
            <a:fld id="{35960C1C-6F46-4B10-AAE9-5041EC55FB4F}" type="slidenum">
              <a:rPr lang="en-IE" smtClean="0"/>
              <a:pPr>
                <a:defRPr/>
              </a:pPr>
              <a:t>17</a:t>
            </a:fld>
            <a:endParaRPr lang="en-IE" dirty="0"/>
          </a:p>
        </p:txBody>
      </p:sp>
    </p:spTree>
    <p:extLst>
      <p:ext uri="{BB962C8B-B14F-4D97-AF65-F5344CB8AC3E}">
        <p14:creationId xmlns:p14="http://schemas.microsoft.com/office/powerpoint/2010/main" val="1465711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NAT (ii)</a:t>
            </a:r>
          </a:p>
        </p:txBody>
      </p:sp>
      <p:sp>
        <p:nvSpPr>
          <p:cNvPr id="3" name="Content Placeholder 2"/>
          <p:cNvSpPr>
            <a:spLocks noGrp="1"/>
          </p:cNvSpPr>
          <p:nvPr>
            <p:ph idx="1"/>
          </p:nvPr>
        </p:nvSpPr>
        <p:spPr/>
        <p:txBody>
          <a:bodyPr/>
          <a:lstStyle/>
          <a:p>
            <a:r>
              <a:rPr lang="en-IE" sz="1800" dirty="0"/>
              <a:t>The network frames sent out by the guest operating system are received by </a:t>
            </a:r>
            <a:r>
              <a:rPr lang="en-IE" sz="1800" dirty="0" err="1"/>
              <a:t>VirtualBox's</a:t>
            </a:r>
            <a:r>
              <a:rPr lang="en-IE" sz="1800" dirty="0"/>
              <a:t> NAT engine, which extracts the TCP/IP data and resends it using the host operating system. </a:t>
            </a:r>
          </a:p>
          <a:p>
            <a:endParaRPr lang="en-IE" sz="1800" dirty="0"/>
          </a:p>
          <a:p>
            <a:r>
              <a:rPr lang="en-IE" sz="1800" dirty="0"/>
              <a:t>To an application on the host, or to another computer on the same network as the host, it looks like the data was sent by the </a:t>
            </a:r>
            <a:r>
              <a:rPr lang="en-IE" sz="1800" dirty="0" err="1"/>
              <a:t>VirtualBox</a:t>
            </a:r>
            <a:r>
              <a:rPr lang="en-IE" sz="1800" dirty="0"/>
              <a:t> application on the host, using an IP address belonging to the host. </a:t>
            </a:r>
            <a:r>
              <a:rPr lang="en-IE" sz="1800" dirty="0" err="1"/>
              <a:t>VirtualBox</a:t>
            </a:r>
            <a:r>
              <a:rPr lang="en-IE" sz="1800" dirty="0"/>
              <a:t> listens for replies to the packages sent, and repacks and resends them to the guest machine on its private network.</a:t>
            </a:r>
            <a:endParaRPr lang="en-GB" sz="1800" dirty="0"/>
          </a:p>
        </p:txBody>
      </p:sp>
      <p:sp>
        <p:nvSpPr>
          <p:cNvPr id="4" name="Slide Number Placeholder 3"/>
          <p:cNvSpPr>
            <a:spLocks noGrp="1"/>
          </p:cNvSpPr>
          <p:nvPr>
            <p:ph type="sldNum" sz="quarter" idx="4294967295"/>
          </p:nvPr>
        </p:nvSpPr>
        <p:spPr>
          <a:xfrm>
            <a:off x="8604447" y="6381328"/>
            <a:ext cx="504627" cy="436985"/>
          </a:xfrm>
          <a:prstGeom prst="rect">
            <a:avLst/>
          </a:prstGeom>
        </p:spPr>
        <p:txBody>
          <a:bodyPr/>
          <a:lstStyle/>
          <a:p>
            <a:pPr>
              <a:defRPr/>
            </a:pPr>
            <a:fld id="{35960C1C-6F46-4B10-AAE9-5041EC55FB4F}" type="slidenum">
              <a:rPr lang="en-IE" smtClean="0"/>
              <a:pPr>
                <a:defRPr/>
              </a:pPr>
              <a:t>18</a:t>
            </a:fld>
            <a:endParaRPr lang="en-IE" dirty="0"/>
          </a:p>
        </p:txBody>
      </p:sp>
    </p:spTree>
    <p:extLst>
      <p:ext uri="{BB962C8B-B14F-4D97-AF65-F5344CB8AC3E}">
        <p14:creationId xmlns:p14="http://schemas.microsoft.com/office/powerpoint/2010/main" val="419561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57200" y="1600201"/>
            <a:ext cx="8229600" cy="892696"/>
          </a:xfrm>
        </p:spPr>
        <p:txBody>
          <a:bodyPr/>
          <a:lstStyle/>
          <a:p>
            <a:r>
              <a:rPr lang="en-IE" sz="1400" dirty="0"/>
              <a:t>The virtual machine receives its network address and configuration on the private network from a DHCP server integrated into </a:t>
            </a:r>
            <a:r>
              <a:rPr lang="en-IE" sz="1400" dirty="0" err="1"/>
              <a:t>VirtualBox</a:t>
            </a:r>
            <a:r>
              <a:rPr lang="en-IE" sz="1400" dirty="0"/>
              <a:t>. The IP address thus assigned to the virtual machine is usually on a completely different network than the host. As more than one card of a virtual machine can be set up to use NAT, the first card is connected to the private network 10.0.2.0, the second card to the network 10.0.3.0 and so on. </a:t>
            </a:r>
            <a:endParaRPr lang="en-GB" sz="1400" dirty="0"/>
          </a:p>
          <a:p>
            <a:endParaRPr lang="en-GB" sz="1400" dirty="0"/>
          </a:p>
        </p:txBody>
      </p:sp>
      <p:pic>
        <p:nvPicPr>
          <p:cNvPr id="4" name="Picture 3"/>
          <p:cNvPicPr>
            <a:picLocks noChangeAspect="1"/>
          </p:cNvPicPr>
          <p:nvPr/>
        </p:nvPicPr>
        <p:blipFill>
          <a:blip r:embed="rId2"/>
          <a:stretch>
            <a:fillRect/>
          </a:stretch>
        </p:blipFill>
        <p:spPr>
          <a:xfrm>
            <a:off x="1187624" y="2865290"/>
            <a:ext cx="6984776" cy="3732062"/>
          </a:xfrm>
          <a:prstGeom prst="rect">
            <a:avLst/>
          </a:prstGeom>
        </p:spPr>
      </p:pic>
    </p:spTree>
    <p:extLst>
      <p:ext uri="{BB962C8B-B14F-4D97-AF65-F5344CB8AC3E}">
        <p14:creationId xmlns:p14="http://schemas.microsoft.com/office/powerpoint/2010/main" val="125981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DNS </a:t>
            </a:r>
            <a:r>
              <a:rPr lang="en-GB" dirty="0" err="1"/>
              <a:t>ReCap</a:t>
            </a:r>
            <a:r>
              <a:rPr lang="en-GB" dirty="0"/>
              <a:t>! (Thanks </a:t>
            </a:r>
            <a:r>
              <a:rPr lang="en-GB" dirty="0" smtClean="0"/>
              <a:t>CS&amp;DC)</a:t>
            </a:r>
            <a:endParaRPr lang="en-GB" dirty="0"/>
          </a:p>
        </p:txBody>
      </p:sp>
      <p:pic>
        <p:nvPicPr>
          <p:cNvPr id="5" name="Picture 4"/>
          <p:cNvPicPr>
            <a:picLocks noChangeAspect="1"/>
          </p:cNvPicPr>
          <p:nvPr/>
        </p:nvPicPr>
        <p:blipFill>
          <a:blip r:embed="rId2"/>
          <a:stretch>
            <a:fillRect/>
          </a:stretch>
        </p:blipFill>
        <p:spPr>
          <a:xfrm>
            <a:off x="1115616" y="1198563"/>
            <a:ext cx="6867525" cy="5619750"/>
          </a:xfrm>
          <a:prstGeom prst="rect">
            <a:avLst/>
          </a:prstGeom>
        </p:spPr>
      </p:pic>
    </p:spTree>
    <p:extLst>
      <p:ext uri="{BB962C8B-B14F-4D97-AF65-F5344CB8AC3E}">
        <p14:creationId xmlns:p14="http://schemas.microsoft.com/office/powerpoint/2010/main" val="3209143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484784"/>
            <a:ext cx="8229600" cy="936104"/>
          </a:xfrm>
        </p:spPr>
        <p:txBody>
          <a:bodyPr/>
          <a:lstStyle/>
          <a:p>
            <a:r>
              <a:rPr lang="en-US" altLang="en-US" sz="1400" dirty="0">
                <a:latin typeface="Arial" panose="020B0604020202020204" pitchFamily="34" charset="0"/>
              </a:rPr>
              <a:t>Internal networking: This can be used to create a different kind of software-based network which is visible to selected virtual machines, but not to applications running on the host or to the outside world.</a:t>
            </a:r>
          </a:p>
          <a:p>
            <a:endParaRPr lang="en-GB" sz="1400" dirty="0"/>
          </a:p>
        </p:txBody>
      </p:sp>
      <p:pic>
        <p:nvPicPr>
          <p:cNvPr id="4" name="Picture 3"/>
          <p:cNvPicPr>
            <a:picLocks noChangeAspect="1"/>
          </p:cNvPicPr>
          <p:nvPr/>
        </p:nvPicPr>
        <p:blipFill>
          <a:blip r:embed="rId2"/>
          <a:stretch>
            <a:fillRect/>
          </a:stretch>
        </p:blipFill>
        <p:spPr>
          <a:xfrm>
            <a:off x="971600" y="2708920"/>
            <a:ext cx="7409892" cy="3971702"/>
          </a:xfrm>
          <a:prstGeom prst="rect">
            <a:avLst/>
          </a:prstGeom>
        </p:spPr>
      </p:pic>
    </p:spTree>
    <p:extLst>
      <p:ext uri="{BB962C8B-B14F-4D97-AF65-F5344CB8AC3E}">
        <p14:creationId xmlns:p14="http://schemas.microsoft.com/office/powerpoint/2010/main" val="4018812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latin typeface="Arial" panose="020B0604020202020204" pitchFamily="34" charset="0"/>
              </a:rPr>
              <a:t>Bridged Networking</a:t>
            </a:r>
            <a:endParaRPr lang="en-GB" dirty="0"/>
          </a:p>
        </p:txBody>
      </p:sp>
      <p:pic>
        <p:nvPicPr>
          <p:cNvPr id="4" name="Picture 3"/>
          <p:cNvPicPr>
            <a:picLocks noChangeAspect="1"/>
          </p:cNvPicPr>
          <p:nvPr/>
        </p:nvPicPr>
        <p:blipFill>
          <a:blip r:embed="rId2"/>
          <a:stretch>
            <a:fillRect/>
          </a:stretch>
        </p:blipFill>
        <p:spPr>
          <a:xfrm>
            <a:off x="1115616" y="2844227"/>
            <a:ext cx="7119937" cy="3825133"/>
          </a:xfrm>
          <a:prstGeom prst="rect">
            <a:avLst/>
          </a:prstGeom>
        </p:spPr>
      </p:pic>
      <p:sp>
        <p:nvSpPr>
          <p:cNvPr id="6" name="Content Placeholder 2"/>
          <p:cNvSpPr>
            <a:spLocks noGrp="1"/>
          </p:cNvSpPr>
          <p:nvPr>
            <p:ph idx="1"/>
          </p:nvPr>
        </p:nvSpPr>
        <p:spPr>
          <a:xfrm>
            <a:off x="457200" y="1484784"/>
            <a:ext cx="8229600" cy="936104"/>
          </a:xfrm>
        </p:spPr>
        <p:txBody>
          <a:bodyPr/>
          <a:lstStyle/>
          <a:p>
            <a:r>
              <a:rPr lang="en-US" altLang="en-US" sz="1400" dirty="0">
                <a:latin typeface="Arial" panose="020B0604020202020204" pitchFamily="34" charset="0"/>
              </a:rPr>
              <a:t>More advanced networking needs such as network simulations and running servers in a guest. </a:t>
            </a:r>
          </a:p>
          <a:p>
            <a:r>
              <a:rPr lang="en-US" altLang="en-US" sz="1400" dirty="0">
                <a:latin typeface="Arial" panose="020B0604020202020204" pitchFamily="34" charset="0"/>
              </a:rPr>
              <a:t>When enabled, </a:t>
            </a:r>
            <a:r>
              <a:rPr lang="en-US" altLang="en-US" sz="1400" dirty="0" err="1">
                <a:latin typeface="Arial" panose="020B0604020202020204" pitchFamily="34" charset="0"/>
              </a:rPr>
              <a:t>VirtualBox</a:t>
            </a:r>
            <a:r>
              <a:rPr lang="en-US" altLang="en-US" sz="1400" dirty="0">
                <a:latin typeface="Arial" panose="020B0604020202020204" pitchFamily="34" charset="0"/>
              </a:rPr>
              <a:t> connects to one of your installed network cards and exchanges network packets directly, circumventing your host operating system's network stack.</a:t>
            </a:r>
          </a:p>
          <a:p>
            <a:endParaRPr lang="en-GB" sz="1400" dirty="0"/>
          </a:p>
        </p:txBody>
      </p:sp>
    </p:spTree>
    <p:extLst>
      <p:ext uri="{BB962C8B-B14F-4D97-AF65-F5344CB8AC3E}">
        <p14:creationId xmlns:p14="http://schemas.microsoft.com/office/powerpoint/2010/main" val="303362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a:t>
            </a:r>
            <a:r>
              <a:rPr lang="en-IE" dirty="0" smtClean="0"/>
              <a:t>ridged Networking</a:t>
            </a:r>
            <a:endParaRPr lang="en-GB" dirty="0"/>
          </a:p>
        </p:txBody>
      </p:sp>
      <p:sp>
        <p:nvSpPr>
          <p:cNvPr id="3" name="Content Placeholder 2"/>
          <p:cNvSpPr>
            <a:spLocks noGrp="1"/>
          </p:cNvSpPr>
          <p:nvPr>
            <p:ph idx="1"/>
          </p:nvPr>
        </p:nvSpPr>
        <p:spPr/>
        <p:txBody>
          <a:bodyPr/>
          <a:lstStyle/>
          <a:p>
            <a:r>
              <a:rPr lang="en-IE" sz="1800" dirty="0" err="1"/>
              <a:t>VirtualBox</a:t>
            </a:r>
            <a:r>
              <a:rPr lang="en-IE" sz="1800" dirty="0"/>
              <a:t> uses a device driver on your </a:t>
            </a:r>
            <a:r>
              <a:rPr lang="en-IE" sz="1800" i="1" dirty="0"/>
              <a:t>host</a:t>
            </a:r>
            <a:r>
              <a:rPr lang="en-IE" sz="1800" dirty="0"/>
              <a:t> system that filters data from your physical network adapter. </a:t>
            </a:r>
          </a:p>
          <a:p>
            <a:r>
              <a:rPr lang="en-IE" sz="1800" dirty="0"/>
              <a:t>This driver is therefore called a "net filter" driver. </a:t>
            </a:r>
          </a:p>
          <a:p>
            <a:r>
              <a:rPr lang="en-IE" sz="1800" dirty="0"/>
              <a:t>Allows </a:t>
            </a:r>
            <a:r>
              <a:rPr lang="en-IE" sz="1800" dirty="0" err="1"/>
              <a:t>VirtualBox</a:t>
            </a:r>
            <a:r>
              <a:rPr lang="en-IE" sz="1800" dirty="0"/>
              <a:t> to intercept data from the physical network and inject data into it, effectively creating a new network interface in software. </a:t>
            </a:r>
          </a:p>
          <a:p>
            <a:r>
              <a:rPr lang="en-IE" sz="1800" dirty="0"/>
              <a:t>When a guest is using such a new software interface, it looks to the host system as though the guest were physically connected to the interface using a network cable: the host can send data to the guest through that interface and receive data from it. This means that you can set up routing or bridging between the guest and the rest of your network</a:t>
            </a:r>
            <a:r>
              <a:rPr lang="en-IE" sz="1800" dirty="0" smtClean="0"/>
              <a:t>.</a:t>
            </a:r>
          </a:p>
          <a:p>
            <a:endParaRPr lang="en-IE" sz="1800" dirty="0"/>
          </a:p>
          <a:p>
            <a:r>
              <a:rPr lang="en-IE" sz="1800" dirty="0"/>
              <a:t>For this to work, </a:t>
            </a:r>
            <a:r>
              <a:rPr lang="en-IE" sz="1800" dirty="0" err="1"/>
              <a:t>VirtualBox</a:t>
            </a:r>
            <a:r>
              <a:rPr lang="en-IE" sz="1800" dirty="0"/>
              <a:t> needs a device driver on your host system. </a:t>
            </a:r>
          </a:p>
          <a:p>
            <a:pPr marL="0" indent="0">
              <a:buNone/>
            </a:pPr>
            <a:endParaRPr lang="en-GB" sz="1800" dirty="0"/>
          </a:p>
        </p:txBody>
      </p:sp>
      <p:sp>
        <p:nvSpPr>
          <p:cNvPr id="4" name="Slide Number Placeholder 3"/>
          <p:cNvSpPr>
            <a:spLocks noGrp="1"/>
          </p:cNvSpPr>
          <p:nvPr>
            <p:ph type="sldNum" sz="quarter" idx="4294967295"/>
          </p:nvPr>
        </p:nvSpPr>
        <p:spPr>
          <a:xfrm>
            <a:off x="8604447" y="6381328"/>
            <a:ext cx="504627" cy="436985"/>
          </a:xfrm>
          <a:prstGeom prst="rect">
            <a:avLst/>
          </a:prstGeom>
        </p:spPr>
        <p:txBody>
          <a:bodyPr/>
          <a:lstStyle/>
          <a:p>
            <a:pPr>
              <a:defRPr/>
            </a:pPr>
            <a:fld id="{35960C1C-6F46-4B10-AAE9-5041EC55FB4F}" type="slidenum">
              <a:rPr lang="en-IE" smtClean="0"/>
              <a:pPr>
                <a:defRPr/>
              </a:pPr>
              <a:t>22</a:t>
            </a:fld>
            <a:endParaRPr lang="en-IE" dirty="0"/>
          </a:p>
        </p:txBody>
      </p:sp>
    </p:spTree>
    <p:extLst>
      <p:ext uri="{BB962C8B-B14F-4D97-AF65-F5344CB8AC3E}">
        <p14:creationId xmlns:p14="http://schemas.microsoft.com/office/powerpoint/2010/main" val="3948667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Internal Networking</a:t>
            </a:r>
            <a:endParaRPr lang="en-GB" dirty="0"/>
          </a:p>
        </p:txBody>
      </p:sp>
      <p:pic>
        <p:nvPicPr>
          <p:cNvPr id="4" name="Picture 3"/>
          <p:cNvPicPr>
            <a:picLocks noChangeAspect="1"/>
          </p:cNvPicPr>
          <p:nvPr/>
        </p:nvPicPr>
        <p:blipFill>
          <a:blip r:embed="rId2"/>
          <a:stretch>
            <a:fillRect/>
          </a:stretch>
        </p:blipFill>
        <p:spPr>
          <a:xfrm>
            <a:off x="827584" y="1988840"/>
            <a:ext cx="7361192" cy="3976464"/>
          </a:xfrm>
          <a:prstGeom prst="rect">
            <a:avLst/>
          </a:prstGeom>
        </p:spPr>
      </p:pic>
    </p:spTree>
    <p:extLst>
      <p:ext uri="{BB962C8B-B14F-4D97-AF65-F5344CB8AC3E}">
        <p14:creationId xmlns:p14="http://schemas.microsoft.com/office/powerpoint/2010/main" val="1890654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Local Area Network (VLAN)</a:t>
            </a:r>
          </a:p>
        </p:txBody>
      </p:sp>
      <p:grpSp>
        <p:nvGrpSpPr>
          <p:cNvPr id="13" name="Group 12"/>
          <p:cNvGrpSpPr/>
          <p:nvPr/>
        </p:nvGrpSpPr>
        <p:grpSpPr>
          <a:xfrm>
            <a:off x="457200" y="1746848"/>
            <a:ext cx="8505365" cy="1450849"/>
            <a:chOff x="457200" y="987552"/>
            <a:chExt cx="8505365" cy="1450849"/>
          </a:xfrm>
        </p:grpSpPr>
        <p:sp>
          <p:nvSpPr>
            <p:cNvPr id="6" name="Rectangle 5"/>
            <p:cNvSpPr/>
            <p:nvPr/>
          </p:nvSpPr>
          <p:spPr>
            <a:xfrm>
              <a:off x="457200" y="1143001"/>
              <a:ext cx="8505365" cy="129540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en-US" sz="2000" dirty="0">
                  <a:solidFill>
                    <a:schemeClr val="tx1"/>
                  </a:solidFill>
                  <a:latin typeface="Calibri" pitchFamily="34" charset="0"/>
                </a:rPr>
                <a:t>A logical network, created on a LAN or across LANs consisting of physical and virtual switches, enabling communication among a group of nodes, regardless of their location in the network.</a:t>
              </a:r>
            </a:p>
          </p:txBody>
        </p:sp>
        <p:sp>
          <p:nvSpPr>
            <p:cNvPr id="7" name="Rounded Rectangle 4"/>
            <p:cNvSpPr/>
            <p:nvPr/>
          </p:nvSpPr>
          <p:spPr>
            <a:xfrm>
              <a:off x="758952" y="987552"/>
              <a:ext cx="731520" cy="292608"/>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rtl="0">
                <a:lnSpc>
                  <a:spcPct val="90000"/>
                </a:lnSpc>
                <a:spcBef>
                  <a:spcPct val="0"/>
                </a:spcBef>
                <a:spcAft>
                  <a:spcPct val="35000"/>
                </a:spcAft>
              </a:pPr>
              <a:r>
                <a:rPr lang="en-US" sz="1600" b="1" kern="1200" dirty="0">
                  <a:latin typeface="Calibri" pitchFamily="34" charset="0"/>
                </a:rPr>
                <a:t>VLAN</a:t>
              </a:r>
            </a:p>
          </p:txBody>
        </p:sp>
      </p:grpSp>
      <p:grpSp>
        <p:nvGrpSpPr>
          <p:cNvPr id="14" name="Group 13"/>
          <p:cNvGrpSpPr/>
          <p:nvPr/>
        </p:nvGrpSpPr>
        <p:grpSpPr>
          <a:xfrm>
            <a:off x="457200" y="3959696"/>
            <a:ext cx="8458200" cy="2133600"/>
            <a:chOff x="457200" y="3200400"/>
            <a:chExt cx="8458200" cy="2133600"/>
          </a:xfrm>
        </p:grpSpPr>
        <p:sp>
          <p:nvSpPr>
            <p:cNvPr id="8" name="Rectangle 7"/>
            <p:cNvSpPr/>
            <p:nvPr/>
          </p:nvSpPr>
          <p:spPr>
            <a:xfrm>
              <a:off x="457200" y="3393009"/>
              <a:ext cx="8458200" cy="1940991"/>
            </a:xfrm>
            <a:prstGeom prst="rect">
              <a:avLst/>
            </a:prstGeom>
            <a:solidFill>
              <a:schemeClr val="bg1">
                <a:lumMod val="95000"/>
              </a:schemeClr>
            </a:solidFill>
            <a:ln>
              <a:solidFill>
                <a:srgbClr val="2C95DD"/>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182880" tIns="182880" rIns="182880" bIns="113792" spcCol="1270" anchor="ctr"/>
            <a:lstStyle/>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Controls broadcast activity and  improves network performance</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Simplifies management  </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Increases security levels</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Provides higher utilization of switch and reduces CAPEX</a:t>
              </a:r>
            </a:p>
          </p:txBody>
        </p:sp>
        <p:sp>
          <p:nvSpPr>
            <p:cNvPr id="9" name="Rounded Rectangle 4"/>
            <p:cNvSpPr/>
            <p:nvPr/>
          </p:nvSpPr>
          <p:spPr>
            <a:xfrm>
              <a:off x="651201" y="3200400"/>
              <a:ext cx="914400" cy="329184"/>
            </a:xfrm>
            <a:prstGeom prst="rect">
              <a:avLst/>
            </a:prstGeom>
          </p:spPr>
          <p:style>
            <a:lnRef idx="0">
              <a:schemeClr val="accent1"/>
            </a:lnRef>
            <a:fillRef idx="3">
              <a:schemeClr val="accent1"/>
            </a:fillRef>
            <a:effectRef idx="3">
              <a:schemeClr val="accent1"/>
            </a:effectRef>
            <a:fontRef idx="minor">
              <a:schemeClr val="lt1"/>
            </a:fontRef>
          </p:style>
          <p:txBody>
            <a:bodyPr lIns="101362" tIns="0" rIns="101362" bIns="0" spcCol="1270" anchor="ctr"/>
            <a:lstStyle/>
            <a:p>
              <a:pPr algn="ctr" defTabSz="800100">
                <a:lnSpc>
                  <a:spcPct val="90000"/>
                </a:lnSpc>
                <a:spcAft>
                  <a:spcPct val="35000"/>
                </a:spcAft>
                <a:defRPr/>
              </a:pPr>
              <a:r>
                <a:rPr lang="en-US" sz="1600" b="1" dirty="0">
                  <a:latin typeface="Calibri" pitchFamily="34" charset="0"/>
                </a:rPr>
                <a:t>Benefit</a:t>
              </a:r>
            </a:p>
          </p:txBody>
        </p:sp>
      </p:grpSp>
    </p:spTree>
    <p:extLst>
      <p:ext uri="{BB962C8B-B14F-4D97-AF65-F5344CB8AC3E}">
        <p14:creationId xmlns:p14="http://schemas.microsoft.com/office/powerpoint/2010/main" val="130603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54611"/>
            <a:ext cx="3755182" cy="778098"/>
          </a:xfrm>
        </p:spPr>
        <p:txBody>
          <a:bodyPr/>
          <a:lstStyle/>
          <a:p>
            <a:r>
              <a:rPr lang="en-US" dirty="0"/>
              <a:t>Configuring VLAN </a:t>
            </a:r>
          </a:p>
        </p:txBody>
      </p:sp>
      <p:sp>
        <p:nvSpPr>
          <p:cNvPr id="3" name="Content Placeholder 2"/>
          <p:cNvSpPr>
            <a:spLocks noGrp="1"/>
          </p:cNvSpPr>
          <p:nvPr>
            <p:ph idx="1"/>
          </p:nvPr>
        </p:nvSpPr>
        <p:spPr>
          <a:xfrm>
            <a:off x="304800" y="2132856"/>
            <a:ext cx="8458200" cy="3810744"/>
          </a:xfrm>
        </p:spPr>
        <p:txBody>
          <a:bodyPr/>
          <a:lstStyle/>
          <a:p>
            <a:r>
              <a:rPr lang="en-US" dirty="0"/>
              <a:t>Define VLAN IDs on physical switch</a:t>
            </a:r>
          </a:p>
          <a:p>
            <a:pPr lvl="1"/>
            <a:r>
              <a:rPr lang="en-US" dirty="0"/>
              <a:t>Each VLAN is identified by a unique number: VLAN ID</a:t>
            </a:r>
          </a:p>
          <a:p>
            <a:r>
              <a:rPr lang="en-US" dirty="0"/>
              <a:t>Choose necessary VLAN IDs from hypervisor’s built-in VLAN ID pool</a:t>
            </a:r>
          </a:p>
          <a:p>
            <a:pPr lvl="1"/>
            <a:r>
              <a:rPr lang="en-US" dirty="0"/>
              <a:t>Required for virtual switches</a:t>
            </a:r>
          </a:p>
          <a:p>
            <a:r>
              <a:rPr lang="en-US" dirty="0"/>
              <a:t>Assign VLAN ID to physical and virtual switch ports</a:t>
            </a:r>
          </a:p>
          <a:p>
            <a:pPr lvl="1"/>
            <a:r>
              <a:rPr lang="en-US" dirty="0"/>
              <a:t>To include switch ports to a VLAN </a:t>
            </a:r>
          </a:p>
          <a:p>
            <a:pPr lvl="1"/>
            <a:r>
              <a:rPr lang="en-US" dirty="0"/>
              <a:t>To enable grouping of switch ports into VLANs</a:t>
            </a:r>
          </a:p>
          <a:p>
            <a:pPr>
              <a:buNone/>
            </a:pPr>
            <a:endParaRPr lang="en-US" dirty="0"/>
          </a:p>
        </p:txBody>
      </p:sp>
    </p:spTree>
    <p:extLst>
      <p:ext uri="{BB962C8B-B14F-4D97-AF65-F5344CB8AC3E}">
        <p14:creationId xmlns:p14="http://schemas.microsoft.com/office/powerpoint/2010/main" val="1253650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VLAN (contd.)</a:t>
            </a:r>
          </a:p>
        </p:txBody>
      </p:sp>
      <p:sp>
        <p:nvSpPr>
          <p:cNvPr id="3" name="Content Placeholder 2"/>
          <p:cNvSpPr>
            <a:spLocks noGrp="1"/>
          </p:cNvSpPr>
          <p:nvPr>
            <p:ph idx="1"/>
          </p:nvPr>
        </p:nvSpPr>
        <p:spPr>
          <a:xfrm>
            <a:off x="304800" y="1772816"/>
            <a:ext cx="8458200" cy="4170784"/>
          </a:xfrm>
        </p:spPr>
        <p:txBody>
          <a:bodyPr/>
          <a:lstStyle/>
          <a:p>
            <a:r>
              <a:rPr lang="en-US" dirty="0"/>
              <a:t>Nodes become VLAN members when connected to VLAN ports</a:t>
            </a:r>
          </a:p>
          <a:p>
            <a:r>
              <a:rPr lang="en-US" dirty="0"/>
              <a:t>Switch forwards frames between switch ports that belong to common VLAN</a:t>
            </a:r>
          </a:p>
          <a:p>
            <a:r>
              <a:rPr lang="en-US" dirty="0"/>
              <a:t>VLAN traffic is transferred through routers</a:t>
            </a:r>
          </a:p>
          <a:p>
            <a:pPr lvl="1"/>
            <a:r>
              <a:rPr lang="en-US" dirty="0"/>
              <a:t>During inter VLAN communication</a:t>
            </a:r>
          </a:p>
          <a:p>
            <a:pPr lvl="1"/>
            <a:r>
              <a:rPr lang="en-US" dirty="0"/>
              <a:t>When VLAN spans different IP networks</a:t>
            </a:r>
          </a:p>
          <a:p>
            <a:r>
              <a:rPr lang="en-US" dirty="0"/>
              <a:t>VM and storage systems may be members of multiple VLANs</a:t>
            </a:r>
          </a:p>
          <a:p>
            <a:pPr lvl="1"/>
            <a:r>
              <a:rPr lang="en-US" dirty="0"/>
              <a:t>Requires support of respective operating system</a:t>
            </a:r>
          </a:p>
        </p:txBody>
      </p:sp>
    </p:spTree>
    <p:extLst>
      <p:ext uri="{BB962C8B-B14F-4D97-AF65-F5344CB8AC3E}">
        <p14:creationId xmlns:p14="http://schemas.microsoft.com/office/powerpoint/2010/main" val="309260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NAT</a:t>
            </a:r>
            <a:endParaRPr lang="en-IE" dirty="0"/>
          </a:p>
        </p:txBody>
      </p:sp>
      <p:pic>
        <p:nvPicPr>
          <p:cNvPr id="1026" name="Picture 2" descr="Image resul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700808"/>
            <a:ext cx="7187952" cy="4788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92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a:t>
            </a:r>
          </a:p>
        </p:txBody>
      </p:sp>
      <p:sp>
        <p:nvSpPr>
          <p:cNvPr id="11" name="Rectangle 10"/>
          <p:cNvSpPr/>
          <p:nvPr/>
        </p:nvSpPr>
        <p:spPr>
          <a:xfrm>
            <a:off x="457200" y="1143000"/>
            <a:ext cx="8364180" cy="1203440"/>
          </a:xfrm>
          <a:prstGeom prst="rect">
            <a:avLst/>
          </a:prstGeom>
          <a:solidFill>
            <a:schemeClr val="bg1">
              <a:lumMod val="95000"/>
            </a:schemeClr>
          </a:solidFill>
          <a:ln>
            <a:solidFill>
              <a:srgbClr val="00B05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ctr" anchorCtr="0">
            <a:noAutofit/>
          </a:bodyPr>
          <a:lstStyle/>
          <a:p>
            <a:r>
              <a:rPr lang="en-US" sz="2000" dirty="0">
                <a:solidFill>
                  <a:schemeClr val="tx1"/>
                </a:solidFill>
                <a:latin typeface="Calibri" pitchFamily="34" charset="0"/>
              </a:rPr>
              <a:t>It is a process of logically segmenting or grouping physical network(s) and making them operate as single or multiple independent network(s) called “Virtual Network(s)”. </a:t>
            </a:r>
            <a:endParaRPr lang="en-US" sz="2000" b="0" dirty="0">
              <a:solidFill>
                <a:schemeClr val="tx1"/>
              </a:solidFill>
              <a:latin typeface="Calibri" pitchFamily="34" charset="0"/>
            </a:endParaRPr>
          </a:p>
        </p:txBody>
      </p:sp>
      <p:grpSp>
        <p:nvGrpSpPr>
          <p:cNvPr id="12" name="Group 68"/>
          <p:cNvGrpSpPr/>
          <p:nvPr/>
        </p:nvGrpSpPr>
        <p:grpSpPr>
          <a:xfrm>
            <a:off x="469184" y="990600"/>
            <a:ext cx="8001716" cy="1555395"/>
            <a:chOff x="448784" y="879857"/>
            <a:chExt cx="4255580" cy="935295"/>
          </a:xfrm>
        </p:grpSpPr>
        <p:sp>
          <p:nvSpPr>
            <p:cNvPr id="14" name="Rectangle 13"/>
            <p:cNvSpPr/>
            <p:nvPr/>
          </p:nvSpPr>
          <p:spPr>
            <a:xfrm>
              <a:off x="448784" y="977201"/>
              <a:ext cx="4255580" cy="8379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97330" tIns="229108" rIns="297330" bIns="113792" numCol="1" spcCol="1270" anchor="t" anchorCtr="0">
              <a:noAutofit/>
            </a:bodyPr>
            <a:lstStyle/>
            <a:p>
              <a:endParaRPr lang="en-US" sz="1800" b="0" dirty="0">
                <a:solidFill>
                  <a:schemeClr val="tx1"/>
                </a:solidFill>
                <a:latin typeface="Calibri" pitchFamily="34" charset="0"/>
              </a:endParaRPr>
            </a:p>
          </p:txBody>
        </p:sp>
        <p:sp>
          <p:nvSpPr>
            <p:cNvPr id="15" name="Rounded Rectangle 4"/>
            <p:cNvSpPr/>
            <p:nvPr/>
          </p:nvSpPr>
          <p:spPr>
            <a:xfrm>
              <a:off x="602892" y="879857"/>
              <a:ext cx="1167140" cy="175952"/>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01362" tIns="0" rIns="101362" bIns="0" numCol="1" spcCol="1270" anchor="ctr" anchorCtr="0">
              <a:noAutofit/>
            </a:bodyPr>
            <a:lstStyle/>
            <a:p>
              <a:pPr lvl="0" algn="ctr" defTabSz="800100">
                <a:lnSpc>
                  <a:spcPct val="90000"/>
                </a:lnSpc>
                <a:spcAft>
                  <a:spcPct val="35000"/>
                </a:spcAft>
              </a:pPr>
              <a:r>
                <a:rPr lang="en-US" sz="1600" b="1" dirty="0">
                  <a:latin typeface="Calibri" pitchFamily="34" charset="0"/>
                </a:rPr>
                <a:t>Network Virtualization</a:t>
              </a:r>
              <a:endParaRPr lang="en-US" sz="1600" b="1" kern="1200" dirty="0">
                <a:latin typeface="Calibri" pitchFamily="34" charset="0"/>
              </a:endParaRPr>
            </a:p>
          </p:txBody>
        </p:sp>
      </p:grpSp>
      <p:sp>
        <p:nvSpPr>
          <p:cNvPr id="18" name="Content Placeholder 12"/>
          <p:cNvSpPr>
            <a:spLocks noGrp="1"/>
          </p:cNvSpPr>
          <p:nvPr>
            <p:ph idx="1"/>
          </p:nvPr>
        </p:nvSpPr>
        <p:spPr>
          <a:xfrm>
            <a:off x="304800" y="2743200"/>
            <a:ext cx="8382000" cy="3276600"/>
          </a:xfrm>
        </p:spPr>
        <p:txBody>
          <a:bodyPr/>
          <a:lstStyle/>
          <a:p>
            <a:r>
              <a:rPr lang="en-US" dirty="0"/>
              <a:t>Enables virtual networks to share network resources</a:t>
            </a:r>
          </a:p>
          <a:p>
            <a:r>
              <a:rPr lang="en-US" dirty="0"/>
              <a:t>Allows communication between nodes in a virtual network without routing of frames</a:t>
            </a:r>
          </a:p>
          <a:p>
            <a:r>
              <a:rPr lang="en-US" dirty="0"/>
              <a:t>Enforces routing for communication between virtual networks</a:t>
            </a:r>
          </a:p>
          <a:p>
            <a:r>
              <a:rPr lang="en-US" dirty="0"/>
              <a:t>Restricts  management traffic, including ‘Network Broadcast’, from propagating to other virtual network</a:t>
            </a:r>
          </a:p>
          <a:p>
            <a:r>
              <a:rPr lang="en-US" dirty="0"/>
              <a:t>Enables functional grouping of nodes in a virtual network </a:t>
            </a:r>
          </a:p>
        </p:txBody>
      </p:sp>
    </p:spTree>
    <p:extLst>
      <p:ext uri="{BB962C8B-B14F-4D97-AF65-F5344CB8AC3E}">
        <p14:creationId xmlns:p14="http://schemas.microsoft.com/office/powerpoint/2010/main" val="322943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 in VDC</a:t>
            </a:r>
          </a:p>
        </p:txBody>
      </p:sp>
      <p:sp>
        <p:nvSpPr>
          <p:cNvPr id="18" name="Content Placeholder 12"/>
          <p:cNvSpPr>
            <a:spLocks noGrp="1"/>
          </p:cNvSpPr>
          <p:nvPr>
            <p:ph idx="1"/>
          </p:nvPr>
        </p:nvSpPr>
        <p:spPr>
          <a:xfrm>
            <a:off x="304800" y="1504143"/>
            <a:ext cx="4038600" cy="762000"/>
          </a:xfrm>
        </p:spPr>
        <p:txBody>
          <a:bodyPr/>
          <a:lstStyle/>
          <a:p>
            <a:r>
              <a:rPr lang="en-US" dirty="0"/>
              <a:t>Involves virtualizing physical and VM networks</a:t>
            </a:r>
          </a:p>
        </p:txBody>
      </p:sp>
      <p:grpSp>
        <p:nvGrpSpPr>
          <p:cNvPr id="37" name="Group 36"/>
          <p:cNvGrpSpPr/>
          <p:nvPr/>
        </p:nvGrpSpPr>
        <p:grpSpPr>
          <a:xfrm>
            <a:off x="4471736" y="1601481"/>
            <a:ext cx="4554337" cy="4779847"/>
            <a:chOff x="4471736" y="1195833"/>
            <a:chExt cx="4554337" cy="4779847"/>
          </a:xfrm>
        </p:grpSpPr>
        <p:sp>
          <p:nvSpPr>
            <p:cNvPr id="106" name="Line 172"/>
            <p:cNvSpPr>
              <a:spLocks noChangeShapeType="1"/>
            </p:cNvSpPr>
            <p:nvPr/>
          </p:nvSpPr>
          <p:spPr bwMode="auto">
            <a:xfrm>
              <a:off x="5609227" y="4092088"/>
              <a:ext cx="426071" cy="0"/>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107" name="Text Box 171"/>
            <p:cNvSpPr txBox="1">
              <a:spLocks noChangeArrowheads="1"/>
            </p:cNvSpPr>
            <p:nvPr/>
          </p:nvSpPr>
          <p:spPr bwMode="auto">
            <a:xfrm>
              <a:off x="7238607" y="5244640"/>
              <a:ext cx="1491248" cy="243785"/>
            </a:xfrm>
            <a:prstGeom prst="rect">
              <a:avLst/>
            </a:prstGeom>
            <a:noFill/>
            <a:ln w="9525">
              <a:noFill/>
              <a:miter lim="800000"/>
              <a:headEnd/>
              <a:tailEnd/>
            </a:ln>
          </p:spPr>
          <p:txBody>
            <a:bodyPr>
              <a:spAutoFit/>
            </a:bodyPr>
            <a:lstStyle/>
            <a:p>
              <a:pPr>
                <a:lnSpc>
                  <a:spcPct val="80000"/>
                </a:lnSpc>
                <a:spcBef>
                  <a:spcPct val="50000"/>
                </a:spcBef>
              </a:pPr>
              <a:r>
                <a:rPr lang="en-US" sz="1200" dirty="0">
                  <a:latin typeface="Calibri" pitchFamily="34" charset="0"/>
                </a:rPr>
                <a:t>PNIC – Physical NIC</a:t>
              </a:r>
            </a:p>
          </p:txBody>
        </p:sp>
        <p:grpSp>
          <p:nvGrpSpPr>
            <p:cNvPr id="109" name="Group 170"/>
            <p:cNvGrpSpPr>
              <a:grpSpLocks/>
            </p:cNvGrpSpPr>
            <p:nvPr/>
          </p:nvGrpSpPr>
          <p:grpSpPr bwMode="auto">
            <a:xfrm>
              <a:off x="6242415" y="4796587"/>
              <a:ext cx="1065177" cy="1179093"/>
              <a:chOff x="4048" y="3091"/>
              <a:chExt cx="720" cy="797"/>
            </a:xfrm>
          </p:grpSpPr>
          <p:pic>
            <p:nvPicPr>
              <p:cNvPr id="214" name="Picture 12" descr="Storage Array_Tall.png"/>
              <p:cNvPicPr>
                <a:picLocks noChangeAspect="1"/>
              </p:cNvPicPr>
              <p:nvPr/>
            </p:nvPicPr>
            <p:blipFill>
              <a:blip r:embed="rId3" cstate="print"/>
              <a:srcRect/>
              <a:stretch>
                <a:fillRect/>
              </a:stretch>
            </p:blipFill>
            <p:spPr bwMode="auto">
              <a:xfrm>
                <a:off x="4224" y="3091"/>
                <a:ext cx="293" cy="624"/>
              </a:xfrm>
              <a:prstGeom prst="rect">
                <a:avLst/>
              </a:prstGeom>
              <a:noFill/>
              <a:ln w="9525">
                <a:noFill/>
                <a:miter lim="800000"/>
                <a:headEnd/>
                <a:tailEnd/>
              </a:ln>
            </p:spPr>
          </p:pic>
          <p:sp>
            <p:nvSpPr>
              <p:cNvPr id="215" name="Text Box 161"/>
              <p:cNvSpPr txBox="1">
                <a:spLocks noChangeArrowheads="1"/>
              </p:cNvSpPr>
              <p:nvPr/>
            </p:nvSpPr>
            <p:spPr bwMode="auto">
              <a:xfrm>
                <a:off x="4048" y="3715"/>
                <a:ext cx="720" cy="173"/>
              </a:xfrm>
              <a:prstGeom prst="rect">
                <a:avLst/>
              </a:prstGeom>
              <a:noFill/>
              <a:ln w="9525">
                <a:noFill/>
                <a:miter lim="800000"/>
                <a:headEnd/>
                <a:tailEnd/>
              </a:ln>
            </p:spPr>
            <p:txBody>
              <a:bodyPr>
                <a:spAutoFit/>
              </a:bodyPr>
              <a:lstStyle/>
              <a:p>
                <a:pPr>
                  <a:spcBef>
                    <a:spcPct val="50000"/>
                  </a:spcBef>
                </a:pPr>
                <a:r>
                  <a:rPr lang="en-US" sz="1200" b="1" dirty="0">
                    <a:latin typeface="Calibri" pitchFamily="34" charset="0"/>
                  </a:rPr>
                  <a:t>Storage Array</a:t>
                </a:r>
              </a:p>
            </p:txBody>
          </p:sp>
        </p:grpSp>
        <p:sp>
          <p:nvSpPr>
            <p:cNvPr id="111" name="Line 172"/>
            <p:cNvSpPr>
              <a:spLocks noChangeShapeType="1"/>
            </p:cNvSpPr>
            <p:nvPr/>
          </p:nvSpPr>
          <p:spPr bwMode="auto">
            <a:xfrm>
              <a:off x="5462336" y="3003880"/>
              <a:ext cx="936898" cy="637282"/>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112" name="Line 174"/>
            <p:cNvSpPr>
              <a:spLocks noChangeShapeType="1"/>
            </p:cNvSpPr>
            <p:nvPr/>
          </p:nvSpPr>
          <p:spPr bwMode="auto">
            <a:xfrm flipH="1">
              <a:off x="6917027" y="2927680"/>
              <a:ext cx="907508" cy="722359"/>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115" name="Line 176"/>
            <p:cNvSpPr>
              <a:spLocks noChangeShapeType="1"/>
            </p:cNvSpPr>
            <p:nvPr/>
          </p:nvSpPr>
          <p:spPr bwMode="auto">
            <a:xfrm>
              <a:off x="6718787" y="4398621"/>
              <a:ext cx="0" cy="395004"/>
            </a:xfrm>
            <a:prstGeom prst="line">
              <a:avLst/>
            </a:prstGeom>
            <a:noFill/>
            <a:ln w="19050">
              <a:solidFill>
                <a:schemeClr val="tx1"/>
              </a:solidFill>
              <a:round/>
              <a:headEnd/>
              <a:tailEnd/>
            </a:ln>
          </p:spPr>
          <p:txBody>
            <a:bodyPr/>
            <a:lstStyle/>
            <a:p>
              <a:endParaRPr lang="en-US" dirty="0">
                <a:latin typeface="Calibri" pitchFamily="34" charset="0"/>
              </a:endParaRPr>
            </a:p>
          </p:txBody>
        </p:sp>
        <p:pic>
          <p:nvPicPr>
            <p:cNvPr id="119" name="Picture 6" descr="Blue Cloud.png"/>
            <p:cNvPicPr>
              <a:picLocks noChangeAspect="1"/>
            </p:cNvPicPr>
            <p:nvPr/>
          </p:nvPicPr>
          <p:blipFill>
            <a:blip r:embed="rId4" cstate="print"/>
            <a:srcRect/>
            <a:stretch>
              <a:fillRect/>
            </a:stretch>
          </p:blipFill>
          <p:spPr bwMode="auto">
            <a:xfrm>
              <a:off x="5979081" y="3558314"/>
              <a:ext cx="1633272" cy="846224"/>
            </a:xfrm>
            <a:prstGeom prst="rect">
              <a:avLst/>
            </a:prstGeom>
            <a:noFill/>
            <a:ln w="9525">
              <a:noFill/>
              <a:miter lim="800000"/>
              <a:headEnd/>
              <a:tailEnd/>
            </a:ln>
          </p:spPr>
        </p:pic>
        <p:sp>
          <p:nvSpPr>
            <p:cNvPr id="121" name="Text Box 160"/>
            <p:cNvSpPr txBox="1">
              <a:spLocks noChangeArrowheads="1"/>
            </p:cNvSpPr>
            <p:nvPr/>
          </p:nvSpPr>
          <p:spPr bwMode="auto">
            <a:xfrm>
              <a:off x="6306031" y="3783185"/>
              <a:ext cx="994166" cy="487596"/>
            </a:xfrm>
            <a:prstGeom prst="rect">
              <a:avLst/>
            </a:prstGeom>
            <a:noFill/>
            <a:ln w="9525">
              <a:noFill/>
              <a:miter lim="800000"/>
              <a:headEnd/>
              <a:tailEnd/>
            </a:ln>
          </p:spPr>
          <p:txBody>
            <a:bodyPr>
              <a:spAutoFit/>
            </a:bodyPr>
            <a:lstStyle/>
            <a:p>
              <a:pPr>
                <a:spcBef>
                  <a:spcPct val="50000"/>
                </a:spcBef>
              </a:pPr>
              <a:r>
                <a:rPr lang="en-US" sz="1400" b="1" dirty="0">
                  <a:latin typeface="Calibri" pitchFamily="34" charset="0"/>
                </a:rPr>
                <a:t>Physical Network</a:t>
              </a:r>
            </a:p>
          </p:txBody>
        </p:sp>
        <p:sp>
          <p:nvSpPr>
            <p:cNvPr id="145" name="Rectangle 85"/>
            <p:cNvSpPr>
              <a:spLocks noChangeArrowheads="1"/>
            </p:cNvSpPr>
            <p:nvPr/>
          </p:nvSpPr>
          <p:spPr bwMode="auto">
            <a:xfrm>
              <a:off x="7214936" y="5140597"/>
              <a:ext cx="1325554" cy="449742"/>
            </a:xfrm>
            <a:prstGeom prst="rect">
              <a:avLst/>
            </a:prstGeom>
            <a:noFill/>
            <a:ln w="9525">
              <a:solidFill>
                <a:schemeClr val="tx1"/>
              </a:solidFill>
              <a:miter lim="800000"/>
              <a:headEnd/>
              <a:tailEnd/>
            </a:ln>
          </p:spPr>
          <p:txBody>
            <a:bodyPr wrap="none" anchor="ctr"/>
            <a:lstStyle/>
            <a:p>
              <a:endParaRPr lang="en-US" dirty="0">
                <a:latin typeface="Calibri" pitchFamily="34" charset="0"/>
              </a:endParaRPr>
            </a:p>
          </p:txBody>
        </p:sp>
        <p:pic>
          <p:nvPicPr>
            <p:cNvPr id="146" name="Picture 145" descr="Monitor_Browser.png"/>
            <p:cNvPicPr>
              <a:picLocks noChangeAspect="1"/>
            </p:cNvPicPr>
            <p:nvPr/>
          </p:nvPicPr>
          <p:blipFill>
            <a:blip r:embed="rId5" cstate="print"/>
            <a:stretch>
              <a:fillRect/>
            </a:stretch>
          </p:blipFill>
          <p:spPr>
            <a:xfrm>
              <a:off x="4899109" y="3765432"/>
              <a:ext cx="710118" cy="613369"/>
            </a:xfrm>
            <a:prstGeom prst="rect">
              <a:avLst/>
            </a:prstGeom>
          </p:spPr>
        </p:pic>
        <p:sp>
          <p:nvSpPr>
            <p:cNvPr id="147" name="Text Box 166"/>
            <p:cNvSpPr txBox="1">
              <a:spLocks noChangeArrowheads="1"/>
            </p:cNvSpPr>
            <p:nvPr/>
          </p:nvSpPr>
          <p:spPr bwMode="auto">
            <a:xfrm>
              <a:off x="4990004" y="4373293"/>
              <a:ext cx="639106" cy="286822"/>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Client</a:t>
              </a:r>
            </a:p>
          </p:txBody>
        </p:sp>
        <p:sp>
          <p:nvSpPr>
            <p:cNvPr id="182" name="Rounded Rectangle 13"/>
            <p:cNvSpPr/>
            <p:nvPr/>
          </p:nvSpPr>
          <p:spPr bwMode="auto">
            <a:xfrm>
              <a:off x="4471736" y="1499936"/>
              <a:ext cx="2051769" cy="140035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191" name="Text Box 166"/>
            <p:cNvSpPr txBox="1">
              <a:spLocks noChangeArrowheads="1"/>
            </p:cNvSpPr>
            <p:nvPr/>
          </p:nvSpPr>
          <p:spPr bwMode="auto">
            <a:xfrm>
              <a:off x="4833257" y="1195833"/>
              <a:ext cx="1298839" cy="284047"/>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Physical Server</a:t>
              </a:r>
            </a:p>
          </p:txBody>
        </p:sp>
        <p:sp>
          <p:nvSpPr>
            <p:cNvPr id="192" name="Text Box 341"/>
            <p:cNvSpPr txBox="1">
              <a:spLocks noChangeArrowheads="1"/>
            </p:cNvSpPr>
            <p:nvPr/>
          </p:nvSpPr>
          <p:spPr bwMode="auto">
            <a:xfrm>
              <a:off x="5502440" y="2886661"/>
              <a:ext cx="578144" cy="215444"/>
            </a:xfrm>
            <a:prstGeom prst="rect">
              <a:avLst/>
            </a:prstGeom>
            <a:noFill/>
            <a:ln w="9525">
              <a:noFill/>
              <a:miter lim="800000"/>
              <a:headEnd/>
              <a:tailEnd/>
            </a:ln>
          </p:spPr>
          <p:txBody>
            <a:bodyPr wrap="square">
              <a:spAutoFit/>
            </a:bodyPr>
            <a:lstStyle/>
            <a:p>
              <a:r>
                <a:rPr lang="en-US" sz="800" b="1" dirty="0">
                  <a:latin typeface="Calibri" pitchFamily="34" charset="0"/>
                </a:rPr>
                <a:t>PNIC</a:t>
              </a:r>
            </a:p>
          </p:txBody>
        </p:sp>
        <p:pic>
          <p:nvPicPr>
            <p:cNvPr id="199" name="Picture 357" descr="ICON_NIC_Q308"/>
            <p:cNvPicPr>
              <a:picLocks noChangeAspect="1" noChangeArrowheads="1"/>
            </p:cNvPicPr>
            <p:nvPr/>
          </p:nvPicPr>
          <p:blipFill>
            <a:blip r:embed="rId6" cstate="print"/>
            <a:srcRect/>
            <a:stretch>
              <a:fillRect/>
            </a:stretch>
          </p:blipFill>
          <p:spPr bwMode="auto">
            <a:xfrm>
              <a:off x="5193632" y="2759431"/>
              <a:ext cx="380210" cy="306239"/>
            </a:xfrm>
            <a:prstGeom prst="rect">
              <a:avLst/>
            </a:prstGeom>
            <a:noFill/>
            <a:ln w="9525">
              <a:noFill/>
              <a:miter lim="800000"/>
              <a:headEnd/>
              <a:tailEnd/>
            </a:ln>
          </p:spPr>
        </p:pic>
        <p:sp>
          <p:nvSpPr>
            <p:cNvPr id="150" name="Rounded Rectangle 13"/>
            <p:cNvSpPr/>
            <p:nvPr/>
          </p:nvSpPr>
          <p:spPr bwMode="auto">
            <a:xfrm>
              <a:off x="6974304" y="1503247"/>
              <a:ext cx="2051769" cy="140035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sp>
          <p:nvSpPr>
            <p:cNvPr id="159" name="Text Box 166"/>
            <p:cNvSpPr txBox="1">
              <a:spLocks noChangeArrowheads="1"/>
            </p:cNvSpPr>
            <p:nvPr/>
          </p:nvSpPr>
          <p:spPr bwMode="auto">
            <a:xfrm>
              <a:off x="7335825" y="1199144"/>
              <a:ext cx="1298839" cy="284047"/>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Physical Server</a:t>
              </a:r>
            </a:p>
          </p:txBody>
        </p:sp>
        <p:sp>
          <p:nvSpPr>
            <p:cNvPr id="160" name="Text Box 341"/>
            <p:cNvSpPr txBox="1">
              <a:spLocks noChangeArrowheads="1"/>
            </p:cNvSpPr>
            <p:nvPr/>
          </p:nvSpPr>
          <p:spPr bwMode="auto">
            <a:xfrm>
              <a:off x="8005008" y="2889972"/>
              <a:ext cx="578144" cy="215444"/>
            </a:xfrm>
            <a:prstGeom prst="rect">
              <a:avLst/>
            </a:prstGeom>
            <a:noFill/>
            <a:ln w="9525">
              <a:noFill/>
              <a:miter lim="800000"/>
              <a:headEnd/>
              <a:tailEnd/>
            </a:ln>
          </p:spPr>
          <p:txBody>
            <a:bodyPr wrap="square">
              <a:spAutoFit/>
            </a:bodyPr>
            <a:lstStyle/>
            <a:p>
              <a:r>
                <a:rPr lang="en-US" sz="800" b="1" dirty="0">
                  <a:latin typeface="Calibri" pitchFamily="34" charset="0"/>
                </a:rPr>
                <a:t>PNIC</a:t>
              </a:r>
            </a:p>
          </p:txBody>
        </p:sp>
        <p:pic>
          <p:nvPicPr>
            <p:cNvPr id="167" name="Picture 357" descr="ICON_NIC_Q308"/>
            <p:cNvPicPr>
              <a:picLocks noChangeAspect="1" noChangeArrowheads="1"/>
            </p:cNvPicPr>
            <p:nvPr/>
          </p:nvPicPr>
          <p:blipFill>
            <a:blip r:embed="rId6" cstate="print"/>
            <a:srcRect/>
            <a:stretch>
              <a:fillRect/>
            </a:stretch>
          </p:blipFill>
          <p:spPr bwMode="auto">
            <a:xfrm>
              <a:off x="7696200" y="2762742"/>
              <a:ext cx="380210" cy="306239"/>
            </a:xfrm>
            <a:prstGeom prst="rect">
              <a:avLst/>
            </a:prstGeom>
            <a:noFill/>
            <a:ln w="9525">
              <a:noFill/>
              <a:miter lim="800000"/>
              <a:headEnd/>
              <a:tailEnd/>
            </a:ln>
          </p:spPr>
        </p:pic>
        <p:grpSp>
          <p:nvGrpSpPr>
            <p:cNvPr id="220" name="Group 219"/>
            <p:cNvGrpSpPr/>
            <p:nvPr/>
          </p:nvGrpSpPr>
          <p:grpSpPr>
            <a:xfrm>
              <a:off x="4689231" y="2133600"/>
              <a:ext cx="1630680" cy="457200"/>
              <a:chOff x="5455920" y="2590800"/>
              <a:chExt cx="1630680" cy="457200"/>
            </a:xfrm>
          </p:grpSpPr>
          <p:sp>
            <p:nvSpPr>
              <p:cNvPr id="218" name="AutoShape 63"/>
              <p:cNvSpPr>
                <a:spLocks noChangeArrowheads="1"/>
              </p:cNvSpPr>
              <p:nvPr/>
            </p:nvSpPr>
            <p:spPr bwMode="auto">
              <a:xfrm>
                <a:off x="5455920" y="2590800"/>
                <a:ext cx="1630680" cy="457200"/>
              </a:xfrm>
              <a:prstGeom prst="roundRect">
                <a:avLst>
                  <a:gd name="adj" fmla="val 14037"/>
                </a:avLst>
              </a:prstGeom>
              <a:solidFill>
                <a:schemeClr val="accent1"/>
              </a:solidFill>
              <a:ln w="9525">
                <a:solidFill>
                  <a:schemeClr val="tx1"/>
                </a:solidFill>
                <a:round/>
                <a:headEnd/>
                <a:tailEnd/>
              </a:ln>
            </p:spPr>
            <p:txBody>
              <a:bodyPr wrap="none" anchor="ctr"/>
              <a:lstStyle/>
              <a:p>
                <a:endParaRPr lang="en-US" dirty="0">
                  <a:latin typeface="Calibri" pitchFamily="34" charset="0"/>
                </a:endParaRPr>
              </a:p>
            </p:txBody>
          </p:sp>
          <p:sp>
            <p:nvSpPr>
              <p:cNvPr id="219" name="Text Box 70"/>
              <p:cNvSpPr txBox="1">
                <a:spLocks noChangeArrowheads="1"/>
              </p:cNvSpPr>
              <p:nvPr/>
            </p:nvSpPr>
            <p:spPr bwMode="auto">
              <a:xfrm>
                <a:off x="5627571" y="2627892"/>
                <a:ext cx="1416117" cy="369332"/>
              </a:xfrm>
              <a:prstGeom prst="rect">
                <a:avLst/>
              </a:prstGeom>
              <a:noFill/>
              <a:ln w="9525">
                <a:noFill/>
                <a:miter lim="800000"/>
                <a:headEnd/>
                <a:tailEnd/>
              </a:ln>
            </p:spPr>
            <p:txBody>
              <a:bodyPr wrap="square">
                <a:spAutoFit/>
              </a:bodyPr>
              <a:lstStyle/>
              <a:p>
                <a:pPr algn="ctr"/>
                <a:r>
                  <a:rPr lang="en-US" b="1" dirty="0">
                    <a:solidFill>
                      <a:schemeClr val="bg1"/>
                    </a:solidFill>
                    <a:latin typeface="Calibri" pitchFamily="34" charset="0"/>
                  </a:rPr>
                  <a:t>Hypervisor</a:t>
                </a:r>
              </a:p>
            </p:txBody>
          </p:sp>
        </p:grpSp>
        <p:grpSp>
          <p:nvGrpSpPr>
            <p:cNvPr id="221" name="Group 220"/>
            <p:cNvGrpSpPr/>
            <p:nvPr/>
          </p:nvGrpSpPr>
          <p:grpSpPr>
            <a:xfrm>
              <a:off x="7190935" y="2133600"/>
              <a:ext cx="1630680" cy="457200"/>
              <a:chOff x="5455920" y="2590800"/>
              <a:chExt cx="1630680" cy="457200"/>
            </a:xfrm>
          </p:grpSpPr>
          <p:sp>
            <p:nvSpPr>
              <p:cNvPr id="222" name="AutoShape 63"/>
              <p:cNvSpPr>
                <a:spLocks noChangeArrowheads="1"/>
              </p:cNvSpPr>
              <p:nvPr/>
            </p:nvSpPr>
            <p:spPr bwMode="auto">
              <a:xfrm>
                <a:off x="5455920" y="2590800"/>
                <a:ext cx="1630680" cy="457200"/>
              </a:xfrm>
              <a:prstGeom prst="roundRect">
                <a:avLst>
                  <a:gd name="adj" fmla="val 14037"/>
                </a:avLst>
              </a:prstGeom>
              <a:solidFill>
                <a:schemeClr val="accent1"/>
              </a:solidFill>
              <a:ln w="9525">
                <a:solidFill>
                  <a:schemeClr val="tx1"/>
                </a:solidFill>
                <a:round/>
                <a:headEnd/>
                <a:tailEnd/>
              </a:ln>
            </p:spPr>
            <p:txBody>
              <a:bodyPr wrap="none" anchor="ctr"/>
              <a:lstStyle/>
              <a:p>
                <a:endParaRPr lang="en-US" dirty="0">
                  <a:latin typeface="Calibri" pitchFamily="34" charset="0"/>
                </a:endParaRPr>
              </a:p>
            </p:txBody>
          </p:sp>
          <p:sp>
            <p:nvSpPr>
              <p:cNvPr id="223" name="Text Box 70"/>
              <p:cNvSpPr txBox="1">
                <a:spLocks noChangeArrowheads="1"/>
              </p:cNvSpPr>
              <p:nvPr/>
            </p:nvSpPr>
            <p:spPr bwMode="auto">
              <a:xfrm>
                <a:off x="5627571" y="2627892"/>
                <a:ext cx="1416117" cy="369332"/>
              </a:xfrm>
              <a:prstGeom prst="rect">
                <a:avLst/>
              </a:prstGeom>
              <a:noFill/>
              <a:ln w="9525">
                <a:noFill/>
                <a:miter lim="800000"/>
                <a:headEnd/>
                <a:tailEnd/>
              </a:ln>
            </p:spPr>
            <p:txBody>
              <a:bodyPr wrap="square">
                <a:spAutoFit/>
              </a:bodyPr>
              <a:lstStyle/>
              <a:p>
                <a:pPr algn="ctr"/>
                <a:r>
                  <a:rPr lang="en-US" b="1" dirty="0">
                    <a:solidFill>
                      <a:schemeClr val="bg1"/>
                    </a:solidFill>
                    <a:latin typeface="Calibri" pitchFamily="34" charset="0"/>
                  </a:rPr>
                  <a:t>Hypervisor</a:t>
                </a:r>
              </a:p>
            </p:txBody>
          </p:sp>
        </p:grpSp>
      </p:grpSp>
      <p:grpSp>
        <p:nvGrpSpPr>
          <p:cNvPr id="36" name="Group 35"/>
          <p:cNvGrpSpPr/>
          <p:nvPr/>
        </p:nvGrpSpPr>
        <p:grpSpPr>
          <a:xfrm>
            <a:off x="381000" y="2342343"/>
            <a:ext cx="3886200" cy="4255009"/>
            <a:chOff x="457200" y="1917192"/>
            <a:chExt cx="3886200" cy="3449746"/>
          </a:xfrm>
        </p:grpSpPr>
        <p:sp>
          <p:nvSpPr>
            <p:cNvPr id="33" name="Rectangle 32"/>
            <p:cNvSpPr/>
            <p:nvPr/>
          </p:nvSpPr>
          <p:spPr>
            <a:xfrm>
              <a:off x="457200" y="2057400"/>
              <a:ext cx="3886200" cy="3309538"/>
            </a:xfrm>
            <a:prstGeom prst="rect">
              <a:avLst/>
            </a:prstGeom>
            <a:solidFill>
              <a:schemeClr val="bg1">
                <a:lumMod val="95000"/>
              </a:schemeClr>
            </a:solidFill>
            <a:ln>
              <a:solidFill>
                <a:srgbClr val="2C95DD"/>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182880" tIns="182880" rIns="182880" bIns="113792" spcCol="1270" anchor="ctr"/>
            <a:lstStyle/>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Consists of following physical components:</a:t>
              </a:r>
            </a:p>
            <a:p>
              <a:pPr marL="682625" lvl="1" indent="-334963" defTabSz="890588">
                <a:spcBef>
                  <a:spcPct val="20000"/>
                </a:spcBef>
                <a:buClr>
                  <a:srgbClr val="FFC425"/>
                </a:buClr>
                <a:buSzPct val="90000"/>
                <a:buFont typeface="Webdings" pitchFamily="18" charset="2"/>
                <a:buChar char="4"/>
                <a:tabLst>
                  <a:tab pos="6985000" algn="l"/>
                  <a:tab pos="7185025" algn="l"/>
                  <a:tab pos="7837488" algn="l"/>
                </a:tabLst>
                <a:defRPr/>
              </a:pPr>
              <a:r>
                <a:rPr lang="en-US" dirty="0">
                  <a:solidFill>
                    <a:schemeClr val="tx1"/>
                  </a:solidFill>
                  <a:latin typeface="Calibri" pitchFamily="34" charset="0"/>
                </a:rPr>
                <a:t>Network adapters, switches, routers, bridges, repeaters, and hubs</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Provides connectivity  </a:t>
              </a:r>
            </a:p>
            <a:p>
              <a:pPr marL="682625" lvl="1" indent="-334963" defTabSz="890588">
                <a:spcBef>
                  <a:spcPct val="20000"/>
                </a:spcBef>
                <a:buClr>
                  <a:srgbClr val="FFC425"/>
                </a:buClr>
                <a:buSzPct val="90000"/>
                <a:buFont typeface="Webdings" pitchFamily="18" charset="2"/>
                <a:buChar char="4"/>
                <a:tabLst>
                  <a:tab pos="6985000" algn="l"/>
                  <a:tab pos="7185025" algn="l"/>
                  <a:tab pos="7837488" algn="l"/>
                </a:tabLst>
                <a:defRPr/>
              </a:pPr>
              <a:r>
                <a:rPr lang="en-US" dirty="0">
                  <a:solidFill>
                    <a:schemeClr val="tx1"/>
                  </a:solidFill>
                  <a:latin typeface="Calibri" pitchFamily="34" charset="0"/>
                </a:rPr>
                <a:t>Among  physical servers running hypervisor</a:t>
              </a:r>
            </a:p>
            <a:p>
              <a:pPr marL="682625" lvl="1" indent="-334963" defTabSz="890588">
                <a:spcBef>
                  <a:spcPct val="20000"/>
                </a:spcBef>
                <a:buClr>
                  <a:srgbClr val="FFC425"/>
                </a:buClr>
                <a:buSzPct val="90000"/>
                <a:buFont typeface="Webdings" pitchFamily="18" charset="2"/>
                <a:buChar char="4"/>
                <a:tabLst>
                  <a:tab pos="6985000" algn="l"/>
                  <a:tab pos="7185025" algn="l"/>
                  <a:tab pos="7837488" algn="l"/>
                </a:tabLst>
                <a:defRPr/>
              </a:pPr>
              <a:r>
                <a:rPr lang="en-US" dirty="0">
                  <a:solidFill>
                    <a:schemeClr val="tx1"/>
                  </a:solidFill>
                  <a:latin typeface="Calibri" pitchFamily="34" charset="0"/>
                </a:rPr>
                <a:t>Between physical servers and clients</a:t>
              </a:r>
            </a:p>
            <a:p>
              <a:pPr marL="682625" lvl="1" indent="-334963" defTabSz="890588">
                <a:spcBef>
                  <a:spcPct val="20000"/>
                </a:spcBef>
                <a:buClr>
                  <a:srgbClr val="FFC425"/>
                </a:buClr>
                <a:buSzPct val="90000"/>
                <a:buFont typeface="Webdings" pitchFamily="18" charset="2"/>
                <a:buChar char="4"/>
                <a:tabLst>
                  <a:tab pos="6985000" algn="l"/>
                  <a:tab pos="7185025" algn="l"/>
                  <a:tab pos="7837488" algn="l"/>
                </a:tabLst>
                <a:defRPr/>
              </a:pPr>
              <a:r>
                <a:rPr lang="en-US" dirty="0">
                  <a:solidFill>
                    <a:schemeClr val="tx1"/>
                  </a:solidFill>
                  <a:latin typeface="Calibri" pitchFamily="34" charset="0"/>
                </a:rPr>
                <a:t>Between physical servers and storage systems</a:t>
              </a:r>
            </a:p>
          </p:txBody>
        </p:sp>
        <p:sp>
          <p:nvSpPr>
            <p:cNvPr id="34" name="Rounded Rectangle 4"/>
            <p:cNvSpPr/>
            <p:nvPr/>
          </p:nvSpPr>
          <p:spPr>
            <a:xfrm>
              <a:off x="758952" y="1917192"/>
              <a:ext cx="1828800" cy="292608"/>
            </a:xfrm>
            <a:prstGeom prst="rect">
              <a:avLst/>
            </a:prstGeom>
          </p:spPr>
          <p:style>
            <a:lnRef idx="0">
              <a:schemeClr val="accent1"/>
            </a:lnRef>
            <a:fillRef idx="3">
              <a:schemeClr val="accent1"/>
            </a:fillRef>
            <a:effectRef idx="3">
              <a:schemeClr val="accent1"/>
            </a:effectRef>
            <a:fontRef idx="minor">
              <a:schemeClr val="lt1"/>
            </a:fontRef>
          </p:style>
          <p:txBody>
            <a:bodyPr lIns="101362" tIns="0" rIns="101362" bIns="0" spcCol="1270" anchor="ctr"/>
            <a:lstStyle/>
            <a:p>
              <a:pPr algn="ctr" defTabSz="800100">
                <a:lnSpc>
                  <a:spcPct val="90000"/>
                </a:lnSpc>
                <a:spcAft>
                  <a:spcPct val="35000"/>
                </a:spcAft>
                <a:defRPr/>
              </a:pPr>
              <a:r>
                <a:rPr lang="en-US" sz="1600" b="1" dirty="0">
                  <a:latin typeface="Calibri" pitchFamily="34" charset="0"/>
                </a:rPr>
                <a:t>Physical Network</a:t>
              </a:r>
            </a:p>
          </p:txBody>
        </p:sp>
      </p:grpSp>
    </p:spTree>
    <p:extLst>
      <p:ext uri="{BB962C8B-B14F-4D97-AF65-F5344CB8AC3E}">
        <p14:creationId xmlns:p14="http://schemas.microsoft.com/office/powerpoint/2010/main" val="246032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 in VDC (contd.)</a:t>
            </a:r>
          </a:p>
        </p:txBody>
      </p:sp>
      <p:grpSp>
        <p:nvGrpSpPr>
          <p:cNvPr id="207" name="Group 206"/>
          <p:cNvGrpSpPr/>
          <p:nvPr/>
        </p:nvGrpSpPr>
        <p:grpSpPr>
          <a:xfrm>
            <a:off x="4338064" y="1745497"/>
            <a:ext cx="4648200" cy="4779847"/>
            <a:chOff x="4876800" y="1316153"/>
            <a:chExt cx="4648200" cy="4779847"/>
          </a:xfrm>
        </p:grpSpPr>
        <p:sp>
          <p:nvSpPr>
            <p:cNvPr id="103" name="Line 172"/>
            <p:cNvSpPr>
              <a:spLocks noChangeShapeType="1"/>
            </p:cNvSpPr>
            <p:nvPr/>
          </p:nvSpPr>
          <p:spPr bwMode="auto">
            <a:xfrm>
              <a:off x="6014291" y="4212408"/>
              <a:ext cx="426071" cy="0"/>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64" name="Text Box 171"/>
            <p:cNvSpPr txBox="1">
              <a:spLocks noChangeArrowheads="1"/>
            </p:cNvSpPr>
            <p:nvPr/>
          </p:nvSpPr>
          <p:spPr bwMode="auto">
            <a:xfrm>
              <a:off x="7643671" y="5271176"/>
              <a:ext cx="1491248" cy="443824"/>
            </a:xfrm>
            <a:prstGeom prst="rect">
              <a:avLst/>
            </a:prstGeom>
            <a:noFill/>
            <a:ln w="9525">
              <a:noFill/>
              <a:miter lim="800000"/>
              <a:headEnd/>
              <a:tailEnd/>
            </a:ln>
          </p:spPr>
          <p:txBody>
            <a:bodyPr>
              <a:spAutoFit/>
            </a:bodyPr>
            <a:lstStyle/>
            <a:p>
              <a:pPr>
                <a:lnSpc>
                  <a:spcPct val="80000"/>
                </a:lnSpc>
                <a:spcBef>
                  <a:spcPct val="50000"/>
                </a:spcBef>
              </a:pPr>
              <a:r>
                <a:rPr lang="en-US" sz="1200" dirty="0">
                  <a:latin typeface="Calibri" pitchFamily="34" charset="0"/>
                </a:rPr>
                <a:t>PNIC – Physical NIC</a:t>
              </a:r>
            </a:p>
            <a:p>
              <a:pPr>
                <a:lnSpc>
                  <a:spcPct val="80000"/>
                </a:lnSpc>
                <a:spcBef>
                  <a:spcPct val="50000"/>
                </a:spcBef>
              </a:pPr>
              <a:r>
                <a:rPr lang="en-US" sz="1200" dirty="0">
                  <a:latin typeface="Calibri" pitchFamily="34" charset="0"/>
                </a:rPr>
                <a:t>VNIC – Virtual NIC</a:t>
              </a:r>
            </a:p>
          </p:txBody>
        </p:sp>
        <p:grpSp>
          <p:nvGrpSpPr>
            <p:cNvPr id="4" name="Group 170"/>
            <p:cNvGrpSpPr>
              <a:grpSpLocks/>
            </p:cNvGrpSpPr>
            <p:nvPr/>
          </p:nvGrpSpPr>
          <p:grpSpPr bwMode="auto">
            <a:xfrm>
              <a:off x="6647485" y="4916907"/>
              <a:ext cx="1065178" cy="1179093"/>
              <a:chOff x="4048" y="3091"/>
              <a:chExt cx="720" cy="797"/>
            </a:xfrm>
          </p:grpSpPr>
          <p:pic>
            <p:nvPicPr>
              <p:cNvPr id="143" name="Picture 12" descr="Storage Array_Tall.png"/>
              <p:cNvPicPr>
                <a:picLocks noChangeAspect="1"/>
              </p:cNvPicPr>
              <p:nvPr/>
            </p:nvPicPr>
            <p:blipFill>
              <a:blip r:embed="rId3" cstate="print"/>
              <a:srcRect/>
              <a:stretch>
                <a:fillRect/>
              </a:stretch>
            </p:blipFill>
            <p:spPr bwMode="auto">
              <a:xfrm>
                <a:off x="4224" y="3091"/>
                <a:ext cx="293" cy="624"/>
              </a:xfrm>
              <a:prstGeom prst="rect">
                <a:avLst/>
              </a:prstGeom>
              <a:noFill/>
              <a:ln w="9525">
                <a:noFill/>
                <a:miter lim="800000"/>
                <a:headEnd/>
                <a:tailEnd/>
              </a:ln>
            </p:spPr>
          </p:pic>
          <p:sp>
            <p:nvSpPr>
              <p:cNvPr id="144" name="Text Box 161"/>
              <p:cNvSpPr txBox="1">
                <a:spLocks noChangeArrowheads="1"/>
              </p:cNvSpPr>
              <p:nvPr/>
            </p:nvSpPr>
            <p:spPr bwMode="auto">
              <a:xfrm>
                <a:off x="4048" y="3715"/>
                <a:ext cx="720" cy="173"/>
              </a:xfrm>
              <a:prstGeom prst="rect">
                <a:avLst/>
              </a:prstGeom>
              <a:noFill/>
              <a:ln w="9525">
                <a:noFill/>
                <a:miter lim="800000"/>
                <a:headEnd/>
                <a:tailEnd/>
              </a:ln>
            </p:spPr>
            <p:txBody>
              <a:bodyPr>
                <a:spAutoFit/>
              </a:bodyPr>
              <a:lstStyle/>
              <a:p>
                <a:pPr>
                  <a:spcBef>
                    <a:spcPct val="50000"/>
                  </a:spcBef>
                </a:pPr>
                <a:r>
                  <a:rPr lang="en-US" sz="1200" b="1" dirty="0">
                    <a:latin typeface="Calibri" pitchFamily="34" charset="0"/>
                  </a:rPr>
                  <a:t>Storage Array</a:t>
                </a:r>
              </a:p>
            </p:txBody>
          </p:sp>
        </p:grpSp>
        <p:sp>
          <p:nvSpPr>
            <p:cNvPr id="66" name="Line 172"/>
            <p:cNvSpPr>
              <a:spLocks noChangeShapeType="1"/>
            </p:cNvSpPr>
            <p:nvPr/>
          </p:nvSpPr>
          <p:spPr bwMode="auto">
            <a:xfrm>
              <a:off x="5867400" y="3124200"/>
              <a:ext cx="936898" cy="637282"/>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67" name="Line 174"/>
            <p:cNvSpPr>
              <a:spLocks noChangeShapeType="1"/>
            </p:cNvSpPr>
            <p:nvPr/>
          </p:nvSpPr>
          <p:spPr bwMode="auto">
            <a:xfrm flipH="1">
              <a:off x="7322091" y="3048000"/>
              <a:ext cx="907508" cy="722359"/>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68" name="Line 176"/>
            <p:cNvSpPr>
              <a:spLocks noChangeShapeType="1"/>
            </p:cNvSpPr>
            <p:nvPr/>
          </p:nvSpPr>
          <p:spPr bwMode="auto">
            <a:xfrm>
              <a:off x="7123851" y="4518941"/>
              <a:ext cx="0" cy="395004"/>
            </a:xfrm>
            <a:prstGeom prst="line">
              <a:avLst/>
            </a:prstGeom>
            <a:noFill/>
            <a:ln w="19050">
              <a:solidFill>
                <a:schemeClr val="tx1"/>
              </a:solidFill>
              <a:round/>
              <a:headEnd/>
              <a:tailEnd/>
            </a:ln>
          </p:spPr>
          <p:txBody>
            <a:bodyPr/>
            <a:lstStyle/>
            <a:p>
              <a:endParaRPr lang="en-US" dirty="0">
                <a:latin typeface="Calibri" pitchFamily="34" charset="0"/>
              </a:endParaRPr>
            </a:p>
          </p:txBody>
        </p:sp>
        <p:pic>
          <p:nvPicPr>
            <p:cNvPr id="70" name="Picture 6" descr="Blue Cloud.png"/>
            <p:cNvPicPr>
              <a:picLocks noChangeAspect="1"/>
            </p:cNvPicPr>
            <p:nvPr/>
          </p:nvPicPr>
          <p:blipFill>
            <a:blip r:embed="rId4" cstate="print"/>
            <a:srcRect/>
            <a:stretch>
              <a:fillRect/>
            </a:stretch>
          </p:blipFill>
          <p:spPr bwMode="auto">
            <a:xfrm>
              <a:off x="6384145" y="3678634"/>
              <a:ext cx="1633272" cy="846224"/>
            </a:xfrm>
            <a:prstGeom prst="rect">
              <a:avLst/>
            </a:prstGeom>
            <a:noFill/>
            <a:ln w="9525">
              <a:noFill/>
              <a:miter lim="800000"/>
              <a:headEnd/>
              <a:tailEnd/>
            </a:ln>
          </p:spPr>
        </p:pic>
        <p:sp>
          <p:nvSpPr>
            <p:cNvPr id="71" name="Text Box 160"/>
            <p:cNvSpPr txBox="1">
              <a:spLocks noChangeArrowheads="1"/>
            </p:cNvSpPr>
            <p:nvPr/>
          </p:nvSpPr>
          <p:spPr bwMode="auto">
            <a:xfrm>
              <a:off x="6711095" y="3903505"/>
              <a:ext cx="994166" cy="487596"/>
            </a:xfrm>
            <a:prstGeom prst="rect">
              <a:avLst/>
            </a:prstGeom>
            <a:noFill/>
            <a:ln w="9525">
              <a:noFill/>
              <a:miter lim="800000"/>
              <a:headEnd/>
              <a:tailEnd/>
            </a:ln>
          </p:spPr>
          <p:txBody>
            <a:bodyPr>
              <a:spAutoFit/>
            </a:bodyPr>
            <a:lstStyle/>
            <a:p>
              <a:pPr>
                <a:spcBef>
                  <a:spcPct val="50000"/>
                </a:spcBef>
              </a:pPr>
              <a:r>
                <a:rPr lang="en-US" sz="1400" b="1" dirty="0">
                  <a:latin typeface="Calibri" pitchFamily="34" charset="0"/>
                </a:rPr>
                <a:t>Physical Network</a:t>
              </a:r>
            </a:p>
          </p:txBody>
        </p:sp>
        <p:sp>
          <p:nvSpPr>
            <p:cNvPr id="116" name="Rectangle 85"/>
            <p:cNvSpPr>
              <a:spLocks noChangeArrowheads="1"/>
            </p:cNvSpPr>
            <p:nvPr/>
          </p:nvSpPr>
          <p:spPr bwMode="auto">
            <a:xfrm>
              <a:off x="7620000" y="5260917"/>
              <a:ext cx="1325554" cy="449742"/>
            </a:xfrm>
            <a:prstGeom prst="rect">
              <a:avLst/>
            </a:prstGeom>
            <a:noFill/>
            <a:ln w="9525">
              <a:solidFill>
                <a:schemeClr val="tx1"/>
              </a:solidFill>
              <a:miter lim="800000"/>
              <a:headEnd/>
              <a:tailEnd/>
            </a:ln>
          </p:spPr>
          <p:txBody>
            <a:bodyPr wrap="none" anchor="ctr"/>
            <a:lstStyle/>
            <a:p>
              <a:endParaRPr lang="en-US" dirty="0">
                <a:latin typeface="Calibri" pitchFamily="34" charset="0"/>
              </a:endParaRPr>
            </a:p>
          </p:txBody>
        </p:sp>
        <p:pic>
          <p:nvPicPr>
            <p:cNvPr id="82" name="Picture 81" descr="Monitor_Browser.png"/>
            <p:cNvPicPr>
              <a:picLocks noChangeAspect="1"/>
            </p:cNvPicPr>
            <p:nvPr/>
          </p:nvPicPr>
          <p:blipFill>
            <a:blip r:embed="rId5" cstate="print"/>
            <a:stretch>
              <a:fillRect/>
            </a:stretch>
          </p:blipFill>
          <p:spPr>
            <a:xfrm>
              <a:off x="5304173" y="3885752"/>
              <a:ext cx="710118" cy="613369"/>
            </a:xfrm>
            <a:prstGeom prst="rect">
              <a:avLst/>
            </a:prstGeom>
          </p:spPr>
        </p:pic>
        <p:sp>
          <p:nvSpPr>
            <p:cNvPr id="104" name="Text Box 166"/>
            <p:cNvSpPr txBox="1">
              <a:spLocks noChangeArrowheads="1"/>
            </p:cNvSpPr>
            <p:nvPr/>
          </p:nvSpPr>
          <p:spPr bwMode="auto">
            <a:xfrm>
              <a:off x="5395068" y="4493613"/>
              <a:ext cx="639106" cy="286822"/>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Client</a:t>
              </a:r>
            </a:p>
          </p:txBody>
        </p:sp>
        <p:grpSp>
          <p:nvGrpSpPr>
            <p:cNvPr id="111" name="Group 110"/>
            <p:cNvGrpSpPr/>
            <p:nvPr/>
          </p:nvGrpSpPr>
          <p:grpSpPr>
            <a:xfrm>
              <a:off x="4876800" y="1316153"/>
              <a:ext cx="2145632" cy="1906272"/>
              <a:chOff x="4876800" y="1316153"/>
              <a:chExt cx="2145632" cy="1906272"/>
            </a:xfrm>
          </p:grpSpPr>
          <p:sp>
            <p:nvSpPr>
              <p:cNvPr id="72" name="Rounded Rectangle 13"/>
              <p:cNvSpPr/>
              <p:nvPr/>
            </p:nvSpPr>
            <p:spPr bwMode="auto">
              <a:xfrm>
                <a:off x="4876800" y="1620256"/>
                <a:ext cx="2051769" cy="140035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cxnSp>
            <p:nvCxnSpPr>
              <p:cNvPr id="74" name="Straight Connector 152"/>
              <p:cNvCxnSpPr>
                <a:cxnSpLocks noChangeShapeType="1"/>
              </p:cNvCxnSpPr>
              <p:nvPr/>
            </p:nvCxnSpPr>
            <p:spPr bwMode="auto">
              <a:xfrm rot="16200000" flipH="1">
                <a:off x="5211134" y="2231328"/>
                <a:ext cx="187886" cy="180488"/>
              </a:xfrm>
              <a:prstGeom prst="line">
                <a:avLst/>
              </a:prstGeom>
              <a:noFill/>
              <a:ln w="19050" algn="ctr">
                <a:solidFill>
                  <a:srgbClr val="000000"/>
                </a:solidFill>
                <a:round/>
                <a:headEnd/>
                <a:tailEnd/>
              </a:ln>
            </p:spPr>
          </p:cxnSp>
          <p:cxnSp>
            <p:nvCxnSpPr>
              <p:cNvPr id="75" name="Straight Connector 154"/>
              <p:cNvCxnSpPr>
                <a:cxnSpLocks noChangeShapeType="1"/>
              </p:cNvCxnSpPr>
              <p:nvPr/>
            </p:nvCxnSpPr>
            <p:spPr bwMode="auto">
              <a:xfrm rot="16200000" flipH="1" flipV="1">
                <a:off x="5934568" y="2170672"/>
                <a:ext cx="208598" cy="275171"/>
              </a:xfrm>
              <a:prstGeom prst="line">
                <a:avLst/>
              </a:prstGeom>
              <a:noFill/>
              <a:ln w="19050" algn="ctr">
                <a:solidFill>
                  <a:srgbClr val="000000"/>
                </a:solidFill>
                <a:round/>
                <a:headEnd/>
                <a:tailEnd/>
              </a:ln>
            </p:spPr>
          </p:cxnSp>
          <p:sp>
            <p:nvSpPr>
              <p:cNvPr id="77" name="Text Box 341"/>
              <p:cNvSpPr txBox="1">
                <a:spLocks noChangeArrowheads="1"/>
              </p:cNvSpPr>
              <p:nvPr/>
            </p:nvSpPr>
            <p:spPr bwMode="auto">
              <a:xfrm>
                <a:off x="6185328" y="2159576"/>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cxnSp>
            <p:nvCxnSpPr>
              <p:cNvPr id="78" name="Straight Connector 155"/>
              <p:cNvCxnSpPr>
                <a:cxnSpLocks noChangeShapeType="1"/>
              </p:cNvCxnSpPr>
              <p:nvPr/>
            </p:nvCxnSpPr>
            <p:spPr bwMode="auto">
              <a:xfrm rot="5400000">
                <a:off x="5592809" y="2863050"/>
                <a:ext cx="217500" cy="0"/>
              </a:xfrm>
              <a:prstGeom prst="line">
                <a:avLst/>
              </a:prstGeom>
              <a:noFill/>
              <a:ln w="19050" algn="ctr">
                <a:solidFill>
                  <a:srgbClr val="000000"/>
                </a:solidFill>
                <a:round/>
                <a:headEnd/>
                <a:tailEnd/>
              </a:ln>
            </p:spPr>
          </p:cxnSp>
          <p:grpSp>
            <p:nvGrpSpPr>
              <p:cNvPr id="5" name="Group 117"/>
              <p:cNvGrpSpPr>
                <a:grpSpLocks/>
              </p:cNvGrpSpPr>
              <p:nvPr/>
            </p:nvGrpSpPr>
            <p:grpSpPr bwMode="auto">
              <a:xfrm>
                <a:off x="4993104" y="1740905"/>
                <a:ext cx="352211" cy="497084"/>
                <a:chOff x="3568" y="672"/>
                <a:chExt cx="238" cy="336"/>
              </a:xfrm>
            </p:grpSpPr>
            <p:cxnSp>
              <p:nvCxnSpPr>
                <p:cNvPr id="139"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140"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141"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142"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grpSp>
            <p:nvGrpSpPr>
              <p:cNvPr id="6" name="Group 118"/>
              <p:cNvGrpSpPr>
                <a:grpSpLocks/>
              </p:cNvGrpSpPr>
              <p:nvPr/>
            </p:nvGrpSpPr>
            <p:grpSpPr bwMode="auto">
              <a:xfrm>
                <a:off x="5516816" y="1740905"/>
                <a:ext cx="352211" cy="497084"/>
                <a:chOff x="3568" y="672"/>
                <a:chExt cx="238" cy="336"/>
              </a:xfrm>
            </p:grpSpPr>
            <p:cxnSp>
              <p:nvCxnSpPr>
                <p:cNvPr id="135"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136"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137"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138"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grpSp>
            <p:nvGrpSpPr>
              <p:cNvPr id="7" name="Group 123"/>
              <p:cNvGrpSpPr>
                <a:grpSpLocks/>
              </p:cNvGrpSpPr>
              <p:nvPr/>
            </p:nvGrpSpPr>
            <p:grpSpPr bwMode="auto">
              <a:xfrm>
                <a:off x="6025734" y="1740905"/>
                <a:ext cx="352211" cy="497084"/>
                <a:chOff x="3568" y="672"/>
                <a:chExt cx="238" cy="336"/>
              </a:xfrm>
            </p:grpSpPr>
            <p:cxnSp>
              <p:nvCxnSpPr>
                <p:cNvPr id="131"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132"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133"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134"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sp>
            <p:nvSpPr>
              <p:cNvPr id="83" name="Line 129"/>
              <p:cNvSpPr>
                <a:spLocks noChangeShapeType="1"/>
              </p:cNvSpPr>
              <p:nvPr/>
            </p:nvSpPr>
            <p:spPr bwMode="auto">
              <a:xfrm flipV="1">
                <a:off x="5698601" y="2218753"/>
                <a:ext cx="0" cy="54739"/>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84" name="Text Box 166"/>
              <p:cNvSpPr txBox="1">
                <a:spLocks noChangeArrowheads="1"/>
              </p:cNvSpPr>
              <p:nvPr/>
            </p:nvSpPr>
            <p:spPr bwMode="auto">
              <a:xfrm>
                <a:off x="5238321" y="1316153"/>
                <a:ext cx="1298839" cy="284047"/>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Physical Server</a:t>
                </a:r>
              </a:p>
            </p:txBody>
          </p:sp>
          <p:sp>
            <p:nvSpPr>
              <p:cNvPr id="100" name="Text Box 341"/>
              <p:cNvSpPr txBox="1">
                <a:spLocks noChangeArrowheads="1"/>
              </p:cNvSpPr>
              <p:nvPr/>
            </p:nvSpPr>
            <p:spPr bwMode="auto">
              <a:xfrm>
                <a:off x="5907504" y="3006981"/>
                <a:ext cx="578144" cy="215444"/>
              </a:xfrm>
              <a:prstGeom prst="rect">
                <a:avLst/>
              </a:prstGeom>
              <a:noFill/>
              <a:ln w="9525">
                <a:noFill/>
                <a:miter lim="800000"/>
                <a:headEnd/>
                <a:tailEnd/>
              </a:ln>
            </p:spPr>
            <p:txBody>
              <a:bodyPr wrap="square">
                <a:spAutoFit/>
              </a:bodyPr>
              <a:lstStyle/>
              <a:p>
                <a:r>
                  <a:rPr lang="en-US" sz="800" b="1" dirty="0">
                    <a:latin typeface="Calibri" pitchFamily="34" charset="0"/>
                  </a:rPr>
                  <a:t>PNIC</a:t>
                </a:r>
              </a:p>
            </p:txBody>
          </p:sp>
          <p:sp>
            <p:nvSpPr>
              <p:cNvPr id="101" name="Text Box 341"/>
              <p:cNvSpPr txBox="1">
                <a:spLocks noChangeArrowheads="1"/>
              </p:cNvSpPr>
              <p:nvPr/>
            </p:nvSpPr>
            <p:spPr bwMode="auto">
              <a:xfrm>
                <a:off x="5685286" y="2153659"/>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105" name="Text Box 341"/>
              <p:cNvSpPr txBox="1">
                <a:spLocks noChangeArrowheads="1"/>
              </p:cNvSpPr>
              <p:nvPr/>
            </p:nvSpPr>
            <p:spPr bwMode="auto">
              <a:xfrm>
                <a:off x="5174888" y="2153659"/>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cxnSp>
            <p:nvCxnSpPr>
              <p:cNvPr id="95" name="Straight Connector 155"/>
              <p:cNvCxnSpPr>
                <a:cxnSpLocks noChangeShapeType="1"/>
              </p:cNvCxnSpPr>
              <p:nvPr/>
            </p:nvCxnSpPr>
            <p:spPr bwMode="auto">
              <a:xfrm>
                <a:off x="6172200" y="2614864"/>
                <a:ext cx="228600" cy="0"/>
              </a:xfrm>
              <a:prstGeom prst="line">
                <a:avLst/>
              </a:prstGeom>
              <a:noFill/>
              <a:ln w="19050" algn="ctr">
                <a:solidFill>
                  <a:srgbClr val="000000"/>
                </a:solidFill>
                <a:round/>
                <a:headEnd/>
                <a:tailEnd/>
              </a:ln>
            </p:spPr>
          </p:cxnSp>
          <p:grpSp>
            <p:nvGrpSpPr>
              <p:cNvPr id="94" name="Group 93"/>
              <p:cNvGrpSpPr/>
              <p:nvPr/>
            </p:nvGrpSpPr>
            <p:grpSpPr>
              <a:xfrm>
                <a:off x="6260433" y="2402304"/>
                <a:ext cx="761999" cy="396127"/>
                <a:chOff x="-1038728" y="3657600"/>
                <a:chExt cx="761999" cy="396127"/>
              </a:xfrm>
            </p:grpSpPr>
            <p:sp>
              <p:nvSpPr>
                <p:cNvPr id="80" name="AutoShape 63"/>
                <p:cNvSpPr>
                  <a:spLocks noChangeArrowheads="1"/>
                </p:cNvSpPr>
                <p:nvPr/>
              </p:nvSpPr>
              <p:spPr bwMode="auto">
                <a:xfrm>
                  <a:off x="-947290" y="3657600"/>
                  <a:ext cx="548640" cy="365760"/>
                </a:xfrm>
                <a:prstGeom prst="roundRect">
                  <a:avLst>
                    <a:gd name="adj" fmla="val 14037"/>
                  </a:avLst>
                </a:prstGeom>
                <a:solidFill>
                  <a:schemeClr val="accent1"/>
                </a:solidFill>
                <a:ln w="9525">
                  <a:solidFill>
                    <a:schemeClr val="tx1"/>
                  </a:solidFill>
                  <a:round/>
                  <a:headEnd/>
                  <a:tailEnd/>
                </a:ln>
              </p:spPr>
              <p:txBody>
                <a:bodyPr wrap="none" anchor="ctr"/>
                <a:lstStyle/>
                <a:p>
                  <a:endParaRPr lang="en-US" sz="300" dirty="0">
                    <a:latin typeface="Calibri" pitchFamily="34" charset="0"/>
                  </a:endParaRPr>
                </a:p>
              </p:txBody>
            </p:sp>
            <p:sp>
              <p:nvSpPr>
                <p:cNvPr id="81" name="Text Box 70"/>
                <p:cNvSpPr txBox="1">
                  <a:spLocks noChangeArrowheads="1"/>
                </p:cNvSpPr>
                <p:nvPr/>
              </p:nvSpPr>
              <p:spPr bwMode="auto">
                <a:xfrm>
                  <a:off x="-1038728" y="3677087"/>
                  <a:ext cx="761999" cy="376640"/>
                </a:xfrm>
                <a:prstGeom prst="rect">
                  <a:avLst/>
                </a:prstGeom>
                <a:noFill/>
                <a:ln w="9525">
                  <a:noFill/>
                  <a:miter lim="800000"/>
                  <a:headEnd/>
                  <a:tailEnd/>
                </a:ln>
              </p:spPr>
              <p:txBody>
                <a:bodyPr wrap="square">
                  <a:spAutoFit/>
                </a:bodyPr>
                <a:lstStyle/>
                <a:p>
                  <a:pPr algn="ctr"/>
                  <a:r>
                    <a:rPr lang="en-US" sz="900" b="1" dirty="0">
                      <a:solidFill>
                        <a:schemeClr val="bg1"/>
                      </a:solidFill>
                      <a:latin typeface="Calibri" pitchFamily="34" charset="0"/>
                    </a:rPr>
                    <a:t>Hypervisor Kernel</a:t>
                  </a:r>
                </a:p>
              </p:txBody>
            </p:sp>
          </p:grpSp>
          <p:pic>
            <p:nvPicPr>
              <p:cNvPr id="85" name="Picture 6" descr="Blue Cloud.png"/>
              <p:cNvPicPr>
                <a:picLocks noChangeAspect="1"/>
              </p:cNvPicPr>
              <p:nvPr/>
            </p:nvPicPr>
            <p:blipFill>
              <a:blip r:embed="rId4" cstate="print"/>
              <a:srcRect/>
              <a:stretch>
                <a:fillRect/>
              </a:stretch>
            </p:blipFill>
            <p:spPr bwMode="auto">
              <a:xfrm>
                <a:off x="5302118" y="2276450"/>
                <a:ext cx="923154" cy="477850"/>
              </a:xfrm>
              <a:prstGeom prst="rect">
                <a:avLst/>
              </a:prstGeom>
              <a:noFill/>
              <a:ln w="9525">
                <a:noFill/>
                <a:miter lim="800000"/>
                <a:headEnd/>
                <a:tailEnd/>
              </a:ln>
            </p:spPr>
          </p:pic>
          <p:sp>
            <p:nvSpPr>
              <p:cNvPr id="86" name="Text Box 64"/>
              <p:cNvSpPr txBox="1">
                <a:spLocks noChangeArrowheads="1"/>
              </p:cNvSpPr>
              <p:nvPr/>
            </p:nvSpPr>
            <p:spPr bwMode="auto">
              <a:xfrm>
                <a:off x="5188203" y="2496883"/>
                <a:ext cx="1060739" cy="172093"/>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100" b="1" dirty="0">
                    <a:latin typeface="Calibri" pitchFamily="34" charset="0"/>
                  </a:rPr>
                  <a:t>VM Network</a:t>
                </a:r>
              </a:p>
            </p:txBody>
          </p:sp>
          <p:pic>
            <p:nvPicPr>
              <p:cNvPr id="73" name="Picture 357" descr="ICON_NIC_Q308"/>
              <p:cNvPicPr>
                <a:picLocks noChangeAspect="1" noChangeArrowheads="1"/>
              </p:cNvPicPr>
              <p:nvPr/>
            </p:nvPicPr>
            <p:blipFill>
              <a:blip r:embed="rId9" cstate="print"/>
              <a:srcRect/>
              <a:stretch>
                <a:fillRect/>
              </a:stretch>
            </p:blipFill>
            <p:spPr bwMode="auto">
              <a:xfrm>
                <a:off x="5598696" y="2879751"/>
                <a:ext cx="380210" cy="306239"/>
              </a:xfrm>
              <a:prstGeom prst="rect">
                <a:avLst/>
              </a:prstGeom>
              <a:noFill/>
              <a:ln w="9525">
                <a:noFill/>
                <a:miter lim="800000"/>
                <a:headEnd/>
                <a:tailEnd/>
              </a:ln>
            </p:spPr>
          </p:pic>
        </p:grpSp>
        <p:grpSp>
          <p:nvGrpSpPr>
            <p:cNvPr id="174" name="Group 173"/>
            <p:cNvGrpSpPr/>
            <p:nvPr/>
          </p:nvGrpSpPr>
          <p:grpSpPr>
            <a:xfrm>
              <a:off x="7379368" y="1319464"/>
              <a:ext cx="2145632" cy="1906272"/>
              <a:chOff x="4876800" y="1316153"/>
              <a:chExt cx="2145632" cy="1906272"/>
            </a:xfrm>
          </p:grpSpPr>
          <p:sp>
            <p:nvSpPr>
              <p:cNvPr id="175" name="Rounded Rectangle 13"/>
              <p:cNvSpPr/>
              <p:nvPr/>
            </p:nvSpPr>
            <p:spPr bwMode="auto">
              <a:xfrm>
                <a:off x="4876800" y="1620256"/>
                <a:ext cx="2051769" cy="1400358"/>
              </a:xfrm>
              <a:prstGeom prst="roundRect">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sz="1000" dirty="0">
                  <a:solidFill>
                    <a:schemeClr val="tx1"/>
                  </a:solidFill>
                  <a:latin typeface="Calibri" pitchFamily="34" charset="0"/>
                </a:endParaRPr>
              </a:p>
            </p:txBody>
          </p:sp>
          <p:cxnSp>
            <p:nvCxnSpPr>
              <p:cNvPr id="176" name="Straight Connector 152"/>
              <p:cNvCxnSpPr>
                <a:cxnSpLocks noChangeShapeType="1"/>
              </p:cNvCxnSpPr>
              <p:nvPr/>
            </p:nvCxnSpPr>
            <p:spPr bwMode="auto">
              <a:xfrm rot="16200000" flipH="1">
                <a:off x="5211134" y="2231328"/>
                <a:ext cx="187886" cy="180488"/>
              </a:xfrm>
              <a:prstGeom prst="line">
                <a:avLst/>
              </a:prstGeom>
              <a:noFill/>
              <a:ln w="19050" algn="ctr">
                <a:solidFill>
                  <a:srgbClr val="000000"/>
                </a:solidFill>
                <a:round/>
                <a:headEnd/>
                <a:tailEnd/>
              </a:ln>
            </p:spPr>
          </p:cxnSp>
          <p:cxnSp>
            <p:nvCxnSpPr>
              <p:cNvPr id="177" name="Straight Connector 154"/>
              <p:cNvCxnSpPr>
                <a:cxnSpLocks noChangeShapeType="1"/>
              </p:cNvCxnSpPr>
              <p:nvPr/>
            </p:nvCxnSpPr>
            <p:spPr bwMode="auto">
              <a:xfrm rot="16200000" flipH="1" flipV="1">
                <a:off x="5934568" y="2170672"/>
                <a:ext cx="208598" cy="275171"/>
              </a:xfrm>
              <a:prstGeom prst="line">
                <a:avLst/>
              </a:prstGeom>
              <a:noFill/>
              <a:ln w="19050" algn="ctr">
                <a:solidFill>
                  <a:srgbClr val="000000"/>
                </a:solidFill>
                <a:round/>
                <a:headEnd/>
                <a:tailEnd/>
              </a:ln>
            </p:spPr>
          </p:cxnSp>
          <p:sp>
            <p:nvSpPr>
              <p:cNvPr id="178" name="Text Box 341"/>
              <p:cNvSpPr txBox="1">
                <a:spLocks noChangeArrowheads="1"/>
              </p:cNvSpPr>
              <p:nvPr/>
            </p:nvSpPr>
            <p:spPr bwMode="auto">
              <a:xfrm>
                <a:off x="6185328" y="2159576"/>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cxnSp>
            <p:nvCxnSpPr>
              <p:cNvPr id="179" name="Straight Connector 155"/>
              <p:cNvCxnSpPr>
                <a:cxnSpLocks noChangeShapeType="1"/>
              </p:cNvCxnSpPr>
              <p:nvPr/>
            </p:nvCxnSpPr>
            <p:spPr bwMode="auto">
              <a:xfrm rot="5400000">
                <a:off x="5592809" y="2863050"/>
                <a:ext cx="217500" cy="0"/>
              </a:xfrm>
              <a:prstGeom prst="line">
                <a:avLst/>
              </a:prstGeom>
              <a:noFill/>
              <a:ln w="19050" algn="ctr">
                <a:solidFill>
                  <a:srgbClr val="000000"/>
                </a:solidFill>
                <a:round/>
                <a:headEnd/>
                <a:tailEnd/>
              </a:ln>
            </p:spPr>
          </p:cxnSp>
          <p:grpSp>
            <p:nvGrpSpPr>
              <p:cNvPr id="180" name="Group 117"/>
              <p:cNvGrpSpPr>
                <a:grpSpLocks/>
              </p:cNvGrpSpPr>
              <p:nvPr/>
            </p:nvGrpSpPr>
            <p:grpSpPr bwMode="auto">
              <a:xfrm>
                <a:off x="4993539" y="1740905"/>
                <a:ext cx="352240" cy="497084"/>
                <a:chOff x="3568" y="672"/>
                <a:chExt cx="238" cy="336"/>
              </a:xfrm>
            </p:grpSpPr>
            <p:cxnSp>
              <p:nvCxnSpPr>
                <p:cNvPr id="203"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204"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205"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206"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grpSp>
            <p:nvGrpSpPr>
              <p:cNvPr id="181" name="Group 118"/>
              <p:cNvGrpSpPr>
                <a:grpSpLocks/>
              </p:cNvGrpSpPr>
              <p:nvPr/>
            </p:nvGrpSpPr>
            <p:grpSpPr bwMode="auto">
              <a:xfrm>
                <a:off x="5517251" y="1740905"/>
                <a:ext cx="352240" cy="497084"/>
                <a:chOff x="3568" y="672"/>
                <a:chExt cx="238" cy="336"/>
              </a:xfrm>
            </p:grpSpPr>
            <p:cxnSp>
              <p:nvCxnSpPr>
                <p:cNvPr id="199"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200"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201"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202"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grpSp>
            <p:nvGrpSpPr>
              <p:cNvPr id="182" name="Group 123"/>
              <p:cNvGrpSpPr>
                <a:grpSpLocks/>
              </p:cNvGrpSpPr>
              <p:nvPr/>
            </p:nvGrpSpPr>
            <p:grpSpPr bwMode="auto">
              <a:xfrm>
                <a:off x="6026169" y="1740905"/>
                <a:ext cx="352240" cy="497084"/>
                <a:chOff x="3568" y="672"/>
                <a:chExt cx="238" cy="336"/>
              </a:xfrm>
            </p:grpSpPr>
            <p:cxnSp>
              <p:nvCxnSpPr>
                <p:cNvPr id="195" name="Straight Connector 153"/>
                <p:cNvCxnSpPr>
                  <a:cxnSpLocks noChangeShapeType="1"/>
                </p:cNvCxnSpPr>
                <p:nvPr/>
              </p:nvCxnSpPr>
              <p:spPr bwMode="auto">
                <a:xfrm flipH="1">
                  <a:off x="3625" y="794"/>
                  <a:ext cx="1" cy="60"/>
                </a:xfrm>
                <a:prstGeom prst="line">
                  <a:avLst/>
                </a:prstGeom>
                <a:noFill/>
                <a:ln w="9525" algn="ctr">
                  <a:solidFill>
                    <a:srgbClr val="000000"/>
                  </a:solidFill>
                  <a:round/>
                  <a:headEnd/>
                  <a:tailEnd/>
                </a:ln>
              </p:spPr>
            </p:cxnSp>
            <p:pic>
              <p:nvPicPr>
                <p:cNvPr id="196" name="Picture 78" descr="VM.png"/>
                <p:cNvPicPr>
                  <a:picLocks noChangeAspect="1"/>
                </p:cNvPicPr>
                <p:nvPr/>
              </p:nvPicPr>
              <p:blipFill>
                <a:blip r:embed="rId6" cstate="print"/>
                <a:srcRect/>
                <a:stretch>
                  <a:fillRect/>
                </a:stretch>
              </p:blipFill>
              <p:spPr bwMode="auto">
                <a:xfrm>
                  <a:off x="3568" y="672"/>
                  <a:ext cx="238" cy="305"/>
                </a:xfrm>
                <a:prstGeom prst="rect">
                  <a:avLst/>
                </a:prstGeom>
                <a:noFill/>
                <a:ln w="9525">
                  <a:noFill/>
                  <a:miter lim="800000"/>
                  <a:headEnd/>
                  <a:tailEnd/>
                </a:ln>
              </p:spPr>
            </p:pic>
            <p:pic>
              <p:nvPicPr>
                <p:cNvPr id="197" name="Picture 10" descr="AP_OS Single.png"/>
                <p:cNvPicPr>
                  <a:picLocks noChangeAspect="1"/>
                </p:cNvPicPr>
                <p:nvPr/>
              </p:nvPicPr>
              <p:blipFill>
                <a:blip r:embed="rId7" cstate="print"/>
                <a:srcRect/>
                <a:stretch>
                  <a:fillRect/>
                </a:stretch>
              </p:blipFill>
              <p:spPr bwMode="auto">
                <a:xfrm>
                  <a:off x="3623" y="693"/>
                  <a:ext cx="130" cy="208"/>
                </a:xfrm>
                <a:prstGeom prst="rect">
                  <a:avLst/>
                </a:prstGeom>
                <a:noFill/>
                <a:ln w="9525">
                  <a:noFill/>
                  <a:miter lim="800000"/>
                  <a:headEnd/>
                  <a:tailEnd/>
                </a:ln>
              </p:spPr>
            </p:pic>
            <p:pic>
              <p:nvPicPr>
                <p:cNvPr id="198" name="Picture 357" descr="ICON_NIC_Q308"/>
                <p:cNvPicPr>
                  <a:picLocks noChangeAspect="1" noChangeArrowheads="1"/>
                </p:cNvPicPr>
                <p:nvPr/>
              </p:nvPicPr>
              <p:blipFill>
                <a:blip r:embed="rId8" cstate="print"/>
                <a:srcRect/>
                <a:stretch>
                  <a:fillRect/>
                </a:stretch>
              </p:blipFill>
              <p:spPr bwMode="auto">
                <a:xfrm>
                  <a:off x="3662" y="958"/>
                  <a:ext cx="64" cy="50"/>
                </a:xfrm>
                <a:prstGeom prst="rect">
                  <a:avLst/>
                </a:prstGeom>
                <a:noFill/>
                <a:ln w="9525">
                  <a:noFill/>
                  <a:miter lim="800000"/>
                  <a:headEnd/>
                  <a:tailEnd/>
                </a:ln>
              </p:spPr>
            </p:pic>
          </p:grpSp>
          <p:sp>
            <p:nvSpPr>
              <p:cNvPr id="183" name="Line 129"/>
              <p:cNvSpPr>
                <a:spLocks noChangeShapeType="1"/>
              </p:cNvSpPr>
              <p:nvPr/>
            </p:nvSpPr>
            <p:spPr bwMode="auto">
              <a:xfrm flipV="1">
                <a:off x="5698601" y="2218753"/>
                <a:ext cx="0" cy="54739"/>
              </a:xfrm>
              <a:prstGeom prst="line">
                <a:avLst/>
              </a:prstGeom>
              <a:noFill/>
              <a:ln w="19050">
                <a:solidFill>
                  <a:schemeClr val="tx1"/>
                </a:solidFill>
                <a:round/>
                <a:headEnd/>
                <a:tailEnd/>
              </a:ln>
            </p:spPr>
            <p:txBody>
              <a:bodyPr/>
              <a:lstStyle/>
              <a:p>
                <a:endParaRPr lang="en-US" dirty="0">
                  <a:latin typeface="Calibri" pitchFamily="34" charset="0"/>
                </a:endParaRPr>
              </a:p>
            </p:txBody>
          </p:sp>
          <p:sp>
            <p:nvSpPr>
              <p:cNvPr id="184" name="Text Box 166"/>
              <p:cNvSpPr txBox="1">
                <a:spLocks noChangeArrowheads="1"/>
              </p:cNvSpPr>
              <p:nvPr/>
            </p:nvSpPr>
            <p:spPr bwMode="auto">
              <a:xfrm>
                <a:off x="5238321" y="1316153"/>
                <a:ext cx="1298839" cy="284047"/>
              </a:xfrm>
              <a:prstGeom prst="rect">
                <a:avLst/>
              </a:prstGeom>
              <a:noFill/>
              <a:ln w="9525">
                <a:noFill/>
                <a:miter lim="800000"/>
                <a:headEnd/>
                <a:tailEnd/>
              </a:ln>
            </p:spPr>
            <p:txBody>
              <a:bodyPr wrap="square">
                <a:spAutoFit/>
              </a:bodyPr>
              <a:lstStyle/>
              <a:p>
                <a:pPr>
                  <a:spcBef>
                    <a:spcPct val="50000"/>
                  </a:spcBef>
                </a:pPr>
                <a:r>
                  <a:rPr lang="en-US" sz="1400" b="1" dirty="0">
                    <a:latin typeface="Calibri" pitchFamily="34" charset="0"/>
                  </a:rPr>
                  <a:t>Physical Server</a:t>
                </a:r>
              </a:p>
            </p:txBody>
          </p:sp>
          <p:sp>
            <p:nvSpPr>
              <p:cNvPr id="185" name="Text Box 341"/>
              <p:cNvSpPr txBox="1">
                <a:spLocks noChangeArrowheads="1"/>
              </p:cNvSpPr>
              <p:nvPr/>
            </p:nvSpPr>
            <p:spPr bwMode="auto">
              <a:xfrm>
                <a:off x="5907504" y="3006981"/>
                <a:ext cx="578144" cy="215444"/>
              </a:xfrm>
              <a:prstGeom prst="rect">
                <a:avLst/>
              </a:prstGeom>
              <a:noFill/>
              <a:ln w="9525">
                <a:noFill/>
                <a:miter lim="800000"/>
                <a:headEnd/>
                <a:tailEnd/>
              </a:ln>
            </p:spPr>
            <p:txBody>
              <a:bodyPr wrap="square">
                <a:spAutoFit/>
              </a:bodyPr>
              <a:lstStyle/>
              <a:p>
                <a:r>
                  <a:rPr lang="en-US" sz="800" b="1" dirty="0">
                    <a:latin typeface="Calibri" pitchFamily="34" charset="0"/>
                  </a:rPr>
                  <a:t>PNIC</a:t>
                </a:r>
              </a:p>
            </p:txBody>
          </p:sp>
          <p:sp>
            <p:nvSpPr>
              <p:cNvPr id="186" name="Text Box 341"/>
              <p:cNvSpPr txBox="1">
                <a:spLocks noChangeArrowheads="1"/>
              </p:cNvSpPr>
              <p:nvPr/>
            </p:nvSpPr>
            <p:spPr bwMode="auto">
              <a:xfrm>
                <a:off x="5685286" y="2153659"/>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sp>
            <p:nvSpPr>
              <p:cNvPr id="187" name="Text Box 341"/>
              <p:cNvSpPr txBox="1">
                <a:spLocks noChangeArrowheads="1"/>
              </p:cNvSpPr>
              <p:nvPr/>
            </p:nvSpPr>
            <p:spPr bwMode="auto">
              <a:xfrm>
                <a:off x="5174888" y="2153659"/>
                <a:ext cx="378730" cy="171612"/>
              </a:xfrm>
              <a:prstGeom prst="rect">
                <a:avLst/>
              </a:prstGeom>
              <a:noFill/>
              <a:ln w="9525">
                <a:noFill/>
                <a:miter lim="800000"/>
                <a:headEnd/>
                <a:tailEnd/>
              </a:ln>
            </p:spPr>
            <p:txBody>
              <a:bodyPr>
                <a:spAutoFit/>
              </a:bodyPr>
              <a:lstStyle/>
              <a:p>
                <a:r>
                  <a:rPr lang="en-US" sz="600" b="1" dirty="0">
                    <a:latin typeface="Calibri" pitchFamily="34" charset="0"/>
                  </a:rPr>
                  <a:t>VNIC</a:t>
                </a:r>
              </a:p>
            </p:txBody>
          </p:sp>
          <p:cxnSp>
            <p:nvCxnSpPr>
              <p:cNvPr id="188" name="Straight Connector 155"/>
              <p:cNvCxnSpPr>
                <a:cxnSpLocks noChangeShapeType="1"/>
              </p:cNvCxnSpPr>
              <p:nvPr/>
            </p:nvCxnSpPr>
            <p:spPr bwMode="auto">
              <a:xfrm>
                <a:off x="6172200" y="2614864"/>
                <a:ext cx="228600" cy="0"/>
              </a:xfrm>
              <a:prstGeom prst="line">
                <a:avLst/>
              </a:prstGeom>
              <a:noFill/>
              <a:ln w="19050" algn="ctr">
                <a:solidFill>
                  <a:srgbClr val="000000"/>
                </a:solidFill>
                <a:round/>
                <a:headEnd/>
                <a:tailEnd/>
              </a:ln>
            </p:spPr>
          </p:cxnSp>
          <p:grpSp>
            <p:nvGrpSpPr>
              <p:cNvPr id="189" name="Group 93"/>
              <p:cNvGrpSpPr/>
              <p:nvPr/>
            </p:nvGrpSpPr>
            <p:grpSpPr>
              <a:xfrm>
                <a:off x="6260433" y="2402304"/>
                <a:ext cx="761999" cy="396127"/>
                <a:chOff x="-1038728" y="3657600"/>
                <a:chExt cx="761999" cy="396127"/>
              </a:xfrm>
            </p:grpSpPr>
            <p:sp>
              <p:nvSpPr>
                <p:cNvPr id="193" name="AutoShape 63"/>
                <p:cNvSpPr>
                  <a:spLocks noChangeArrowheads="1"/>
                </p:cNvSpPr>
                <p:nvPr/>
              </p:nvSpPr>
              <p:spPr bwMode="auto">
                <a:xfrm>
                  <a:off x="-947290" y="3657600"/>
                  <a:ext cx="548640" cy="365760"/>
                </a:xfrm>
                <a:prstGeom prst="roundRect">
                  <a:avLst>
                    <a:gd name="adj" fmla="val 14037"/>
                  </a:avLst>
                </a:prstGeom>
                <a:solidFill>
                  <a:schemeClr val="accent1"/>
                </a:solidFill>
                <a:ln w="9525">
                  <a:solidFill>
                    <a:schemeClr val="tx1"/>
                  </a:solidFill>
                  <a:round/>
                  <a:headEnd/>
                  <a:tailEnd/>
                </a:ln>
              </p:spPr>
              <p:txBody>
                <a:bodyPr wrap="none" anchor="ctr"/>
                <a:lstStyle/>
                <a:p>
                  <a:endParaRPr lang="en-US" sz="300" dirty="0">
                    <a:latin typeface="Calibri" pitchFamily="34" charset="0"/>
                  </a:endParaRPr>
                </a:p>
              </p:txBody>
            </p:sp>
            <p:sp>
              <p:nvSpPr>
                <p:cNvPr id="194" name="Text Box 70"/>
                <p:cNvSpPr txBox="1">
                  <a:spLocks noChangeArrowheads="1"/>
                </p:cNvSpPr>
                <p:nvPr/>
              </p:nvSpPr>
              <p:spPr bwMode="auto">
                <a:xfrm>
                  <a:off x="-1038728" y="3677087"/>
                  <a:ext cx="761999" cy="376640"/>
                </a:xfrm>
                <a:prstGeom prst="rect">
                  <a:avLst/>
                </a:prstGeom>
                <a:noFill/>
                <a:ln w="9525">
                  <a:noFill/>
                  <a:miter lim="800000"/>
                  <a:headEnd/>
                  <a:tailEnd/>
                </a:ln>
              </p:spPr>
              <p:txBody>
                <a:bodyPr wrap="square">
                  <a:spAutoFit/>
                </a:bodyPr>
                <a:lstStyle/>
                <a:p>
                  <a:pPr algn="ctr"/>
                  <a:r>
                    <a:rPr lang="en-US" sz="900" b="1" dirty="0">
                      <a:solidFill>
                        <a:schemeClr val="bg1"/>
                      </a:solidFill>
                      <a:latin typeface="Calibri" pitchFamily="34" charset="0"/>
                    </a:rPr>
                    <a:t>Hypervisor Kernel</a:t>
                  </a:r>
                </a:p>
              </p:txBody>
            </p:sp>
          </p:grpSp>
          <p:pic>
            <p:nvPicPr>
              <p:cNvPr id="190" name="Picture 6" descr="Blue Cloud.png"/>
              <p:cNvPicPr>
                <a:picLocks noChangeAspect="1"/>
              </p:cNvPicPr>
              <p:nvPr/>
            </p:nvPicPr>
            <p:blipFill>
              <a:blip r:embed="rId4" cstate="print"/>
              <a:srcRect/>
              <a:stretch>
                <a:fillRect/>
              </a:stretch>
            </p:blipFill>
            <p:spPr bwMode="auto">
              <a:xfrm>
                <a:off x="5302118" y="2276450"/>
                <a:ext cx="923154" cy="477850"/>
              </a:xfrm>
              <a:prstGeom prst="rect">
                <a:avLst/>
              </a:prstGeom>
              <a:noFill/>
              <a:ln w="9525">
                <a:noFill/>
                <a:miter lim="800000"/>
                <a:headEnd/>
                <a:tailEnd/>
              </a:ln>
            </p:spPr>
          </p:pic>
          <p:sp>
            <p:nvSpPr>
              <p:cNvPr id="191" name="Text Box 64"/>
              <p:cNvSpPr txBox="1">
                <a:spLocks noChangeArrowheads="1"/>
              </p:cNvSpPr>
              <p:nvPr/>
            </p:nvSpPr>
            <p:spPr bwMode="auto">
              <a:xfrm>
                <a:off x="5188203" y="2496883"/>
                <a:ext cx="1060739" cy="172093"/>
              </a:xfrm>
              <a:prstGeom prst="rect">
                <a:avLst/>
              </a:prstGeom>
              <a:noFill/>
              <a:ln w="25400" algn="ctr">
                <a:noFill/>
                <a:miter lim="800000"/>
                <a:headEnd/>
                <a:tailEnd type="none" w="lg" len="med"/>
              </a:ln>
            </p:spPr>
            <p:txBody>
              <a:bodyPr lIns="0" tIns="0" rIns="0" bIns="0">
                <a:spAutoFit/>
              </a:bodyPr>
              <a:lstStyle/>
              <a:p>
                <a:pPr marL="354013" indent="-354013" algn="ctr" defTabSz="941388"/>
                <a:r>
                  <a:rPr lang="en-US" sz="1100" b="1" dirty="0">
                    <a:latin typeface="Calibri" pitchFamily="34" charset="0"/>
                  </a:rPr>
                  <a:t>VM Network</a:t>
                </a:r>
              </a:p>
            </p:txBody>
          </p:sp>
          <p:pic>
            <p:nvPicPr>
              <p:cNvPr id="192" name="Picture 357" descr="ICON_NIC_Q308"/>
              <p:cNvPicPr>
                <a:picLocks noChangeAspect="1" noChangeArrowheads="1"/>
              </p:cNvPicPr>
              <p:nvPr/>
            </p:nvPicPr>
            <p:blipFill>
              <a:blip r:embed="rId9" cstate="print"/>
              <a:srcRect/>
              <a:stretch>
                <a:fillRect/>
              </a:stretch>
            </p:blipFill>
            <p:spPr bwMode="auto">
              <a:xfrm>
                <a:off x="5598696" y="2879751"/>
                <a:ext cx="380210" cy="306239"/>
              </a:xfrm>
              <a:prstGeom prst="rect">
                <a:avLst/>
              </a:prstGeom>
              <a:noFill/>
              <a:ln w="9525">
                <a:noFill/>
                <a:miter lim="800000"/>
                <a:headEnd/>
                <a:tailEnd/>
              </a:ln>
            </p:spPr>
          </p:pic>
        </p:grpSp>
      </p:grpSp>
      <p:grpSp>
        <p:nvGrpSpPr>
          <p:cNvPr id="90" name="Group 89"/>
          <p:cNvGrpSpPr/>
          <p:nvPr/>
        </p:nvGrpSpPr>
        <p:grpSpPr>
          <a:xfrm>
            <a:off x="323528" y="1537216"/>
            <a:ext cx="3657600" cy="3508248"/>
            <a:chOff x="457200" y="987552"/>
            <a:chExt cx="3657600" cy="3508248"/>
          </a:xfrm>
        </p:grpSpPr>
        <p:sp>
          <p:nvSpPr>
            <p:cNvPr id="88" name="Rectangle 87"/>
            <p:cNvSpPr/>
            <p:nvPr/>
          </p:nvSpPr>
          <p:spPr>
            <a:xfrm>
              <a:off x="457200" y="1116106"/>
              <a:ext cx="3657600" cy="3379694"/>
            </a:xfrm>
            <a:prstGeom prst="rect">
              <a:avLst/>
            </a:prstGeom>
            <a:solidFill>
              <a:schemeClr val="bg1">
                <a:lumMod val="95000"/>
              </a:schemeClr>
            </a:solidFill>
            <a:ln>
              <a:solidFill>
                <a:srgbClr val="2C95DD"/>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182880" tIns="182880" rIns="182880" bIns="113792" spcCol="1270" anchor="ctr"/>
            <a:lstStyle/>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Resides inside physical server </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Consists of logical switches called “virtual switches”</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Provides connectivity among VMs inside a physical server</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Provides connectivity to Hypervisor kernel</a:t>
              </a:r>
            </a:p>
            <a:p>
              <a:pPr marL="234950" indent="-234950" defTabSz="890588">
                <a:spcBef>
                  <a:spcPct val="30000"/>
                </a:spcBef>
                <a:buClr>
                  <a:srgbClr val="8FBF30"/>
                </a:buClr>
                <a:buSzPct val="110000"/>
                <a:buFont typeface="Arial" pitchFamily="34" charset="0"/>
                <a:buChar char="•"/>
                <a:tabLst>
                  <a:tab pos="6985000" algn="l"/>
                  <a:tab pos="7185025" algn="l"/>
                  <a:tab pos="7837488" algn="l"/>
                </a:tabLst>
                <a:defRPr/>
              </a:pPr>
              <a:r>
                <a:rPr lang="en-US" sz="2000" dirty="0">
                  <a:solidFill>
                    <a:schemeClr val="tx1"/>
                  </a:solidFill>
                  <a:latin typeface="Calibri" pitchFamily="34" charset="0"/>
                </a:rPr>
                <a:t>Connects to physical network</a:t>
              </a:r>
            </a:p>
          </p:txBody>
        </p:sp>
        <p:sp>
          <p:nvSpPr>
            <p:cNvPr id="89" name="Rounded Rectangle 4"/>
            <p:cNvSpPr/>
            <p:nvPr/>
          </p:nvSpPr>
          <p:spPr>
            <a:xfrm>
              <a:off x="758952" y="987552"/>
              <a:ext cx="1463040" cy="292608"/>
            </a:xfrm>
            <a:prstGeom prst="rect">
              <a:avLst/>
            </a:prstGeom>
          </p:spPr>
          <p:style>
            <a:lnRef idx="0">
              <a:schemeClr val="accent1"/>
            </a:lnRef>
            <a:fillRef idx="3">
              <a:schemeClr val="accent1"/>
            </a:fillRef>
            <a:effectRef idx="3">
              <a:schemeClr val="accent1"/>
            </a:effectRef>
            <a:fontRef idx="minor">
              <a:schemeClr val="lt1"/>
            </a:fontRef>
          </p:style>
          <p:txBody>
            <a:bodyPr lIns="101362" tIns="0" rIns="101362" bIns="0" spcCol="1270" anchor="ctr"/>
            <a:lstStyle/>
            <a:p>
              <a:pPr algn="ctr"/>
              <a:r>
                <a:rPr lang="en-US" sz="1600" b="1" dirty="0">
                  <a:latin typeface="Calibri" pitchFamily="34" charset="0"/>
                </a:rPr>
                <a:t>VM Network</a:t>
              </a:r>
            </a:p>
          </p:txBody>
        </p:sp>
      </p:grpSp>
    </p:spTree>
    <p:extLst>
      <p:ext uri="{BB962C8B-B14F-4D97-AF65-F5344CB8AC3E}">
        <p14:creationId xmlns:p14="http://schemas.microsoft.com/office/powerpoint/2010/main" val="1543476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Virtualization in VDC (contd.)</a:t>
            </a:r>
          </a:p>
        </p:txBody>
      </p:sp>
      <p:sp>
        <p:nvSpPr>
          <p:cNvPr id="18" name="Content Placeholder 12"/>
          <p:cNvSpPr>
            <a:spLocks noGrp="1"/>
          </p:cNvSpPr>
          <p:nvPr>
            <p:ph idx="1"/>
          </p:nvPr>
        </p:nvSpPr>
        <p:spPr>
          <a:xfrm>
            <a:off x="304800" y="1580728"/>
            <a:ext cx="8534400" cy="4800600"/>
          </a:xfrm>
        </p:spPr>
        <p:txBody>
          <a:bodyPr/>
          <a:lstStyle/>
          <a:p>
            <a:r>
              <a:rPr lang="en-US" sz="2000" dirty="0"/>
              <a:t>VM and physical networks are </a:t>
            </a:r>
            <a:r>
              <a:rPr lang="en-US" sz="2000" dirty="0" smtClean="0"/>
              <a:t>virtualized </a:t>
            </a:r>
            <a:r>
              <a:rPr lang="en-US" sz="2000" dirty="0"/>
              <a:t>to create virtual </a:t>
            </a:r>
            <a:r>
              <a:rPr lang="en-US" sz="2000" dirty="0" smtClean="0"/>
              <a:t>networks</a:t>
            </a:r>
          </a:p>
          <a:p>
            <a:r>
              <a:rPr lang="en-US" sz="1800" dirty="0" smtClean="0"/>
              <a:t>Hypervisor -Uses </a:t>
            </a:r>
            <a:r>
              <a:rPr lang="en-US" sz="1800" dirty="0"/>
              <a:t>built-in networking and network virtualization functionalities</a:t>
            </a:r>
          </a:p>
          <a:p>
            <a:pPr lvl="2"/>
            <a:r>
              <a:rPr lang="en-US" sz="1800" dirty="0"/>
              <a:t>To create virtual switch and configuring virtual networks on it</a:t>
            </a:r>
          </a:p>
          <a:p>
            <a:endParaRPr lang="en-US" sz="2000" dirty="0"/>
          </a:p>
        </p:txBody>
      </p:sp>
      <p:grpSp>
        <p:nvGrpSpPr>
          <p:cNvPr id="176" name="Group 175"/>
          <p:cNvGrpSpPr/>
          <p:nvPr/>
        </p:nvGrpSpPr>
        <p:grpSpPr>
          <a:xfrm>
            <a:off x="185036" y="3400146"/>
            <a:ext cx="8661493" cy="3125198"/>
            <a:chOff x="185036" y="2209800"/>
            <a:chExt cx="8661493" cy="3125198"/>
          </a:xfrm>
        </p:grpSpPr>
        <p:cxnSp>
          <p:nvCxnSpPr>
            <p:cNvPr id="67" name="Straight Connector 66"/>
            <p:cNvCxnSpPr>
              <a:stCxn id="95" idx="3"/>
            </p:cNvCxnSpPr>
            <p:nvPr/>
          </p:nvCxnSpPr>
          <p:spPr>
            <a:xfrm>
              <a:off x="2793661" y="3664973"/>
              <a:ext cx="254339" cy="146798"/>
            </a:xfrm>
            <a:prstGeom prst="line">
              <a:avLst/>
            </a:prstGeom>
          </p:spPr>
          <p:style>
            <a:lnRef idx="2">
              <a:schemeClr val="dk1"/>
            </a:lnRef>
            <a:fillRef idx="0">
              <a:schemeClr val="dk1"/>
            </a:fillRef>
            <a:effectRef idx="1">
              <a:schemeClr val="dk1"/>
            </a:effectRef>
            <a:fontRef idx="minor">
              <a:schemeClr val="tx1"/>
            </a:fontRef>
          </p:style>
        </p:cxnSp>
        <p:sp>
          <p:nvSpPr>
            <p:cNvPr id="68" name="Rounded Rectangle 13"/>
            <p:cNvSpPr/>
            <p:nvPr/>
          </p:nvSpPr>
          <p:spPr bwMode="auto">
            <a:xfrm>
              <a:off x="438150" y="2592571"/>
              <a:ext cx="2082312" cy="2362200"/>
            </a:xfrm>
            <a:prstGeom prst="roundRect">
              <a:avLst>
                <a:gd name="adj" fmla="val 6043"/>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dirty="0">
                <a:solidFill>
                  <a:schemeClr val="tx1"/>
                </a:solidFill>
                <a:latin typeface="Calibri" pitchFamily="34" charset="0"/>
              </a:endParaRPr>
            </a:p>
          </p:txBody>
        </p:sp>
        <p:sp>
          <p:nvSpPr>
            <p:cNvPr id="69" name="Rounded Rectangle 13"/>
            <p:cNvSpPr/>
            <p:nvPr/>
          </p:nvSpPr>
          <p:spPr bwMode="auto">
            <a:xfrm>
              <a:off x="6629400" y="2592571"/>
              <a:ext cx="2082312" cy="2362200"/>
            </a:xfrm>
            <a:prstGeom prst="roundRect">
              <a:avLst>
                <a:gd name="adj" fmla="val 6043"/>
              </a:avLst>
            </a:prstGeom>
            <a:gradFill flip="none" rotWithShape="1">
              <a:gsLst>
                <a:gs pos="0">
                  <a:schemeClr val="dk1">
                    <a:tint val="50000"/>
                    <a:satMod val="300000"/>
                  </a:schemeClr>
                </a:gs>
                <a:gs pos="35000">
                  <a:schemeClr val="dk1">
                    <a:tint val="37000"/>
                    <a:satMod val="300000"/>
                  </a:schemeClr>
                </a:gs>
                <a:gs pos="100000">
                  <a:schemeClr val="dk1">
                    <a:tint val="15000"/>
                    <a:satMod val="350000"/>
                  </a:schemeClr>
                </a:gs>
              </a:gsLst>
              <a:lin ang="5400000" scaled="1"/>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defRPr/>
              </a:pPr>
              <a:endParaRPr lang="en-US" dirty="0">
                <a:solidFill>
                  <a:schemeClr val="tx1"/>
                </a:solidFill>
                <a:latin typeface="Calibri" pitchFamily="34" charset="0"/>
              </a:endParaRPr>
            </a:p>
          </p:txBody>
        </p:sp>
        <p:pic>
          <p:nvPicPr>
            <p:cNvPr id="70" name="Picture 6" descr="Blue Cloud.png"/>
            <p:cNvPicPr>
              <a:picLocks noChangeAspect="1"/>
            </p:cNvPicPr>
            <p:nvPr/>
          </p:nvPicPr>
          <p:blipFill>
            <a:blip r:embed="rId3" cstate="print">
              <a:lum bright="70000" contrast="-70000"/>
            </a:blip>
            <a:srcRect/>
            <a:stretch>
              <a:fillRect/>
            </a:stretch>
          </p:blipFill>
          <p:spPr bwMode="auto">
            <a:xfrm>
              <a:off x="6981825" y="3278371"/>
              <a:ext cx="1748707" cy="852038"/>
            </a:xfrm>
            <a:prstGeom prst="rect">
              <a:avLst/>
            </a:prstGeom>
            <a:noFill/>
            <a:ln w="9525">
              <a:noFill/>
              <a:miter lim="800000"/>
              <a:headEnd/>
              <a:tailEnd/>
            </a:ln>
          </p:spPr>
        </p:pic>
        <p:pic>
          <p:nvPicPr>
            <p:cNvPr id="71" name="Picture 6" descr="Blue Cloud.png"/>
            <p:cNvPicPr>
              <a:picLocks noChangeAspect="1"/>
            </p:cNvPicPr>
            <p:nvPr/>
          </p:nvPicPr>
          <p:blipFill>
            <a:blip r:embed="rId3" cstate="print">
              <a:lum bright="70000" contrast="-70000"/>
            </a:blip>
            <a:srcRect/>
            <a:stretch>
              <a:fillRect/>
            </a:stretch>
          </p:blipFill>
          <p:spPr bwMode="auto">
            <a:xfrm>
              <a:off x="3136792" y="2908632"/>
              <a:ext cx="2847001" cy="1561494"/>
            </a:xfrm>
            <a:prstGeom prst="rect">
              <a:avLst/>
            </a:prstGeom>
            <a:noFill/>
            <a:ln w="9525">
              <a:noFill/>
              <a:miter lim="800000"/>
              <a:headEnd/>
              <a:tailEnd/>
            </a:ln>
          </p:spPr>
        </p:pic>
        <p:sp>
          <p:nvSpPr>
            <p:cNvPr id="72" name="Text Box 341"/>
            <p:cNvSpPr txBox="1">
              <a:spLocks noChangeArrowheads="1"/>
            </p:cNvSpPr>
            <p:nvPr/>
          </p:nvSpPr>
          <p:spPr bwMode="auto">
            <a:xfrm>
              <a:off x="2447925" y="3310609"/>
              <a:ext cx="519082" cy="215412"/>
            </a:xfrm>
            <a:prstGeom prst="rect">
              <a:avLst/>
            </a:prstGeom>
            <a:noFill/>
            <a:ln w="9525">
              <a:noFill/>
              <a:miter lim="800000"/>
              <a:headEnd/>
              <a:tailEnd/>
            </a:ln>
          </p:spPr>
          <p:txBody>
            <a:bodyPr>
              <a:spAutoFit/>
            </a:bodyPr>
            <a:lstStyle/>
            <a:p>
              <a:r>
                <a:rPr lang="en-US" sz="900" b="1" dirty="0">
                  <a:latin typeface="Calibri" pitchFamily="34" charset="0"/>
                </a:rPr>
                <a:t>PNIC</a:t>
              </a:r>
            </a:p>
          </p:txBody>
        </p:sp>
        <p:sp>
          <p:nvSpPr>
            <p:cNvPr id="73" name="Text Box 341"/>
            <p:cNvSpPr txBox="1">
              <a:spLocks noChangeArrowheads="1"/>
            </p:cNvSpPr>
            <p:nvPr/>
          </p:nvSpPr>
          <p:spPr bwMode="auto">
            <a:xfrm>
              <a:off x="201437" y="5073388"/>
              <a:ext cx="1572206" cy="261610"/>
            </a:xfrm>
            <a:prstGeom prst="rect">
              <a:avLst/>
            </a:prstGeom>
            <a:noFill/>
            <a:ln w="9525">
              <a:noFill/>
              <a:miter lim="800000"/>
              <a:headEnd/>
              <a:tailEnd/>
            </a:ln>
          </p:spPr>
          <p:txBody>
            <a:bodyPr>
              <a:spAutoFit/>
            </a:bodyPr>
            <a:lstStyle/>
            <a:p>
              <a:r>
                <a:rPr lang="en-US" sz="1100" b="1" dirty="0">
                  <a:solidFill>
                    <a:schemeClr val="tx2"/>
                  </a:solidFill>
                  <a:latin typeface="Calibri" pitchFamily="34" charset="0"/>
                </a:rPr>
                <a:t>Virtual Network 2</a:t>
              </a:r>
            </a:p>
          </p:txBody>
        </p:sp>
        <p:sp>
          <p:nvSpPr>
            <p:cNvPr id="74" name="Text Box 341"/>
            <p:cNvSpPr txBox="1">
              <a:spLocks noChangeArrowheads="1"/>
            </p:cNvSpPr>
            <p:nvPr/>
          </p:nvSpPr>
          <p:spPr bwMode="auto">
            <a:xfrm>
              <a:off x="185036" y="2209800"/>
              <a:ext cx="1572205" cy="261610"/>
            </a:xfrm>
            <a:prstGeom prst="rect">
              <a:avLst/>
            </a:prstGeom>
            <a:noFill/>
            <a:ln w="9525">
              <a:noFill/>
              <a:miter lim="800000"/>
              <a:headEnd/>
              <a:tailEnd/>
            </a:ln>
          </p:spPr>
          <p:txBody>
            <a:bodyPr>
              <a:spAutoFit/>
            </a:bodyPr>
            <a:lstStyle/>
            <a:p>
              <a:r>
                <a:rPr lang="en-US" sz="1100" b="1" dirty="0">
                  <a:solidFill>
                    <a:schemeClr val="tx2"/>
                  </a:solidFill>
                  <a:latin typeface="Calibri" pitchFamily="34" charset="0"/>
                </a:rPr>
                <a:t>Virtual Network 1</a:t>
              </a:r>
            </a:p>
          </p:txBody>
        </p:sp>
        <p:sp>
          <p:nvSpPr>
            <p:cNvPr id="75" name="Text Box 64"/>
            <p:cNvSpPr txBox="1">
              <a:spLocks noChangeArrowheads="1"/>
            </p:cNvSpPr>
            <p:nvPr/>
          </p:nvSpPr>
          <p:spPr bwMode="auto">
            <a:xfrm>
              <a:off x="3121816" y="4097602"/>
              <a:ext cx="838200" cy="153888"/>
            </a:xfrm>
            <a:prstGeom prst="rect">
              <a:avLst/>
            </a:prstGeom>
            <a:noFill/>
            <a:ln w="25400" algn="ctr">
              <a:noFill/>
              <a:miter lim="800000"/>
              <a:headEnd/>
              <a:tailEnd type="none" w="lg" len="med"/>
            </a:ln>
          </p:spPr>
          <p:txBody>
            <a:bodyPr wrap="square" lIns="0" tIns="0" rIns="0" bIns="0" anchor="ctr">
              <a:spAutoFit/>
            </a:bodyPr>
            <a:lstStyle/>
            <a:p>
              <a:pPr algn="ctr" defTabSz="941388"/>
              <a:r>
                <a:rPr lang="en-US" sz="1000" b="1" dirty="0">
                  <a:latin typeface="Calibri" pitchFamily="34" charset="0"/>
                </a:rPr>
                <a:t>Physical Switch</a:t>
              </a:r>
            </a:p>
          </p:txBody>
        </p:sp>
        <p:sp>
          <p:nvSpPr>
            <p:cNvPr id="76" name="Text Box 64"/>
            <p:cNvSpPr txBox="1">
              <a:spLocks noChangeArrowheads="1"/>
            </p:cNvSpPr>
            <p:nvPr/>
          </p:nvSpPr>
          <p:spPr bwMode="auto">
            <a:xfrm>
              <a:off x="7027876" y="4005320"/>
              <a:ext cx="1143000" cy="153888"/>
            </a:xfrm>
            <a:prstGeom prst="rect">
              <a:avLst/>
            </a:prstGeom>
            <a:noFill/>
            <a:ln w="25400" algn="ctr">
              <a:noFill/>
              <a:miter lim="800000"/>
              <a:headEnd/>
              <a:tailEnd type="none" w="lg" len="med"/>
            </a:ln>
          </p:spPr>
          <p:txBody>
            <a:bodyPr wrap="square" lIns="0" tIns="0" rIns="0" bIns="0" anchor="ctr">
              <a:spAutoFit/>
            </a:bodyPr>
            <a:lstStyle/>
            <a:p>
              <a:pPr algn="ctr" defTabSz="941388"/>
              <a:r>
                <a:rPr lang="en-US" sz="1000" b="1" dirty="0">
                  <a:latin typeface="Calibri" pitchFamily="34" charset="0"/>
                </a:rPr>
                <a:t>Virtual Switch</a:t>
              </a:r>
            </a:p>
          </p:txBody>
        </p:sp>
        <p:sp>
          <p:nvSpPr>
            <p:cNvPr id="77" name="Text Box 341"/>
            <p:cNvSpPr txBox="1">
              <a:spLocks noChangeArrowheads="1"/>
            </p:cNvSpPr>
            <p:nvPr/>
          </p:nvSpPr>
          <p:spPr bwMode="auto">
            <a:xfrm>
              <a:off x="8324222" y="3218231"/>
              <a:ext cx="480188" cy="203015"/>
            </a:xfrm>
            <a:prstGeom prst="rect">
              <a:avLst/>
            </a:prstGeom>
            <a:noFill/>
            <a:ln w="9525">
              <a:noFill/>
              <a:miter lim="800000"/>
              <a:headEnd/>
              <a:tailEnd/>
            </a:ln>
          </p:spPr>
          <p:txBody>
            <a:bodyPr>
              <a:spAutoFit/>
            </a:bodyPr>
            <a:lstStyle/>
            <a:p>
              <a:r>
                <a:rPr lang="en-US" sz="800" b="1" dirty="0">
                  <a:latin typeface="Calibri" pitchFamily="34" charset="0"/>
                </a:rPr>
                <a:t>VNIC</a:t>
              </a:r>
            </a:p>
          </p:txBody>
        </p:sp>
        <p:sp>
          <p:nvSpPr>
            <p:cNvPr id="78" name="Text Box 341"/>
            <p:cNvSpPr txBox="1">
              <a:spLocks noChangeArrowheads="1"/>
            </p:cNvSpPr>
            <p:nvPr/>
          </p:nvSpPr>
          <p:spPr bwMode="auto">
            <a:xfrm>
              <a:off x="6305550" y="3287896"/>
              <a:ext cx="519082" cy="215412"/>
            </a:xfrm>
            <a:prstGeom prst="rect">
              <a:avLst/>
            </a:prstGeom>
            <a:noFill/>
            <a:ln w="9525">
              <a:noFill/>
              <a:miter lim="800000"/>
              <a:headEnd/>
              <a:tailEnd/>
            </a:ln>
          </p:spPr>
          <p:txBody>
            <a:bodyPr>
              <a:spAutoFit/>
            </a:bodyPr>
            <a:lstStyle/>
            <a:p>
              <a:r>
                <a:rPr lang="en-US" sz="900" b="1" dirty="0">
                  <a:latin typeface="Calibri" pitchFamily="34" charset="0"/>
                </a:rPr>
                <a:t>PNIC</a:t>
              </a:r>
            </a:p>
          </p:txBody>
        </p:sp>
        <p:sp>
          <p:nvSpPr>
            <p:cNvPr id="79" name="Text Box 341"/>
            <p:cNvSpPr txBox="1">
              <a:spLocks noChangeArrowheads="1"/>
            </p:cNvSpPr>
            <p:nvPr/>
          </p:nvSpPr>
          <p:spPr bwMode="auto">
            <a:xfrm>
              <a:off x="2447925" y="4259446"/>
              <a:ext cx="519082" cy="215412"/>
            </a:xfrm>
            <a:prstGeom prst="rect">
              <a:avLst/>
            </a:prstGeom>
            <a:noFill/>
            <a:ln w="9525">
              <a:noFill/>
              <a:miter lim="800000"/>
              <a:headEnd/>
              <a:tailEnd/>
            </a:ln>
          </p:spPr>
          <p:txBody>
            <a:bodyPr>
              <a:spAutoFit/>
            </a:bodyPr>
            <a:lstStyle/>
            <a:p>
              <a:r>
                <a:rPr lang="en-US" sz="900" b="1" dirty="0">
                  <a:latin typeface="Calibri" pitchFamily="34" charset="0"/>
                </a:rPr>
                <a:t>PNIC</a:t>
              </a:r>
            </a:p>
          </p:txBody>
        </p:sp>
        <p:sp>
          <p:nvSpPr>
            <p:cNvPr id="80" name="Text Box 341"/>
            <p:cNvSpPr txBox="1">
              <a:spLocks noChangeArrowheads="1"/>
            </p:cNvSpPr>
            <p:nvPr/>
          </p:nvSpPr>
          <p:spPr bwMode="auto">
            <a:xfrm>
              <a:off x="6292414" y="4202296"/>
              <a:ext cx="519082" cy="215412"/>
            </a:xfrm>
            <a:prstGeom prst="rect">
              <a:avLst/>
            </a:prstGeom>
            <a:noFill/>
            <a:ln w="9525">
              <a:noFill/>
              <a:miter lim="800000"/>
              <a:headEnd/>
              <a:tailEnd/>
            </a:ln>
          </p:spPr>
          <p:txBody>
            <a:bodyPr>
              <a:spAutoFit/>
            </a:bodyPr>
            <a:lstStyle/>
            <a:p>
              <a:r>
                <a:rPr lang="en-US" sz="900" b="1" dirty="0">
                  <a:latin typeface="Calibri" pitchFamily="34" charset="0"/>
                </a:rPr>
                <a:t>PNIC</a:t>
              </a:r>
            </a:p>
          </p:txBody>
        </p:sp>
        <p:pic>
          <p:nvPicPr>
            <p:cNvPr id="82" name="Picture 6" descr="Blue Cloud.png"/>
            <p:cNvPicPr>
              <a:picLocks noChangeAspect="1"/>
            </p:cNvPicPr>
            <p:nvPr/>
          </p:nvPicPr>
          <p:blipFill>
            <a:blip r:embed="rId3" cstate="print">
              <a:lum bright="70000" contrast="-70000"/>
            </a:blip>
            <a:srcRect/>
            <a:stretch>
              <a:fillRect/>
            </a:stretch>
          </p:blipFill>
          <p:spPr bwMode="auto">
            <a:xfrm>
              <a:off x="609600" y="3303278"/>
              <a:ext cx="1743986" cy="849738"/>
            </a:xfrm>
            <a:prstGeom prst="rect">
              <a:avLst/>
            </a:prstGeom>
            <a:noFill/>
            <a:ln w="9525">
              <a:noFill/>
              <a:miter lim="800000"/>
              <a:headEnd/>
              <a:tailEnd/>
            </a:ln>
          </p:spPr>
        </p:pic>
        <p:sp>
          <p:nvSpPr>
            <p:cNvPr id="83" name="Text Box 341"/>
            <p:cNvSpPr txBox="1">
              <a:spLocks noChangeArrowheads="1"/>
            </p:cNvSpPr>
            <p:nvPr/>
          </p:nvSpPr>
          <p:spPr bwMode="auto">
            <a:xfrm>
              <a:off x="8366341" y="4770806"/>
              <a:ext cx="480188" cy="203015"/>
            </a:xfrm>
            <a:prstGeom prst="rect">
              <a:avLst/>
            </a:prstGeom>
            <a:noFill/>
            <a:ln w="9525">
              <a:noFill/>
              <a:miter lim="800000"/>
              <a:headEnd/>
              <a:tailEnd/>
            </a:ln>
          </p:spPr>
          <p:txBody>
            <a:bodyPr>
              <a:spAutoFit/>
            </a:bodyPr>
            <a:lstStyle/>
            <a:p>
              <a:r>
                <a:rPr lang="en-US" sz="800" b="1" dirty="0">
                  <a:latin typeface="Calibri" pitchFamily="34" charset="0"/>
                </a:rPr>
                <a:t>VNIC</a:t>
              </a:r>
            </a:p>
          </p:txBody>
        </p:sp>
        <p:sp>
          <p:nvSpPr>
            <p:cNvPr id="84" name="Text Box 64"/>
            <p:cNvSpPr txBox="1">
              <a:spLocks noChangeArrowheads="1"/>
            </p:cNvSpPr>
            <p:nvPr/>
          </p:nvSpPr>
          <p:spPr bwMode="auto">
            <a:xfrm>
              <a:off x="4924425" y="4026124"/>
              <a:ext cx="838200" cy="153888"/>
            </a:xfrm>
            <a:prstGeom prst="rect">
              <a:avLst/>
            </a:prstGeom>
            <a:noFill/>
            <a:ln w="25400" algn="ctr">
              <a:noFill/>
              <a:miter lim="800000"/>
              <a:headEnd/>
              <a:tailEnd type="none" w="lg" len="med"/>
            </a:ln>
          </p:spPr>
          <p:txBody>
            <a:bodyPr wrap="square" lIns="0" tIns="0" rIns="0" bIns="0" anchor="ctr">
              <a:spAutoFit/>
            </a:bodyPr>
            <a:lstStyle/>
            <a:p>
              <a:pPr algn="ctr" defTabSz="941388"/>
              <a:r>
                <a:rPr lang="en-US" sz="1000" b="1" dirty="0">
                  <a:latin typeface="Calibri" pitchFamily="34" charset="0"/>
                </a:rPr>
                <a:t>Physical Switch</a:t>
              </a:r>
            </a:p>
          </p:txBody>
        </p:sp>
        <p:sp>
          <p:nvSpPr>
            <p:cNvPr id="85" name="Text Box 341"/>
            <p:cNvSpPr txBox="1">
              <a:spLocks noChangeArrowheads="1"/>
            </p:cNvSpPr>
            <p:nvPr/>
          </p:nvSpPr>
          <p:spPr bwMode="auto">
            <a:xfrm>
              <a:off x="720285" y="3208706"/>
              <a:ext cx="480188" cy="203015"/>
            </a:xfrm>
            <a:prstGeom prst="rect">
              <a:avLst/>
            </a:prstGeom>
            <a:noFill/>
            <a:ln w="9525">
              <a:noFill/>
              <a:miter lim="800000"/>
              <a:headEnd/>
              <a:tailEnd/>
            </a:ln>
          </p:spPr>
          <p:txBody>
            <a:bodyPr>
              <a:spAutoFit/>
            </a:bodyPr>
            <a:lstStyle/>
            <a:p>
              <a:r>
                <a:rPr lang="en-US" sz="800" b="1" dirty="0">
                  <a:latin typeface="Calibri" pitchFamily="34" charset="0"/>
                </a:rPr>
                <a:t>VNIC</a:t>
              </a:r>
            </a:p>
          </p:txBody>
        </p:sp>
        <p:sp>
          <p:nvSpPr>
            <p:cNvPr id="86" name="Text Box 341"/>
            <p:cNvSpPr txBox="1">
              <a:spLocks noChangeArrowheads="1"/>
            </p:cNvSpPr>
            <p:nvPr/>
          </p:nvSpPr>
          <p:spPr bwMode="auto">
            <a:xfrm>
              <a:off x="710518" y="4787553"/>
              <a:ext cx="480188" cy="203015"/>
            </a:xfrm>
            <a:prstGeom prst="rect">
              <a:avLst/>
            </a:prstGeom>
            <a:noFill/>
            <a:ln w="9525">
              <a:noFill/>
              <a:miter lim="800000"/>
              <a:headEnd/>
              <a:tailEnd/>
            </a:ln>
          </p:spPr>
          <p:txBody>
            <a:bodyPr>
              <a:spAutoFit/>
            </a:bodyPr>
            <a:lstStyle/>
            <a:p>
              <a:r>
                <a:rPr lang="en-US" sz="800" b="1" dirty="0">
                  <a:latin typeface="Calibri" pitchFamily="34" charset="0"/>
                </a:rPr>
                <a:t>VNIC</a:t>
              </a:r>
            </a:p>
          </p:txBody>
        </p:sp>
        <p:cxnSp>
          <p:nvCxnSpPr>
            <p:cNvPr id="87" name="Straight Connector 86"/>
            <p:cNvCxnSpPr/>
            <p:nvPr/>
          </p:nvCxnSpPr>
          <p:spPr>
            <a:xfrm flipV="1">
              <a:off x="1981200" y="3583171"/>
              <a:ext cx="533400" cy="152400"/>
            </a:xfrm>
            <a:prstGeom prst="line">
              <a:avLst/>
            </a:prstGeom>
          </p:spPr>
          <p:style>
            <a:lnRef idx="2">
              <a:schemeClr val="dk1"/>
            </a:lnRef>
            <a:fillRef idx="0">
              <a:schemeClr val="dk1"/>
            </a:fillRef>
            <a:effectRef idx="1">
              <a:schemeClr val="dk1"/>
            </a:effectRef>
            <a:fontRef idx="minor">
              <a:schemeClr val="tx1"/>
            </a:fontRef>
          </p:style>
        </p:cxnSp>
        <p:pic>
          <p:nvPicPr>
            <p:cNvPr id="95" name="Picture 357" descr="ICON_NIC_Q308"/>
            <p:cNvPicPr>
              <a:picLocks noChangeAspect="1" noChangeArrowheads="1"/>
            </p:cNvPicPr>
            <p:nvPr/>
          </p:nvPicPr>
          <p:blipFill>
            <a:blip r:embed="rId4" cstate="print"/>
            <a:srcRect/>
            <a:stretch>
              <a:fillRect/>
            </a:stretch>
          </p:blipFill>
          <p:spPr bwMode="auto">
            <a:xfrm>
              <a:off x="2388268" y="3508650"/>
              <a:ext cx="405393" cy="312646"/>
            </a:xfrm>
            <a:prstGeom prst="rect">
              <a:avLst/>
            </a:prstGeom>
            <a:noFill/>
            <a:ln w="9525">
              <a:noFill/>
              <a:miter lim="800000"/>
              <a:headEnd/>
              <a:tailEnd/>
            </a:ln>
          </p:spPr>
        </p:pic>
        <p:cxnSp>
          <p:nvCxnSpPr>
            <p:cNvPr id="100" name="Straight Connector 99"/>
            <p:cNvCxnSpPr/>
            <p:nvPr/>
          </p:nvCxnSpPr>
          <p:spPr>
            <a:xfrm>
              <a:off x="1981200" y="3887971"/>
              <a:ext cx="457200" cy="152400"/>
            </a:xfrm>
            <a:prstGeom prst="line">
              <a:avLst/>
            </a:prstGeom>
          </p:spPr>
          <p:style>
            <a:lnRef idx="2">
              <a:schemeClr val="dk1"/>
            </a:lnRef>
            <a:fillRef idx="0">
              <a:schemeClr val="dk1"/>
            </a:fillRef>
            <a:effectRef idx="1">
              <a:schemeClr val="dk1"/>
            </a:effectRef>
            <a:fontRef idx="minor">
              <a:schemeClr val="tx1"/>
            </a:fontRef>
          </p:style>
        </p:cxnSp>
        <p:pic>
          <p:nvPicPr>
            <p:cNvPr id="101" name="Picture 357" descr="ICON_NIC_Q308"/>
            <p:cNvPicPr>
              <a:picLocks noChangeAspect="1" noChangeArrowheads="1"/>
            </p:cNvPicPr>
            <p:nvPr/>
          </p:nvPicPr>
          <p:blipFill>
            <a:blip r:embed="rId5" cstate="print"/>
            <a:srcRect/>
            <a:stretch>
              <a:fillRect/>
            </a:stretch>
          </p:blipFill>
          <p:spPr bwMode="auto">
            <a:xfrm>
              <a:off x="2397793" y="3975376"/>
              <a:ext cx="403897" cy="312645"/>
            </a:xfrm>
            <a:prstGeom prst="rect">
              <a:avLst/>
            </a:prstGeom>
            <a:noFill/>
            <a:ln w="9525">
              <a:noFill/>
              <a:miter lim="800000"/>
              <a:headEnd/>
              <a:tailEnd/>
            </a:ln>
          </p:spPr>
        </p:pic>
        <p:cxnSp>
          <p:nvCxnSpPr>
            <p:cNvPr id="102" name="Straight Connector 101"/>
            <p:cNvCxnSpPr>
              <a:stCxn id="101" idx="3"/>
            </p:cNvCxnSpPr>
            <p:nvPr/>
          </p:nvCxnSpPr>
          <p:spPr>
            <a:xfrm flipV="1">
              <a:off x="2801690" y="3964171"/>
              <a:ext cx="246310" cy="167528"/>
            </a:xfrm>
            <a:prstGeom prst="line">
              <a:avLst/>
            </a:prstGeom>
          </p:spPr>
          <p:style>
            <a:lnRef idx="2">
              <a:schemeClr val="dk1"/>
            </a:lnRef>
            <a:fillRef idx="0">
              <a:schemeClr val="dk1"/>
            </a:fillRef>
            <a:effectRef idx="1">
              <a:schemeClr val="dk1"/>
            </a:effectRef>
            <a:fontRef idx="minor">
              <a:schemeClr val="tx1"/>
            </a:fontRef>
          </p:style>
        </p:cxnSp>
        <p:cxnSp>
          <p:nvCxnSpPr>
            <p:cNvPr id="103" name="Straight Connector 102"/>
            <p:cNvCxnSpPr/>
            <p:nvPr/>
          </p:nvCxnSpPr>
          <p:spPr>
            <a:xfrm>
              <a:off x="4343400" y="3745096"/>
              <a:ext cx="533400"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Connector 103"/>
            <p:cNvCxnSpPr/>
            <p:nvPr/>
          </p:nvCxnSpPr>
          <p:spPr>
            <a:xfrm>
              <a:off x="4343400" y="3964171"/>
              <a:ext cx="457200" cy="0"/>
            </a:xfrm>
            <a:prstGeom prst="line">
              <a:avLst/>
            </a:prstGeom>
          </p:spPr>
          <p:style>
            <a:lnRef idx="2">
              <a:schemeClr val="dk1"/>
            </a:lnRef>
            <a:fillRef idx="0">
              <a:schemeClr val="dk1"/>
            </a:fillRef>
            <a:effectRef idx="1">
              <a:schemeClr val="dk1"/>
            </a:effectRef>
            <a:fontRef idx="minor">
              <a:schemeClr val="tx1"/>
            </a:fontRef>
          </p:style>
        </p:cxnSp>
        <p:pic>
          <p:nvPicPr>
            <p:cNvPr id="105" name="Picture 22" descr="IP Switch Icon.png"/>
            <p:cNvPicPr>
              <a:picLocks noChangeAspect="1"/>
            </p:cNvPicPr>
            <p:nvPr/>
          </p:nvPicPr>
          <p:blipFill>
            <a:blip r:embed="rId6" cstate="print"/>
            <a:srcRect/>
            <a:stretch>
              <a:fillRect/>
            </a:stretch>
          </p:blipFill>
          <p:spPr bwMode="auto">
            <a:xfrm>
              <a:off x="2962274" y="3211696"/>
              <a:ext cx="1395498" cy="885825"/>
            </a:xfrm>
            <a:prstGeom prst="rect">
              <a:avLst/>
            </a:prstGeom>
            <a:noFill/>
            <a:ln w="9525">
              <a:noFill/>
              <a:miter lim="800000"/>
              <a:headEnd/>
              <a:tailEnd/>
            </a:ln>
          </p:spPr>
        </p:pic>
        <p:cxnSp>
          <p:nvCxnSpPr>
            <p:cNvPr id="110" name="Straight Connector 109"/>
            <p:cNvCxnSpPr/>
            <p:nvPr/>
          </p:nvCxnSpPr>
          <p:spPr>
            <a:xfrm flipV="1">
              <a:off x="6057900" y="3611746"/>
              <a:ext cx="381000" cy="51548"/>
            </a:xfrm>
            <a:prstGeom prst="line">
              <a:avLst/>
            </a:prstGeom>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a:xfrm>
              <a:off x="5905500" y="3935596"/>
              <a:ext cx="533400" cy="148477"/>
            </a:xfrm>
            <a:prstGeom prst="line">
              <a:avLst/>
            </a:prstGeom>
          </p:spPr>
          <p:style>
            <a:lnRef idx="2">
              <a:schemeClr val="dk1"/>
            </a:lnRef>
            <a:fillRef idx="0">
              <a:schemeClr val="dk1"/>
            </a:fillRef>
            <a:effectRef idx="1">
              <a:schemeClr val="dk1"/>
            </a:effectRef>
            <a:fontRef idx="minor">
              <a:schemeClr val="tx1"/>
            </a:fontRef>
          </p:style>
        </p:cxnSp>
        <p:pic>
          <p:nvPicPr>
            <p:cNvPr id="112" name="Picture 22" descr="IP Switch Icon.png"/>
            <p:cNvPicPr>
              <a:picLocks noChangeAspect="1"/>
            </p:cNvPicPr>
            <p:nvPr/>
          </p:nvPicPr>
          <p:blipFill>
            <a:blip r:embed="rId6" cstate="print"/>
            <a:srcRect/>
            <a:stretch>
              <a:fillRect/>
            </a:stretch>
          </p:blipFill>
          <p:spPr bwMode="auto">
            <a:xfrm>
              <a:off x="4719552" y="3135496"/>
              <a:ext cx="1395498" cy="885825"/>
            </a:xfrm>
            <a:prstGeom prst="rect">
              <a:avLst/>
            </a:prstGeom>
            <a:noFill/>
            <a:ln w="9525">
              <a:noFill/>
              <a:miter lim="800000"/>
              <a:headEnd/>
              <a:tailEnd/>
            </a:ln>
          </p:spPr>
        </p:pic>
        <p:cxnSp>
          <p:nvCxnSpPr>
            <p:cNvPr id="116" name="Straight Connector 115"/>
            <p:cNvCxnSpPr/>
            <p:nvPr/>
          </p:nvCxnSpPr>
          <p:spPr>
            <a:xfrm>
              <a:off x="6729993" y="3684023"/>
              <a:ext cx="356607" cy="51548"/>
            </a:xfrm>
            <a:prstGeom prst="line">
              <a:avLst/>
            </a:prstGeom>
          </p:spPr>
          <p:style>
            <a:lnRef idx="2">
              <a:schemeClr val="dk1"/>
            </a:lnRef>
            <a:fillRef idx="0">
              <a:schemeClr val="dk1"/>
            </a:fillRef>
            <a:effectRef idx="1">
              <a:schemeClr val="dk1"/>
            </a:effectRef>
            <a:fontRef idx="minor">
              <a:schemeClr val="tx1"/>
            </a:fontRef>
          </p:style>
        </p:cxnSp>
        <p:pic>
          <p:nvPicPr>
            <p:cNvPr id="123" name="Picture 357" descr="ICON_NIC_Q308"/>
            <p:cNvPicPr>
              <a:picLocks noChangeAspect="1" noChangeArrowheads="1"/>
            </p:cNvPicPr>
            <p:nvPr/>
          </p:nvPicPr>
          <p:blipFill>
            <a:blip r:embed="rId4" cstate="print"/>
            <a:srcRect/>
            <a:stretch>
              <a:fillRect/>
            </a:stretch>
          </p:blipFill>
          <p:spPr bwMode="auto">
            <a:xfrm>
              <a:off x="6400800" y="3527700"/>
              <a:ext cx="405393" cy="312646"/>
            </a:xfrm>
            <a:prstGeom prst="rect">
              <a:avLst/>
            </a:prstGeom>
            <a:noFill/>
            <a:ln w="9525">
              <a:noFill/>
              <a:miter lim="800000"/>
              <a:headEnd/>
              <a:tailEnd/>
            </a:ln>
          </p:spPr>
        </p:pic>
        <p:cxnSp>
          <p:nvCxnSpPr>
            <p:cNvPr id="124" name="Straight Connector 123"/>
            <p:cNvCxnSpPr/>
            <p:nvPr/>
          </p:nvCxnSpPr>
          <p:spPr>
            <a:xfrm flipV="1">
              <a:off x="6726803" y="3964172"/>
              <a:ext cx="359797" cy="200107"/>
            </a:xfrm>
            <a:prstGeom prst="line">
              <a:avLst/>
            </a:prstGeom>
          </p:spPr>
          <p:style>
            <a:lnRef idx="2">
              <a:schemeClr val="dk1"/>
            </a:lnRef>
            <a:fillRef idx="0">
              <a:schemeClr val="dk1"/>
            </a:fillRef>
            <a:effectRef idx="1">
              <a:schemeClr val="dk1"/>
            </a:effectRef>
            <a:fontRef idx="minor">
              <a:schemeClr val="tx1"/>
            </a:fontRef>
          </p:style>
        </p:cxnSp>
        <p:pic>
          <p:nvPicPr>
            <p:cNvPr id="125" name="Picture 357" descr="ICON_NIC_Q308"/>
            <p:cNvPicPr>
              <a:picLocks noChangeAspect="1" noChangeArrowheads="1"/>
            </p:cNvPicPr>
            <p:nvPr/>
          </p:nvPicPr>
          <p:blipFill>
            <a:blip r:embed="rId5" cstate="print"/>
            <a:srcRect/>
            <a:stretch>
              <a:fillRect/>
            </a:stretch>
          </p:blipFill>
          <p:spPr bwMode="auto">
            <a:xfrm>
              <a:off x="6400800" y="3956325"/>
              <a:ext cx="403897" cy="312646"/>
            </a:xfrm>
            <a:prstGeom prst="rect">
              <a:avLst/>
            </a:prstGeom>
            <a:noFill/>
            <a:ln w="9525">
              <a:noFill/>
              <a:miter lim="800000"/>
              <a:headEnd/>
              <a:tailEnd/>
            </a:ln>
          </p:spPr>
        </p:pic>
        <p:cxnSp>
          <p:nvCxnSpPr>
            <p:cNvPr id="131" name="Straight Connector 130"/>
            <p:cNvCxnSpPr/>
            <p:nvPr/>
          </p:nvCxnSpPr>
          <p:spPr>
            <a:xfrm rot="5400000">
              <a:off x="8153400" y="3406918"/>
              <a:ext cx="457200" cy="0"/>
            </a:xfrm>
            <a:prstGeom prst="line">
              <a:avLst/>
            </a:prstGeom>
          </p:spPr>
          <p:style>
            <a:lnRef idx="2">
              <a:schemeClr val="dk1"/>
            </a:lnRef>
            <a:fillRef idx="0">
              <a:schemeClr val="dk1"/>
            </a:fillRef>
            <a:effectRef idx="1">
              <a:schemeClr val="dk1"/>
            </a:effectRef>
            <a:fontRef idx="minor">
              <a:schemeClr val="tx1"/>
            </a:fontRef>
          </p:style>
        </p:cxnSp>
        <p:grpSp>
          <p:nvGrpSpPr>
            <p:cNvPr id="132" name="Group 208"/>
            <p:cNvGrpSpPr/>
            <p:nvPr/>
          </p:nvGrpSpPr>
          <p:grpSpPr>
            <a:xfrm>
              <a:off x="8191515" y="2652025"/>
              <a:ext cx="583939" cy="625836"/>
              <a:chOff x="6606822" y="4686300"/>
              <a:chExt cx="468067" cy="501651"/>
            </a:xfrm>
          </p:grpSpPr>
          <p:pic>
            <p:nvPicPr>
              <p:cNvPr id="169" name="Picture 83" descr="vmfinal"/>
              <p:cNvPicPr>
                <a:picLocks noChangeAspect="1" noChangeArrowheads="1"/>
              </p:cNvPicPr>
              <p:nvPr/>
            </p:nvPicPr>
            <p:blipFill>
              <a:blip r:embed="rId7" cstate="print"/>
              <a:srcRect/>
              <a:stretch>
                <a:fillRect/>
              </a:stretch>
            </p:blipFill>
            <p:spPr bwMode="auto">
              <a:xfrm>
                <a:off x="6621217" y="4686300"/>
                <a:ext cx="358775" cy="457200"/>
              </a:xfrm>
              <a:prstGeom prst="rect">
                <a:avLst/>
              </a:prstGeom>
              <a:noFill/>
              <a:ln w="9525">
                <a:noFill/>
                <a:miter lim="800000"/>
                <a:headEnd/>
                <a:tailEnd/>
              </a:ln>
            </p:spPr>
          </p:pic>
          <p:pic>
            <p:nvPicPr>
              <p:cNvPr id="172" name="Picture 357" descr="ICON_NIC_Q308"/>
              <p:cNvPicPr>
                <a:picLocks noChangeAspect="1" noChangeArrowheads="1"/>
              </p:cNvPicPr>
              <p:nvPr/>
            </p:nvPicPr>
            <p:blipFill>
              <a:blip r:embed="rId8" cstate="print"/>
              <a:srcRect/>
              <a:stretch>
                <a:fillRect/>
              </a:stretch>
            </p:blipFill>
            <p:spPr bwMode="auto">
              <a:xfrm>
                <a:off x="6773617" y="5100638"/>
                <a:ext cx="109538" cy="87313"/>
              </a:xfrm>
              <a:prstGeom prst="rect">
                <a:avLst/>
              </a:prstGeom>
              <a:noFill/>
              <a:ln w="9525">
                <a:noFill/>
                <a:miter lim="800000"/>
                <a:headEnd/>
                <a:tailEnd/>
              </a:ln>
            </p:spPr>
          </p:pic>
          <p:sp>
            <p:nvSpPr>
              <p:cNvPr id="175" name="Text Box 85"/>
              <p:cNvSpPr txBox="1">
                <a:spLocks noChangeArrowheads="1"/>
              </p:cNvSpPr>
              <p:nvPr/>
            </p:nvSpPr>
            <p:spPr bwMode="auto">
              <a:xfrm>
                <a:off x="6606822" y="4978400"/>
                <a:ext cx="468067" cy="185028"/>
              </a:xfrm>
              <a:prstGeom prst="rect">
                <a:avLst/>
              </a:prstGeom>
              <a:noFill/>
              <a:ln w="9525">
                <a:noFill/>
                <a:miter lim="800000"/>
                <a:headEnd/>
                <a:tailEnd/>
              </a:ln>
            </p:spPr>
            <p:txBody>
              <a:bodyPr wrap="square">
                <a:spAutoFit/>
              </a:bodyPr>
              <a:lstStyle/>
              <a:p>
                <a:pPr>
                  <a:spcBef>
                    <a:spcPct val="50000"/>
                  </a:spcBef>
                </a:pPr>
                <a:r>
                  <a:rPr lang="en-US" sz="900" dirty="0">
                    <a:solidFill>
                      <a:schemeClr val="bg1"/>
                    </a:solidFill>
                    <a:latin typeface="Calibri" pitchFamily="34" charset="0"/>
                  </a:rPr>
                  <a:t> VM3</a:t>
                </a:r>
              </a:p>
            </p:txBody>
          </p:sp>
        </p:grpSp>
        <p:cxnSp>
          <p:nvCxnSpPr>
            <p:cNvPr id="133" name="Straight Connector 132"/>
            <p:cNvCxnSpPr/>
            <p:nvPr/>
          </p:nvCxnSpPr>
          <p:spPr>
            <a:xfrm rot="5400000">
              <a:off x="8115303" y="4078472"/>
              <a:ext cx="533401" cy="1"/>
            </a:xfrm>
            <a:prstGeom prst="line">
              <a:avLst/>
            </a:prstGeom>
          </p:spPr>
          <p:style>
            <a:lnRef idx="2">
              <a:schemeClr val="dk1"/>
            </a:lnRef>
            <a:fillRef idx="0">
              <a:schemeClr val="dk1"/>
            </a:fillRef>
            <a:effectRef idx="1">
              <a:schemeClr val="dk1"/>
            </a:effectRef>
            <a:fontRef idx="minor">
              <a:schemeClr val="tx1"/>
            </a:fontRef>
          </p:style>
        </p:cxnSp>
        <p:pic>
          <p:nvPicPr>
            <p:cNvPr id="134" name="Picture 83" descr="vmfinal"/>
            <p:cNvPicPr>
              <a:picLocks noChangeAspect="1" noChangeArrowheads="1"/>
            </p:cNvPicPr>
            <p:nvPr/>
          </p:nvPicPr>
          <p:blipFill>
            <a:blip r:embed="rId7" cstate="print"/>
            <a:srcRect/>
            <a:stretch>
              <a:fillRect/>
            </a:stretch>
          </p:blipFill>
          <p:spPr bwMode="auto">
            <a:xfrm>
              <a:off x="8186535" y="4192767"/>
              <a:ext cx="447591" cy="570381"/>
            </a:xfrm>
            <a:prstGeom prst="rect">
              <a:avLst/>
            </a:prstGeom>
            <a:noFill/>
            <a:ln w="9525">
              <a:noFill/>
              <a:miter lim="800000"/>
              <a:headEnd/>
              <a:tailEnd/>
            </a:ln>
          </p:spPr>
        </p:pic>
        <p:pic>
          <p:nvPicPr>
            <p:cNvPr id="135" name="Picture 22" descr="IP Switch Icon.png"/>
            <p:cNvPicPr>
              <a:picLocks/>
            </p:cNvPicPr>
            <p:nvPr/>
          </p:nvPicPr>
          <p:blipFill>
            <a:blip r:embed="rId6" cstate="print">
              <a:duotone>
                <a:prstClr val="black"/>
                <a:schemeClr val="accent1">
                  <a:tint val="45000"/>
                  <a:satMod val="400000"/>
                </a:schemeClr>
              </a:duotone>
            </a:blip>
            <a:srcRect/>
            <a:stretch>
              <a:fillRect/>
            </a:stretch>
          </p:blipFill>
          <p:spPr bwMode="auto">
            <a:xfrm>
              <a:off x="7058025" y="3102678"/>
              <a:ext cx="1399032" cy="886968"/>
            </a:xfrm>
            <a:prstGeom prst="rect">
              <a:avLst/>
            </a:prstGeom>
            <a:noFill/>
            <a:ln w="9525">
              <a:noFill/>
              <a:miter lim="800000"/>
              <a:headEnd/>
              <a:tailEnd/>
            </a:ln>
          </p:spPr>
        </p:pic>
        <p:pic>
          <p:nvPicPr>
            <p:cNvPr id="136" name="Picture 357" descr="ICON_NIC_Q308"/>
            <p:cNvPicPr>
              <a:picLocks noChangeAspect="1" noChangeArrowheads="1"/>
            </p:cNvPicPr>
            <p:nvPr/>
          </p:nvPicPr>
          <p:blipFill>
            <a:blip r:embed="rId8" cstate="print"/>
            <a:srcRect/>
            <a:stretch>
              <a:fillRect/>
            </a:stretch>
          </p:blipFill>
          <p:spPr bwMode="auto">
            <a:xfrm>
              <a:off x="8399587" y="4721052"/>
              <a:ext cx="136654" cy="108927"/>
            </a:xfrm>
            <a:prstGeom prst="rect">
              <a:avLst/>
            </a:prstGeom>
            <a:noFill/>
            <a:ln w="9525">
              <a:noFill/>
              <a:miter lim="800000"/>
              <a:headEnd/>
              <a:tailEnd/>
            </a:ln>
          </p:spPr>
        </p:pic>
        <p:sp>
          <p:nvSpPr>
            <p:cNvPr id="137" name="Text Box 85"/>
            <p:cNvSpPr txBox="1">
              <a:spLocks noChangeArrowheads="1"/>
            </p:cNvSpPr>
            <p:nvPr/>
          </p:nvSpPr>
          <p:spPr bwMode="auto">
            <a:xfrm>
              <a:off x="8191502" y="4568553"/>
              <a:ext cx="583938" cy="230832"/>
            </a:xfrm>
            <a:prstGeom prst="rect">
              <a:avLst/>
            </a:prstGeom>
            <a:noFill/>
            <a:ln w="9525">
              <a:noFill/>
              <a:miter lim="800000"/>
              <a:headEnd/>
              <a:tailEnd/>
            </a:ln>
          </p:spPr>
          <p:txBody>
            <a:bodyPr wrap="square">
              <a:spAutoFit/>
            </a:bodyPr>
            <a:lstStyle/>
            <a:p>
              <a:pPr>
                <a:spcBef>
                  <a:spcPct val="50000"/>
                </a:spcBef>
              </a:pPr>
              <a:r>
                <a:rPr lang="en-US" sz="900" dirty="0">
                  <a:solidFill>
                    <a:schemeClr val="bg1"/>
                  </a:solidFill>
                  <a:latin typeface="Calibri" pitchFamily="34" charset="0"/>
                </a:rPr>
                <a:t> VM4</a:t>
              </a:r>
            </a:p>
          </p:txBody>
        </p:sp>
        <p:cxnSp>
          <p:nvCxnSpPr>
            <p:cNvPr id="138" name="Straight Connector 137"/>
            <p:cNvCxnSpPr/>
            <p:nvPr/>
          </p:nvCxnSpPr>
          <p:spPr>
            <a:xfrm rot="5400000">
              <a:off x="152400" y="3735571"/>
              <a:ext cx="1219200" cy="0"/>
            </a:xfrm>
            <a:prstGeom prst="line">
              <a:avLst/>
            </a:prstGeom>
          </p:spPr>
          <p:style>
            <a:lnRef idx="2">
              <a:schemeClr val="dk1"/>
            </a:lnRef>
            <a:fillRef idx="0">
              <a:schemeClr val="dk1"/>
            </a:fillRef>
            <a:effectRef idx="1">
              <a:schemeClr val="dk1"/>
            </a:effectRef>
            <a:fontRef idx="minor">
              <a:schemeClr val="tx1"/>
            </a:fontRef>
          </p:style>
        </p:cxnSp>
        <p:pic>
          <p:nvPicPr>
            <p:cNvPr id="139" name="Picture 22" descr="IP Switch Icon.png"/>
            <p:cNvPicPr>
              <a:picLocks/>
            </p:cNvPicPr>
            <p:nvPr/>
          </p:nvPicPr>
          <p:blipFill>
            <a:blip r:embed="rId6" cstate="print">
              <a:duotone>
                <a:prstClr val="black"/>
                <a:schemeClr val="accent1">
                  <a:tint val="45000"/>
                  <a:satMod val="400000"/>
                </a:schemeClr>
              </a:duotone>
            </a:blip>
            <a:srcRect/>
            <a:stretch>
              <a:fillRect/>
            </a:stretch>
          </p:blipFill>
          <p:spPr bwMode="auto">
            <a:xfrm>
              <a:off x="674539" y="3125971"/>
              <a:ext cx="1399032" cy="886968"/>
            </a:xfrm>
            <a:prstGeom prst="rect">
              <a:avLst/>
            </a:prstGeom>
            <a:noFill/>
            <a:ln w="9525">
              <a:noFill/>
              <a:miter lim="800000"/>
              <a:headEnd/>
              <a:tailEnd/>
            </a:ln>
          </p:spPr>
        </p:pic>
        <p:sp>
          <p:nvSpPr>
            <p:cNvPr id="140" name="Rectangle 139"/>
            <p:cNvSpPr>
              <a:spLocks noChangeArrowheads="1"/>
            </p:cNvSpPr>
            <p:nvPr/>
          </p:nvSpPr>
          <p:spPr bwMode="auto">
            <a:xfrm rot="16200000">
              <a:off x="3974855" y="233302"/>
              <a:ext cx="1190625" cy="8538064"/>
            </a:xfrm>
            <a:prstGeom prst="rect">
              <a:avLst/>
            </a:prstGeom>
            <a:noFill/>
            <a:ln w="19050" algn="ctr">
              <a:solidFill>
                <a:srgbClr val="2C95DD"/>
              </a:solidFill>
              <a:prstDash val="sysDash"/>
              <a:miter lim="800000"/>
              <a:headEnd/>
              <a:tailEnd/>
            </a:ln>
          </p:spPr>
          <p:txBody>
            <a:bodyPr anchor="ctr"/>
            <a:lstStyle/>
            <a:p>
              <a:pPr algn="ctr">
                <a:defRPr/>
              </a:pPr>
              <a:endParaRPr lang="en-US" dirty="0">
                <a:ln>
                  <a:solidFill>
                    <a:schemeClr val="tx1"/>
                  </a:solidFill>
                  <a:prstDash val="dash"/>
                </a:ln>
                <a:noFill/>
                <a:latin typeface="Calibri" pitchFamily="34" charset="0"/>
                <a:cs typeface="+mn-cs"/>
              </a:endParaRPr>
            </a:p>
          </p:txBody>
        </p:sp>
        <p:sp>
          <p:nvSpPr>
            <p:cNvPr id="141" name="Rectangle 140"/>
            <p:cNvSpPr>
              <a:spLocks noChangeArrowheads="1"/>
            </p:cNvSpPr>
            <p:nvPr/>
          </p:nvSpPr>
          <p:spPr bwMode="auto">
            <a:xfrm rot="16200000">
              <a:off x="3871923" y="-1126944"/>
              <a:ext cx="1400174" cy="8534401"/>
            </a:xfrm>
            <a:prstGeom prst="rect">
              <a:avLst/>
            </a:prstGeom>
            <a:noFill/>
            <a:ln w="19050" algn="ctr">
              <a:solidFill>
                <a:srgbClr val="2C95DD"/>
              </a:solidFill>
              <a:prstDash val="sysDash"/>
              <a:miter lim="800000"/>
              <a:headEnd/>
              <a:tailEnd/>
            </a:ln>
          </p:spPr>
          <p:txBody>
            <a:bodyPr anchor="ctr"/>
            <a:lstStyle/>
            <a:p>
              <a:pPr algn="ctr">
                <a:defRPr/>
              </a:pPr>
              <a:endParaRPr lang="en-US" dirty="0">
                <a:ln>
                  <a:solidFill>
                    <a:schemeClr val="tx1"/>
                  </a:solidFill>
                  <a:prstDash val="dash"/>
                </a:ln>
                <a:noFill/>
                <a:latin typeface="Calibri" pitchFamily="34" charset="0"/>
                <a:cs typeface="+mn-cs"/>
              </a:endParaRPr>
            </a:p>
          </p:txBody>
        </p:sp>
        <p:grpSp>
          <p:nvGrpSpPr>
            <p:cNvPr id="142" name="Group 208"/>
            <p:cNvGrpSpPr/>
            <p:nvPr/>
          </p:nvGrpSpPr>
          <p:grpSpPr>
            <a:xfrm>
              <a:off x="606628" y="2642500"/>
              <a:ext cx="583939" cy="625836"/>
              <a:chOff x="6606822" y="4686300"/>
              <a:chExt cx="468067" cy="501651"/>
            </a:xfrm>
          </p:grpSpPr>
          <p:pic>
            <p:nvPicPr>
              <p:cNvPr id="166" name="Picture 83" descr="vmfinal"/>
              <p:cNvPicPr>
                <a:picLocks noChangeAspect="1" noChangeArrowheads="1"/>
              </p:cNvPicPr>
              <p:nvPr/>
            </p:nvPicPr>
            <p:blipFill>
              <a:blip r:embed="rId7" cstate="print"/>
              <a:srcRect/>
              <a:stretch>
                <a:fillRect/>
              </a:stretch>
            </p:blipFill>
            <p:spPr bwMode="auto">
              <a:xfrm>
                <a:off x="6621217" y="4686300"/>
                <a:ext cx="358775" cy="457200"/>
              </a:xfrm>
              <a:prstGeom prst="rect">
                <a:avLst/>
              </a:prstGeom>
              <a:noFill/>
              <a:ln w="9525">
                <a:noFill/>
                <a:miter lim="800000"/>
                <a:headEnd/>
                <a:tailEnd/>
              </a:ln>
            </p:spPr>
          </p:pic>
          <p:pic>
            <p:nvPicPr>
              <p:cNvPr id="167" name="Picture 357" descr="ICON_NIC_Q308"/>
              <p:cNvPicPr>
                <a:picLocks noChangeAspect="1" noChangeArrowheads="1"/>
              </p:cNvPicPr>
              <p:nvPr/>
            </p:nvPicPr>
            <p:blipFill>
              <a:blip r:embed="rId8" cstate="print"/>
              <a:srcRect/>
              <a:stretch>
                <a:fillRect/>
              </a:stretch>
            </p:blipFill>
            <p:spPr bwMode="auto">
              <a:xfrm>
                <a:off x="6773617" y="5100638"/>
                <a:ext cx="109538" cy="87313"/>
              </a:xfrm>
              <a:prstGeom prst="rect">
                <a:avLst/>
              </a:prstGeom>
              <a:noFill/>
              <a:ln w="9525">
                <a:noFill/>
                <a:miter lim="800000"/>
                <a:headEnd/>
                <a:tailEnd/>
              </a:ln>
            </p:spPr>
          </p:pic>
          <p:sp>
            <p:nvSpPr>
              <p:cNvPr id="168" name="Text Box 85"/>
              <p:cNvSpPr txBox="1">
                <a:spLocks noChangeArrowheads="1"/>
              </p:cNvSpPr>
              <p:nvPr/>
            </p:nvSpPr>
            <p:spPr bwMode="auto">
              <a:xfrm>
                <a:off x="6606822" y="4978400"/>
                <a:ext cx="468067" cy="185028"/>
              </a:xfrm>
              <a:prstGeom prst="rect">
                <a:avLst/>
              </a:prstGeom>
              <a:noFill/>
              <a:ln w="9525">
                <a:noFill/>
                <a:miter lim="800000"/>
                <a:headEnd/>
                <a:tailEnd/>
              </a:ln>
            </p:spPr>
            <p:txBody>
              <a:bodyPr wrap="square">
                <a:spAutoFit/>
              </a:bodyPr>
              <a:lstStyle/>
              <a:p>
                <a:pPr>
                  <a:spcBef>
                    <a:spcPct val="50000"/>
                  </a:spcBef>
                </a:pPr>
                <a:r>
                  <a:rPr lang="en-US" sz="900" dirty="0">
                    <a:solidFill>
                      <a:schemeClr val="bg1"/>
                    </a:solidFill>
                    <a:latin typeface="Calibri" pitchFamily="34" charset="0"/>
                  </a:rPr>
                  <a:t> VM1</a:t>
                </a:r>
              </a:p>
            </p:txBody>
          </p:sp>
        </p:grpSp>
        <p:grpSp>
          <p:nvGrpSpPr>
            <p:cNvPr id="143" name="Group 208"/>
            <p:cNvGrpSpPr/>
            <p:nvPr/>
          </p:nvGrpSpPr>
          <p:grpSpPr>
            <a:xfrm>
              <a:off x="476264" y="4211822"/>
              <a:ext cx="583939" cy="625836"/>
              <a:chOff x="6606822" y="4686300"/>
              <a:chExt cx="468067" cy="501651"/>
            </a:xfrm>
          </p:grpSpPr>
          <p:pic>
            <p:nvPicPr>
              <p:cNvPr id="144" name="Picture 83" descr="vmfinal"/>
              <p:cNvPicPr>
                <a:picLocks noChangeAspect="1" noChangeArrowheads="1"/>
              </p:cNvPicPr>
              <p:nvPr/>
            </p:nvPicPr>
            <p:blipFill>
              <a:blip r:embed="rId7" cstate="print"/>
              <a:srcRect/>
              <a:stretch>
                <a:fillRect/>
              </a:stretch>
            </p:blipFill>
            <p:spPr bwMode="auto">
              <a:xfrm>
                <a:off x="6621217" y="4686300"/>
                <a:ext cx="358775" cy="457200"/>
              </a:xfrm>
              <a:prstGeom prst="rect">
                <a:avLst/>
              </a:prstGeom>
              <a:noFill/>
              <a:ln w="9525">
                <a:noFill/>
                <a:miter lim="800000"/>
                <a:headEnd/>
                <a:tailEnd/>
              </a:ln>
            </p:spPr>
          </p:pic>
          <p:pic>
            <p:nvPicPr>
              <p:cNvPr id="151" name="Picture 357" descr="ICON_NIC_Q308"/>
              <p:cNvPicPr>
                <a:picLocks noChangeAspect="1" noChangeArrowheads="1"/>
              </p:cNvPicPr>
              <p:nvPr/>
            </p:nvPicPr>
            <p:blipFill>
              <a:blip r:embed="rId8" cstate="print"/>
              <a:srcRect/>
              <a:stretch>
                <a:fillRect/>
              </a:stretch>
            </p:blipFill>
            <p:spPr bwMode="auto">
              <a:xfrm>
                <a:off x="6773617" y="5100638"/>
                <a:ext cx="109538" cy="87313"/>
              </a:xfrm>
              <a:prstGeom prst="rect">
                <a:avLst/>
              </a:prstGeom>
              <a:noFill/>
              <a:ln w="9525">
                <a:noFill/>
                <a:miter lim="800000"/>
                <a:headEnd/>
                <a:tailEnd/>
              </a:ln>
            </p:spPr>
          </p:pic>
          <p:sp>
            <p:nvSpPr>
              <p:cNvPr id="165" name="Text Box 85"/>
              <p:cNvSpPr txBox="1">
                <a:spLocks noChangeArrowheads="1"/>
              </p:cNvSpPr>
              <p:nvPr/>
            </p:nvSpPr>
            <p:spPr bwMode="auto">
              <a:xfrm>
                <a:off x="6606822" y="4978400"/>
                <a:ext cx="468067" cy="185028"/>
              </a:xfrm>
              <a:prstGeom prst="rect">
                <a:avLst/>
              </a:prstGeom>
              <a:noFill/>
              <a:ln w="9525">
                <a:noFill/>
                <a:miter lim="800000"/>
                <a:headEnd/>
                <a:tailEnd/>
              </a:ln>
            </p:spPr>
            <p:txBody>
              <a:bodyPr wrap="square">
                <a:spAutoFit/>
              </a:bodyPr>
              <a:lstStyle/>
              <a:p>
                <a:pPr>
                  <a:spcBef>
                    <a:spcPct val="50000"/>
                  </a:spcBef>
                </a:pPr>
                <a:r>
                  <a:rPr lang="en-US" sz="900" dirty="0">
                    <a:solidFill>
                      <a:schemeClr val="bg1"/>
                    </a:solidFill>
                    <a:latin typeface="Calibri" pitchFamily="34" charset="0"/>
                  </a:rPr>
                  <a:t> VM2</a:t>
                </a:r>
              </a:p>
            </p:txBody>
          </p:sp>
        </p:grpSp>
        <p:sp>
          <p:nvSpPr>
            <p:cNvPr id="81" name="Text Box 64"/>
            <p:cNvSpPr txBox="1">
              <a:spLocks noChangeArrowheads="1"/>
            </p:cNvSpPr>
            <p:nvPr/>
          </p:nvSpPr>
          <p:spPr bwMode="auto">
            <a:xfrm>
              <a:off x="758852" y="4014921"/>
              <a:ext cx="1169923" cy="158856"/>
            </a:xfrm>
            <a:prstGeom prst="rect">
              <a:avLst/>
            </a:prstGeom>
            <a:noFill/>
            <a:ln w="25400" algn="ctr">
              <a:noFill/>
              <a:miter lim="800000"/>
              <a:headEnd/>
              <a:tailEnd type="none" w="lg" len="med"/>
            </a:ln>
          </p:spPr>
          <p:txBody>
            <a:bodyPr wrap="square" lIns="0" tIns="0" rIns="0" bIns="0" anchor="ctr">
              <a:spAutoFit/>
            </a:bodyPr>
            <a:lstStyle/>
            <a:p>
              <a:pPr algn="ctr" defTabSz="941388"/>
              <a:r>
                <a:rPr lang="en-US" sz="1000" b="1" dirty="0">
                  <a:latin typeface="Calibri" pitchFamily="34" charset="0"/>
                </a:rPr>
                <a:t>Virtual Switch</a:t>
              </a:r>
            </a:p>
          </p:txBody>
        </p:sp>
      </p:grpSp>
    </p:spTree>
    <p:extLst>
      <p:ext uri="{BB962C8B-B14F-4D97-AF65-F5344CB8AC3E}">
        <p14:creationId xmlns:p14="http://schemas.microsoft.com/office/powerpoint/2010/main" val="269184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Network Virtualization</a:t>
            </a:r>
          </a:p>
        </p:txBody>
      </p:sp>
      <p:graphicFrame>
        <p:nvGraphicFramePr>
          <p:cNvPr id="7" name="Table 6"/>
          <p:cNvGraphicFramePr>
            <a:graphicFrameLocks noGrp="1"/>
          </p:cNvGraphicFramePr>
          <p:nvPr>
            <p:extLst>
              <p:ext uri="{D42A27DB-BD31-4B8C-83A1-F6EECF244321}">
                <p14:modId xmlns:p14="http://schemas.microsoft.com/office/powerpoint/2010/main" val="3548982042"/>
              </p:ext>
            </p:extLst>
          </p:nvPr>
        </p:nvGraphicFramePr>
        <p:xfrm>
          <a:off x="457200" y="1934552"/>
          <a:ext cx="8229600" cy="4302760"/>
        </p:xfrm>
        <a:graphic>
          <a:graphicData uri="http://schemas.openxmlformats.org/drawingml/2006/table">
            <a:tbl>
              <a:tblPr firstRow="1" bandRow="1">
                <a:tableStyleId>{5C22544A-7EE6-4342-B048-85BDC9FD1C3A}</a:tableStyleId>
              </a:tblPr>
              <a:tblGrid>
                <a:gridCol w="2186354">
                  <a:extLst>
                    <a:ext uri="{9D8B030D-6E8A-4147-A177-3AD203B41FA5}">
                      <a16:colId xmlns:a16="http://schemas.microsoft.com/office/drawing/2014/main" val="20000"/>
                    </a:ext>
                  </a:extLst>
                </a:gridCol>
                <a:gridCol w="6043246">
                  <a:extLst>
                    <a:ext uri="{9D8B030D-6E8A-4147-A177-3AD203B41FA5}">
                      <a16:colId xmlns:a16="http://schemas.microsoft.com/office/drawing/2014/main" val="20001"/>
                    </a:ext>
                  </a:extLst>
                </a:gridCol>
              </a:tblGrid>
              <a:tr h="370840">
                <a:tc>
                  <a:txBody>
                    <a:bodyPr/>
                    <a:lstStyle/>
                    <a:p>
                      <a:pPr algn="l"/>
                      <a:r>
                        <a:rPr lang="en-US" dirty="0">
                          <a:latin typeface="+mn-lt"/>
                        </a:rPr>
                        <a:t>Benefit</a:t>
                      </a:r>
                    </a:p>
                  </a:txBody>
                  <a:tcPr anchor="ctr"/>
                </a:tc>
                <a:tc>
                  <a:txBody>
                    <a:bodyPr/>
                    <a:lstStyle/>
                    <a:p>
                      <a:pPr algn="l"/>
                      <a:r>
                        <a:rPr lang="en-US" dirty="0">
                          <a:latin typeface="+mn-lt"/>
                        </a:rPr>
                        <a:t>Description</a:t>
                      </a:r>
                    </a:p>
                  </a:txBody>
                  <a:tcPr anchor="ctr"/>
                </a:tc>
                <a:extLst>
                  <a:ext uri="{0D108BD9-81ED-4DB2-BD59-A6C34878D82A}">
                    <a16:rowId xmlns:a16="http://schemas.microsoft.com/office/drawing/2014/main" val="10000"/>
                  </a:ext>
                </a:extLst>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latin typeface="+mn-lt"/>
                        </a:rPr>
                        <a:t>E</a:t>
                      </a:r>
                      <a:r>
                        <a:rPr lang="en-US" dirty="0">
                          <a:latin typeface="+mn-lt"/>
                        </a:rPr>
                        <a:t>nhances security</a:t>
                      </a:r>
                    </a:p>
                  </a:txBody>
                  <a:tcPr anchor="ctr"/>
                </a:tc>
                <a:tc>
                  <a:txBody>
                    <a:bodyPr/>
                    <a:lstStyle/>
                    <a:p>
                      <a:pPr marL="222250" indent="-222250">
                        <a:buFont typeface="Arial" pitchFamily="34" charset="0"/>
                        <a:buChar char="•"/>
                      </a:pPr>
                      <a:r>
                        <a:rPr lang="en-US" dirty="0">
                          <a:latin typeface="+mn-lt"/>
                        </a:rPr>
                        <a:t>Restricts access to nodes in a virtual network from another virtual network</a:t>
                      </a:r>
                    </a:p>
                    <a:p>
                      <a:pPr marL="222250" indent="-222250">
                        <a:buFont typeface="Arial" pitchFamily="34" charset="0"/>
                        <a:buChar char="•"/>
                      </a:pPr>
                      <a:r>
                        <a:rPr lang="en-US" dirty="0">
                          <a:latin typeface="+mn-lt"/>
                        </a:rPr>
                        <a:t>Isolates sensitive data </a:t>
                      </a:r>
                      <a:r>
                        <a:rPr lang="en-US" b="0" u="none" dirty="0">
                          <a:latin typeface="+mn-lt"/>
                        </a:rPr>
                        <a:t>from</a:t>
                      </a:r>
                      <a:r>
                        <a:rPr lang="en-US" dirty="0">
                          <a:latin typeface="+mn-lt"/>
                        </a:rPr>
                        <a:t> one virtual network </a:t>
                      </a:r>
                      <a:r>
                        <a:rPr lang="en-US" b="0" u="none" dirty="0">
                          <a:latin typeface="+mn-lt"/>
                        </a:rPr>
                        <a:t>to</a:t>
                      </a:r>
                      <a:r>
                        <a:rPr lang="en-US" dirty="0">
                          <a:latin typeface="+mn-lt"/>
                        </a:rPr>
                        <a:t> another</a:t>
                      </a:r>
                    </a:p>
                  </a:txBody>
                  <a:tcPr anchor="ctr"/>
                </a:tc>
                <a:extLst>
                  <a:ext uri="{0D108BD9-81ED-4DB2-BD59-A6C34878D82A}">
                    <a16:rowId xmlns:a16="http://schemas.microsoft.com/office/drawing/2014/main" val="10001"/>
                  </a:ext>
                </a:extLst>
              </a:tr>
              <a:tr h="6400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latin typeface="+mn-lt"/>
                        </a:rPr>
                        <a:t>E</a:t>
                      </a:r>
                      <a:r>
                        <a:rPr lang="en-US" dirty="0">
                          <a:latin typeface="+mn-lt"/>
                        </a:rPr>
                        <a:t>nhances performance</a:t>
                      </a:r>
                    </a:p>
                  </a:txBody>
                  <a:tcPr anchor="ctr"/>
                </a:tc>
                <a:tc>
                  <a:txBody>
                    <a:bodyPr/>
                    <a:lstStyle/>
                    <a:p>
                      <a:pPr marL="222250" marR="0" lvl="1" indent="-2222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latin typeface="+mn-lt"/>
                        </a:rPr>
                        <a:t>Restricts</a:t>
                      </a:r>
                      <a:r>
                        <a:rPr lang="en-US" baseline="0" dirty="0">
                          <a:latin typeface="+mn-lt"/>
                        </a:rPr>
                        <a:t> network</a:t>
                      </a:r>
                      <a:r>
                        <a:rPr lang="en-US" dirty="0">
                          <a:latin typeface="+mn-lt"/>
                        </a:rPr>
                        <a:t> broadcast  and  improves  virtual network performance</a:t>
                      </a:r>
                    </a:p>
                  </a:txBody>
                  <a:tcPr anchor="ctr"/>
                </a:tc>
                <a:extLst>
                  <a:ext uri="{0D108BD9-81ED-4DB2-BD59-A6C34878D82A}">
                    <a16:rowId xmlns:a16="http://schemas.microsoft.com/office/drawing/2014/main" val="10002"/>
                  </a:ext>
                </a:extLst>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latin typeface="+mn-lt"/>
                        </a:rPr>
                        <a:t>I</a:t>
                      </a:r>
                      <a:r>
                        <a:rPr lang="en-US" dirty="0">
                          <a:latin typeface="+mn-lt"/>
                        </a:rPr>
                        <a:t>mproves manageability</a:t>
                      </a:r>
                    </a:p>
                  </a:txBody>
                  <a:tcPr anchor="ctr"/>
                </a:tc>
                <a:tc>
                  <a:txBody>
                    <a:bodyPr/>
                    <a:lstStyle/>
                    <a:p>
                      <a:pPr marL="222250" indent="-222250">
                        <a:buFont typeface="Arial" pitchFamily="34" charset="0"/>
                        <a:buChar char="•"/>
                      </a:pPr>
                      <a:r>
                        <a:rPr lang="en-US" b="0" u="none" dirty="0">
                          <a:latin typeface="+mn-lt"/>
                        </a:rPr>
                        <a:t>Allows configuring  virtual networks</a:t>
                      </a:r>
                      <a:r>
                        <a:rPr lang="en-US" b="0" u="none" baseline="0" dirty="0">
                          <a:latin typeface="+mn-lt"/>
                        </a:rPr>
                        <a:t> </a:t>
                      </a:r>
                      <a:r>
                        <a:rPr lang="en-US" b="0" u="none" dirty="0">
                          <a:latin typeface="+mn-lt"/>
                        </a:rPr>
                        <a:t>f</a:t>
                      </a:r>
                      <a:r>
                        <a:rPr lang="en-US" sz="1800" b="0" u="none" kern="1200" dirty="0">
                          <a:solidFill>
                            <a:schemeClr val="tx1"/>
                          </a:solidFill>
                          <a:latin typeface="+mn-lt"/>
                          <a:ea typeface="+mn-ea"/>
                          <a:cs typeface="+mn-cs"/>
                        </a:rPr>
                        <a:t>rom a centralized </a:t>
                      </a:r>
                      <a:r>
                        <a:rPr lang="en-US" sz="1800" kern="1200" dirty="0">
                          <a:solidFill>
                            <a:schemeClr val="tx1"/>
                          </a:solidFill>
                          <a:latin typeface="+mn-lt"/>
                          <a:ea typeface="+mn-ea"/>
                          <a:cs typeface="+mn-cs"/>
                        </a:rPr>
                        <a:t>management workstation </a:t>
                      </a:r>
                      <a:r>
                        <a:rPr lang="en-US" dirty="0">
                          <a:latin typeface="+mn-lt"/>
                        </a:rPr>
                        <a:t>using  management software </a:t>
                      </a:r>
                    </a:p>
                    <a:p>
                      <a:pPr marL="222250" indent="-222250">
                        <a:buFont typeface="Arial" pitchFamily="34" charset="0"/>
                        <a:buChar char="•"/>
                      </a:pPr>
                      <a:r>
                        <a:rPr lang="en-US" b="1" u="none" dirty="0">
                          <a:latin typeface="+mn-lt"/>
                        </a:rPr>
                        <a:t> </a:t>
                      </a:r>
                      <a:r>
                        <a:rPr lang="en-US" b="0" u="none" dirty="0">
                          <a:latin typeface="+mn-lt"/>
                        </a:rPr>
                        <a:t>Eases</a:t>
                      </a:r>
                      <a:r>
                        <a:rPr lang="en-US" dirty="0">
                          <a:latin typeface="+mn-lt"/>
                        </a:rPr>
                        <a:t>  grouping and regrouping of nodes  </a:t>
                      </a:r>
                    </a:p>
                  </a:txBody>
                  <a:tcPr anchor="ctr"/>
                </a:tc>
                <a:extLst>
                  <a:ext uri="{0D108BD9-81ED-4DB2-BD59-A6C34878D82A}">
                    <a16:rowId xmlns:a16="http://schemas.microsoft.com/office/drawing/2014/main" val="10003"/>
                  </a:ext>
                </a:extLst>
              </a:tr>
              <a:tr h="1463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a:latin typeface="+mn-lt"/>
                        </a:rPr>
                        <a:t>I</a:t>
                      </a:r>
                      <a:r>
                        <a:rPr lang="en-US" dirty="0">
                          <a:latin typeface="+mn-lt"/>
                        </a:rPr>
                        <a:t>mproves utilization and reduces CAPEX</a:t>
                      </a:r>
                    </a:p>
                  </a:txBody>
                  <a:tcPr anchor="ctr"/>
                </a:tc>
                <a:tc>
                  <a:txBody>
                    <a:bodyPr/>
                    <a:lstStyle/>
                    <a:p>
                      <a:pPr marL="222250" indent="-222250">
                        <a:buFont typeface="Arial" pitchFamily="34" charset="0"/>
                        <a:buChar char="•"/>
                      </a:pPr>
                      <a:r>
                        <a:rPr lang="en-US" b="0" u="none" dirty="0">
                          <a:latin typeface="+mn-lt"/>
                        </a:rPr>
                        <a:t>Enables</a:t>
                      </a:r>
                      <a:r>
                        <a:rPr lang="en-US" b="1" u="none" dirty="0">
                          <a:latin typeface="+mn-lt"/>
                        </a:rPr>
                        <a:t> </a:t>
                      </a:r>
                      <a:r>
                        <a:rPr lang="en-US" dirty="0">
                          <a:latin typeface="+mn-lt"/>
                        </a:rPr>
                        <a:t>multiple  virtual networks </a:t>
                      </a:r>
                      <a:r>
                        <a:rPr lang="en-US" b="0" u="none" dirty="0">
                          <a:latin typeface="+mn-lt"/>
                        </a:rPr>
                        <a:t>to</a:t>
                      </a:r>
                      <a:r>
                        <a:rPr lang="en-US" dirty="0">
                          <a:latin typeface="+mn-lt"/>
                        </a:rPr>
                        <a:t> share </a:t>
                      </a:r>
                      <a:r>
                        <a:rPr lang="en-US" dirty="0">
                          <a:solidFill>
                            <a:schemeClr val="tx1"/>
                          </a:solidFill>
                          <a:latin typeface="+mn-lt"/>
                        </a:rPr>
                        <a:t>the same physical network, which improves utilization</a:t>
                      </a:r>
                      <a:r>
                        <a:rPr lang="en-US" baseline="0" dirty="0">
                          <a:solidFill>
                            <a:schemeClr val="tx1"/>
                          </a:solidFill>
                          <a:latin typeface="+mn-lt"/>
                        </a:rPr>
                        <a:t> </a:t>
                      </a:r>
                      <a:r>
                        <a:rPr lang="en-US" dirty="0">
                          <a:solidFill>
                            <a:schemeClr val="tx1"/>
                          </a:solidFill>
                          <a:latin typeface="+mn-lt"/>
                        </a:rPr>
                        <a:t>of network resource</a:t>
                      </a:r>
                    </a:p>
                    <a:p>
                      <a:pPr marL="222250" indent="-222250">
                        <a:buFont typeface="Arial" pitchFamily="34" charset="0"/>
                        <a:buChar char="•"/>
                      </a:pPr>
                      <a:r>
                        <a:rPr lang="en-US" dirty="0">
                          <a:solidFill>
                            <a:schemeClr val="tx1"/>
                          </a:solidFill>
                          <a:latin typeface="+mn-lt"/>
                        </a:rPr>
                        <a:t>Reduces the requirement to setup separate physical </a:t>
                      </a:r>
                      <a:r>
                        <a:rPr lang="en-US" dirty="0">
                          <a:latin typeface="+mn-lt"/>
                        </a:rPr>
                        <a:t>networks for different node groups</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349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VDC Network Infrastructure</a:t>
            </a:r>
          </a:p>
        </p:txBody>
      </p:sp>
      <p:sp>
        <p:nvSpPr>
          <p:cNvPr id="74" name="Content Placeholder 2"/>
          <p:cNvSpPr txBox="1">
            <a:spLocks/>
          </p:cNvSpPr>
          <p:nvPr/>
        </p:nvSpPr>
        <p:spPr bwMode="auto">
          <a:xfrm>
            <a:off x="304800" y="1811104"/>
            <a:ext cx="86106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1775" indent="-231775">
              <a:spcBef>
                <a:spcPct val="20000"/>
              </a:spcBef>
              <a:buClr>
                <a:srgbClr val="92D050"/>
              </a:buClr>
              <a:buSzPct val="120000"/>
              <a:buFont typeface="Arial" charset="0"/>
              <a:buChar char="•"/>
              <a:defRPr/>
            </a:pPr>
            <a:r>
              <a:rPr lang="en-US" sz="2000" dirty="0">
                <a:latin typeface="Calibri" pitchFamily="34" charset="0"/>
                <a:cs typeface="+mn-cs"/>
              </a:rPr>
              <a:t>VDC network infrastructure includes </a:t>
            </a:r>
            <a:r>
              <a:rPr kumimoji="0" lang="en-US" sz="2000" b="0" i="0" u="none" strike="noStrike" kern="1200" cap="none" spc="0" normalizeH="0" noProof="0" dirty="0">
                <a:ln>
                  <a:noFill/>
                </a:ln>
                <a:effectLst/>
                <a:uLnTx/>
                <a:uFillTx/>
                <a:latin typeface="Calibri" pitchFamily="34" charset="0"/>
                <a:ea typeface="+mn-ea"/>
                <a:cs typeface="+mn-cs"/>
              </a:rPr>
              <a:t>both </a:t>
            </a:r>
            <a:r>
              <a:rPr kumimoji="0" lang="en-US" sz="2000" b="0" i="0" u="none" strike="noStrike" kern="1200" cap="none" spc="0" normalizeH="0" baseline="0" noProof="0" dirty="0">
                <a:ln>
                  <a:noFill/>
                </a:ln>
                <a:effectLst/>
                <a:uLnTx/>
                <a:uFillTx/>
                <a:latin typeface="Calibri" pitchFamily="34" charset="0"/>
                <a:ea typeface="+mn-ea"/>
                <a:cs typeface="+mn-cs"/>
              </a:rPr>
              <a:t>virtual and physical network components</a:t>
            </a:r>
          </a:p>
          <a:p>
            <a:pPr marL="682625" lvl="1" indent="-341313">
              <a:spcBef>
                <a:spcPct val="20000"/>
              </a:spcBef>
              <a:buClr>
                <a:srgbClr val="FFC425"/>
              </a:buClr>
              <a:buSzPct val="90000"/>
              <a:buFont typeface="Webdings" pitchFamily="18" charset="2"/>
              <a:buChar char="4"/>
              <a:defRPr/>
            </a:pPr>
            <a:r>
              <a:rPr kumimoji="0" lang="en-US" sz="2000" b="0" i="0" u="none" strike="noStrike" kern="1200" cap="none" spc="0" normalizeH="0" baseline="0" noProof="0" dirty="0">
                <a:ln>
                  <a:noFill/>
                </a:ln>
                <a:effectLst/>
                <a:uLnTx/>
                <a:uFillTx/>
                <a:latin typeface="Calibri" pitchFamily="34" charset="0"/>
                <a:cs typeface="+mn-cs"/>
              </a:rPr>
              <a:t>Components are connected to each other to enable network traffic flow</a:t>
            </a:r>
            <a:endParaRPr lang="en-US" sz="2000" dirty="0">
              <a:latin typeface="Calibri" pitchFamily="34" charset="0"/>
              <a:cs typeface="+mn-cs"/>
            </a:endParaRPr>
          </a:p>
        </p:txBody>
      </p:sp>
      <p:graphicFrame>
        <p:nvGraphicFramePr>
          <p:cNvPr id="35" name="Table 34"/>
          <p:cNvGraphicFramePr>
            <a:graphicFrameLocks noGrp="1"/>
          </p:cNvGraphicFramePr>
          <p:nvPr>
            <p:extLst>
              <p:ext uri="{D42A27DB-BD31-4B8C-83A1-F6EECF244321}">
                <p14:modId xmlns:p14="http://schemas.microsoft.com/office/powerpoint/2010/main" val="164213756"/>
              </p:ext>
            </p:extLst>
          </p:nvPr>
        </p:nvGraphicFramePr>
        <p:xfrm>
          <a:off x="213360" y="3106504"/>
          <a:ext cx="8763000" cy="3418840"/>
        </p:xfrm>
        <a:graphic>
          <a:graphicData uri="http://schemas.openxmlformats.org/drawingml/2006/table">
            <a:tbl>
              <a:tblPr firstRow="1" bandRow="1">
                <a:tableStyleId>{5C22544A-7EE6-4342-B048-85BDC9FD1C3A}</a:tableStyleId>
              </a:tblPr>
              <a:tblGrid>
                <a:gridCol w="1965533">
                  <a:extLst>
                    <a:ext uri="{9D8B030D-6E8A-4147-A177-3AD203B41FA5}">
                      <a16:colId xmlns:a16="http://schemas.microsoft.com/office/drawing/2014/main" val="20000"/>
                    </a:ext>
                  </a:extLst>
                </a:gridCol>
                <a:gridCol w="6797467">
                  <a:extLst>
                    <a:ext uri="{9D8B030D-6E8A-4147-A177-3AD203B41FA5}">
                      <a16:colId xmlns:a16="http://schemas.microsoft.com/office/drawing/2014/main" val="20001"/>
                    </a:ext>
                  </a:extLst>
                </a:gridCol>
              </a:tblGrid>
              <a:tr h="370840">
                <a:tc>
                  <a:txBody>
                    <a:bodyPr/>
                    <a:lstStyle/>
                    <a:p>
                      <a:pPr algn="l"/>
                      <a:r>
                        <a:rPr lang="en-US" sz="1600" dirty="0">
                          <a:latin typeface="+mn-lt"/>
                        </a:rPr>
                        <a:t>Component</a:t>
                      </a:r>
                    </a:p>
                  </a:txBody>
                  <a:tcPr anchor="ctr"/>
                </a:tc>
                <a:tc>
                  <a:txBody>
                    <a:bodyPr/>
                    <a:lstStyle/>
                    <a:p>
                      <a:pPr algn="l"/>
                      <a:r>
                        <a:rPr lang="en-US" sz="1600" dirty="0">
                          <a:latin typeface="+mn-lt"/>
                        </a:rPr>
                        <a:t>Description</a:t>
                      </a:r>
                    </a:p>
                  </a:txBody>
                  <a:tcPr anchor="ctr"/>
                </a:tc>
                <a:extLst>
                  <a:ext uri="{0D108BD9-81ED-4DB2-BD59-A6C34878D82A}">
                    <a16:rowId xmlns:a16="http://schemas.microsoft.com/office/drawing/2014/main" val="10000"/>
                  </a:ext>
                </a:extLst>
              </a:tr>
              <a:tr h="579120">
                <a:tc>
                  <a:txBody>
                    <a:bodyPr/>
                    <a:lstStyle/>
                    <a:p>
                      <a:r>
                        <a:rPr lang="en-US" sz="1600" dirty="0">
                          <a:latin typeface="+mn-lt"/>
                        </a:rPr>
                        <a:t>Virtual NIC</a:t>
                      </a:r>
                    </a:p>
                  </a:txBody>
                  <a:tcPr anchor="ctr"/>
                </a:tc>
                <a:tc>
                  <a:txBody>
                    <a:bodyPr/>
                    <a:lstStyle/>
                    <a:p>
                      <a:pPr marL="223838" indent="-223838">
                        <a:buFont typeface="Arial" pitchFamily="34" charset="0"/>
                        <a:buChar char="•"/>
                      </a:pPr>
                      <a:r>
                        <a:rPr lang="en-US" sz="1600" dirty="0">
                          <a:latin typeface="+mn-lt"/>
                        </a:rPr>
                        <a:t>Connects  VMs to the VM network </a:t>
                      </a:r>
                    </a:p>
                    <a:p>
                      <a:pPr marL="223838" indent="-223838">
                        <a:buFont typeface="Arial" pitchFamily="34" charset="0"/>
                        <a:buChar char="•"/>
                      </a:pPr>
                      <a:r>
                        <a:rPr lang="en-US" sz="1600" dirty="0">
                          <a:latin typeface="+mn-lt"/>
                        </a:rPr>
                        <a:t>Sends</a:t>
                      </a:r>
                      <a:r>
                        <a:rPr lang="en-US" sz="1600" baseline="0" dirty="0">
                          <a:latin typeface="+mn-lt"/>
                        </a:rPr>
                        <a:t>/receives VM traffic to/from VM network</a:t>
                      </a:r>
                      <a:endParaRPr lang="en-US" sz="1600" dirty="0">
                        <a:latin typeface="+mn-lt"/>
                      </a:endParaRPr>
                    </a:p>
                  </a:txBody>
                  <a:tcPr anchor="ctr"/>
                </a:tc>
                <a:extLst>
                  <a:ext uri="{0D108BD9-81ED-4DB2-BD59-A6C34878D82A}">
                    <a16:rowId xmlns:a16="http://schemas.microsoft.com/office/drawing/2014/main" val="10001"/>
                  </a:ext>
                </a:extLst>
              </a:tr>
              <a:tr h="1066800">
                <a:tc>
                  <a:txBody>
                    <a:bodyPr/>
                    <a:lstStyle/>
                    <a:p>
                      <a:r>
                        <a:rPr lang="en-US" sz="1600" dirty="0">
                          <a:latin typeface="+mn-lt"/>
                        </a:rPr>
                        <a:t>Virtual switch</a:t>
                      </a:r>
                    </a:p>
                  </a:txBody>
                  <a:tcPr anchor="ctr"/>
                </a:tc>
                <a:tc>
                  <a:txBody>
                    <a:bodyPr/>
                    <a:lstStyle/>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b="0" u="none" dirty="0">
                          <a:latin typeface="+mn-lt"/>
                        </a:rPr>
                        <a:t>Is</a:t>
                      </a:r>
                      <a:r>
                        <a:rPr lang="en-US" sz="1600" b="0" u="none" baseline="0" dirty="0">
                          <a:latin typeface="+mn-lt"/>
                        </a:rPr>
                        <a:t> an</a:t>
                      </a:r>
                      <a:r>
                        <a:rPr lang="en-US" sz="1600" b="0" u="none" dirty="0">
                          <a:latin typeface="+mn-lt"/>
                        </a:rPr>
                        <a:t> Ethernet </a:t>
                      </a:r>
                      <a:r>
                        <a:rPr lang="en-US" sz="1600" dirty="0">
                          <a:latin typeface="+mn-lt"/>
                        </a:rPr>
                        <a:t>switch that forms VM network</a:t>
                      </a:r>
                    </a:p>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a:latin typeface="+mn-lt"/>
                        </a:rPr>
                        <a:t>Provides connection to virtual NICs and forwards VM traffic</a:t>
                      </a:r>
                    </a:p>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a:latin typeface="+mn-lt"/>
                        </a:rPr>
                        <a:t>Provides connection to hypervisor kernel and directs hypervisor</a:t>
                      </a:r>
                      <a:r>
                        <a:rPr lang="en-US" sz="1600" baseline="0" dirty="0">
                          <a:latin typeface="+mn-lt"/>
                        </a:rPr>
                        <a:t> traffic: </a:t>
                      </a:r>
                      <a:r>
                        <a:rPr lang="en-US" sz="1600" kern="1200" dirty="0">
                          <a:solidFill>
                            <a:schemeClr val="tx1"/>
                          </a:solidFill>
                          <a:latin typeface="+mn-lt"/>
                          <a:ea typeface="+mn-ea"/>
                          <a:cs typeface="+mn-cs"/>
                        </a:rPr>
                        <a:t>management, storage, VM migration </a:t>
                      </a:r>
                      <a:endParaRPr lang="en-US" sz="1600" dirty="0">
                        <a:latin typeface="+mn-lt"/>
                      </a:endParaRPr>
                    </a:p>
                  </a:txBody>
                  <a:tcPr anchor="ctr"/>
                </a:tc>
                <a:extLst>
                  <a:ext uri="{0D108BD9-81ED-4DB2-BD59-A6C34878D82A}">
                    <a16:rowId xmlns:a16="http://schemas.microsoft.com/office/drawing/2014/main" val="10003"/>
                  </a:ext>
                </a:extLst>
              </a:tr>
              <a:tr h="579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Physical adapter: </a:t>
                      </a:r>
                      <a:r>
                        <a:rPr lang="en-US" sz="1600" dirty="0" smtClean="0">
                          <a:latin typeface="+mn-lt"/>
                        </a:rPr>
                        <a:t>NIC</a:t>
                      </a:r>
                      <a:endParaRPr lang="en-US" sz="1600" kern="1200" dirty="0">
                        <a:solidFill>
                          <a:schemeClr val="dk1"/>
                        </a:solidFill>
                        <a:latin typeface="+mn-lt"/>
                        <a:ea typeface="+mn-ea"/>
                        <a:cs typeface="+mn-cs"/>
                      </a:endParaRPr>
                    </a:p>
                  </a:txBody>
                  <a:tcPr anchor="ctr"/>
                </a:tc>
                <a:tc>
                  <a:txBody>
                    <a:bodyPr/>
                    <a:lstStyle/>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a:latin typeface="+mn-lt"/>
                        </a:rPr>
                        <a:t>Connects physical servers to physical network</a:t>
                      </a:r>
                    </a:p>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kern="1200" dirty="0">
                          <a:solidFill>
                            <a:schemeClr val="tx1"/>
                          </a:solidFill>
                          <a:latin typeface="+mn-lt"/>
                          <a:ea typeface="+mn-ea"/>
                          <a:cs typeface="+mn-cs"/>
                        </a:rPr>
                        <a:t>Forwards VM and hypervisor traffic to/from physical network</a:t>
                      </a:r>
                      <a:endParaRPr lang="en-US" sz="1600" dirty="0">
                        <a:latin typeface="+mn-lt"/>
                      </a:endParaRPr>
                    </a:p>
                  </a:txBody>
                  <a:tcPr anchor="ctr"/>
                </a:tc>
                <a:extLst>
                  <a:ext uri="{0D108BD9-81ED-4DB2-BD59-A6C34878D82A}">
                    <a16:rowId xmlns:a16="http://schemas.microsoft.com/office/drawing/2014/main" val="10004"/>
                  </a:ext>
                </a:extLst>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Physical switch, router</a:t>
                      </a:r>
                    </a:p>
                  </a:txBody>
                  <a:tcPr anchor="ctr"/>
                </a:tc>
                <a:tc>
                  <a:txBody>
                    <a:bodyPr/>
                    <a:lstStyle/>
                    <a:p>
                      <a:pPr marL="223838" indent="-223838">
                        <a:buFont typeface="Arial" pitchFamily="34" charset="0"/>
                        <a:buChar char="•"/>
                      </a:pPr>
                      <a:r>
                        <a:rPr lang="en-US" sz="1600" dirty="0">
                          <a:latin typeface="+mn-lt"/>
                        </a:rPr>
                        <a:t>Forms physical network that supports </a:t>
                      </a:r>
                      <a:r>
                        <a:rPr lang="en-US" sz="1600" kern="1200" dirty="0">
                          <a:solidFill>
                            <a:schemeClr val="tx1"/>
                          </a:solidFill>
                          <a:latin typeface="+mn-lt"/>
                          <a:ea typeface="+mn-ea"/>
                          <a:cs typeface="+mn-cs"/>
                        </a:rPr>
                        <a:t>Ethernet/FC/iSCSI/FCoE </a:t>
                      </a:r>
                    </a:p>
                    <a:p>
                      <a:pPr marL="223838" marR="0" indent="-22383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600" dirty="0">
                          <a:latin typeface="+mn-lt"/>
                        </a:rPr>
                        <a:t>Provides connections among physical servers, between</a:t>
                      </a:r>
                      <a:r>
                        <a:rPr lang="en-US" sz="1600" baseline="0" dirty="0">
                          <a:latin typeface="+mn-lt"/>
                        </a:rPr>
                        <a:t> physical servers and storage systems,</a:t>
                      </a:r>
                      <a:r>
                        <a:rPr lang="en-US" sz="1600" dirty="0">
                          <a:latin typeface="+mn-lt"/>
                        </a:rPr>
                        <a:t> and between physical servers and clients</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976067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Stack of books design template</Template>
  <TotalTime>4226</TotalTime>
  <Words>4115</Words>
  <Application>Microsoft Office PowerPoint</Application>
  <PresentationFormat>On-screen Show (4:3)</PresentationFormat>
  <Paragraphs>319</Paragraphs>
  <Slides>26</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Arial</vt:lpstr>
      <vt:lpstr>Calibri</vt:lpstr>
      <vt:lpstr>Webdings</vt:lpstr>
      <vt:lpstr>Custom Design</vt:lpstr>
      <vt:lpstr>1_Custom Design</vt:lpstr>
      <vt:lpstr>vNetworking Intro</vt:lpstr>
      <vt:lpstr>DNS ReCap! (Thanks CS&amp;DC)</vt:lpstr>
      <vt:lpstr>NAT</vt:lpstr>
      <vt:lpstr>Network Virtualization</vt:lpstr>
      <vt:lpstr>Network Virtualization in VDC</vt:lpstr>
      <vt:lpstr>Network Virtualization in VDC (contd.)</vt:lpstr>
      <vt:lpstr>Network Virtualization in VDC (contd.)</vt:lpstr>
      <vt:lpstr>Benefits of Network Virtualization</vt:lpstr>
      <vt:lpstr>Components of VDC Network Infrastructure</vt:lpstr>
      <vt:lpstr>Network Connectivity and Traffic Flow: Example </vt:lpstr>
      <vt:lpstr>Virtual Network Component: Virtual NIC </vt:lpstr>
      <vt:lpstr>Virtual Network Component: Virtual Switch</vt:lpstr>
      <vt:lpstr>Virtual Network Component: Virtual Switch (contd.)</vt:lpstr>
      <vt:lpstr>PowerPoint Presentation</vt:lpstr>
      <vt:lpstr>Virtual Network Component: Virtual Switch (contd.)</vt:lpstr>
      <vt:lpstr>VirtualBox (vNIC not attached)</vt:lpstr>
      <vt:lpstr>Type 2 specifics VirtualBox : NAT</vt:lpstr>
      <vt:lpstr>NAT (ii)</vt:lpstr>
      <vt:lpstr>PowerPoint Presentation</vt:lpstr>
      <vt:lpstr>PowerPoint Presentation</vt:lpstr>
      <vt:lpstr>Bridged Networking</vt:lpstr>
      <vt:lpstr>Bridged Networking</vt:lpstr>
      <vt:lpstr>Internal Networking</vt:lpstr>
      <vt:lpstr>Virtual Local Area Network (VLAN)</vt:lpstr>
      <vt:lpstr>Configuring VLAN </vt:lpstr>
      <vt:lpstr>Configuring VLAN (contd.)</vt:lpstr>
    </vt:vector>
  </TitlesOfParts>
  <Company>ModusLink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8086 chip set architecture course.</dc:title>
  <dc:creator>oisin_cawley</dc:creator>
  <cp:lastModifiedBy>davidwhite</cp:lastModifiedBy>
  <cp:revision>444</cp:revision>
  <cp:lastPrinted>2016-11-24T09:53:42Z</cp:lastPrinted>
  <dcterms:created xsi:type="dcterms:W3CDTF">2007-05-08T17:20:09Z</dcterms:created>
  <dcterms:modified xsi:type="dcterms:W3CDTF">2016-11-24T11:07:08Z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TC011594401033</vt:lpwstr>
  </property>
</Properties>
</file>