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20"/>
  </p:notes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45" autoAdjust="0"/>
  </p:normalViewPr>
  <p:slideViewPr>
    <p:cSldViewPr>
      <p:cViewPr>
        <p:scale>
          <a:sx n="100" d="100"/>
          <a:sy n="10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0E73E-164D-4555-8357-A92EBF5CDBB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7" y="6381328"/>
            <a:ext cx="504627" cy="436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1028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101080" y="404664"/>
            <a:ext cx="671128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Verdana" pitchFamily="34" charset="0"/>
                <a:cs typeface="Calibri" pitchFamily="34" charset="0"/>
              </a:rPr>
              <a:t>Operating Systems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Verdana" pitchFamily="34" charset="0"/>
              <a:cs typeface="Calibri" pitchFamily="34" charset="0"/>
            </a:endParaRPr>
          </a:p>
        </p:txBody>
      </p:sp>
      <p:sp>
        <p:nvSpPr>
          <p:cNvPr id="15363" name="Rectangle 9"/>
          <p:cNvSpPr>
            <a:spLocks noGrp="1"/>
          </p:cNvSpPr>
          <p:nvPr>
            <p:ph type="title"/>
          </p:nvPr>
        </p:nvSpPr>
        <p:spPr>
          <a:xfrm>
            <a:off x="1476375" y="1989138"/>
            <a:ext cx="6108700" cy="2447925"/>
          </a:xfrm>
        </p:spPr>
        <p:txBody>
          <a:bodyPr/>
          <a:lstStyle/>
          <a:p>
            <a:pPr eaLnBrk="1" hangingPunct="1">
              <a:tabLst>
                <a:tab pos="1441450" algn="l"/>
              </a:tabLst>
            </a:pPr>
            <a:r>
              <a:rPr lang="en-GB" altLang="en-US" sz="2800" dirty="0">
                <a:latin typeface="Arial" charset="0"/>
              </a:rPr>
              <a:t>Job and Processor Scheduling</a:t>
            </a:r>
            <a:endParaRPr lang="en-US" sz="2800" b="1" dirty="0" smtClean="0"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E0BC9-35A1-4876-89C8-C57D44165596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Highest-Response-ratio-Next (HRN) Scheduling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>
                <a:latin typeface="Arial" charset="0"/>
              </a:rPr>
              <a:t>This is a non-preemptive discipline in which the priority of each job is dependent on its estimated run-time, and also the amount of time it has spent waiting:</a:t>
            </a:r>
            <a:br>
              <a:rPr lang="en-GB" altLang="en-US" sz="2800">
                <a:latin typeface="Arial" charset="0"/>
              </a:rPr>
            </a:br>
            <a:r>
              <a:rPr lang="en-GB" altLang="en-US" sz="2800">
                <a:latin typeface="Arial" charset="0"/>
              </a:rPr>
              <a:t/>
            </a:r>
            <a:br>
              <a:rPr lang="en-GB" altLang="en-US" sz="2800">
                <a:latin typeface="Arial" charset="0"/>
              </a:rPr>
            </a:br>
            <a:r>
              <a:rPr lang="en-GB" altLang="en-US" sz="2800">
                <a:latin typeface="Arial" charset="0"/>
              </a:rPr>
              <a:t>Priority =</a:t>
            </a:r>
          </a:p>
          <a:p>
            <a:endParaRPr lang="en-GB" altLang="en-US" sz="2800">
              <a:latin typeface="Arial" charset="0"/>
            </a:endParaRPr>
          </a:p>
          <a:p>
            <a:r>
              <a:rPr lang="en-GB" altLang="en-US" sz="2800">
                <a:latin typeface="Arial" charset="0"/>
              </a:rPr>
              <a:t>Shorter jobs get preference, but longer jobs get increased priority the longer they wait.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67000" y="3962400"/>
            <a:ext cx="493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u="sng">
                <a:latin typeface="Arial" charset="0"/>
              </a:rPr>
              <a:t>(time waiting + estimated run time)</a:t>
            </a:r>
            <a:r>
              <a:rPr lang="en-GB" altLang="en-US">
                <a:latin typeface="Arial" charset="0"/>
              </a:rPr>
              <a:t> </a:t>
            </a:r>
            <a:br>
              <a:rPr lang="en-GB" altLang="en-US">
                <a:latin typeface="Arial" charset="0"/>
              </a:rPr>
            </a:br>
            <a:r>
              <a:rPr lang="en-GB" altLang="en-US">
                <a:latin typeface="Arial" charset="0"/>
              </a:rPr>
              <a:t>            estimated run time</a:t>
            </a: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4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Multilevel Feedback Queues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A scheduling mechanism should</a:t>
            </a:r>
          </a:p>
          <a:p>
            <a:pPr lvl="1"/>
            <a:r>
              <a:rPr lang="en-GB" altLang="en-US" sz="2000" dirty="0">
                <a:latin typeface="Arial" charset="0"/>
              </a:rPr>
              <a:t>favour short jobs,</a:t>
            </a:r>
          </a:p>
          <a:p>
            <a:pPr lvl="1"/>
            <a:r>
              <a:rPr lang="en-GB" altLang="en-US" sz="2000" dirty="0">
                <a:latin typeface="Arial" charset="0"/>
              </a:rPr>
              <a:t>favour I/O bound jobs, and</a:t>
            </a:r>
          </a:p>
          <a:p>
            <a:pPr lvl="1"/>
            <a:r>
              <a:rPr lang="en-GB" altLang="en-US" sz="2000" dirty="0">
                <a:latin typeface="Arial" charset="0"/>
              </a:rPr>
              <a:t>determine the nature of the job as quickly as possible</a:t>
            </a:r>
            <a:r>
              <a:rPr lang="en-GB" altLang="en-US" sz="2000" dirty="0" smtClean="0">
                <a:latin typeface="Arial" charset="0"/>
              </a:rPr>
              <a:t>.</a:t>
            </a:r>
          </a:p>
          <a:p>
            <a:pPr marL="457200" lvl="1" indent="0">
              <a:buNone/>
            </a:pPr>
            <a:endParaRPr lang="en-GB" altLang="en-US" sz="2000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Different types of processes have different scheduling needs, which may suit different types of scheduling disciplines. (</a:t>
            </a:r>
            <a:r>
              <a:rPr lang="en-GB" altLang="en-US" sz="2400" dirty="0" smtClean="0">
                <a:latin typeface="Arial" charset="0"/>
              </a:rPr>
              <a:t>e.g</a:t>
            </a:r>
            <a:r>
              <a:rPr lang="en-GB" altLang="en-US" sz="2400" dirty="0">
                <a:latin typeface="Arial" charset="0"/>
              </a:rPr>
              <a:t>. system, interactive, editing, batch processes). </a:t>
            </a:r>
          </a:p>
          <a:p>
            <a:r>
              <a:rPr lang="en-GB" altLang="en-US" sz="2400" dirty="0">
                <a:latin typeface="Arial" charset="0"/>
              </a:rPr>
              <a:t>Multilevel Feedback queues provide different levels of queues, each of which is suited to a particular type of process. </a:t>
            </a:r>
          </a:p>
        </p:txBody>
      </p:sp>
    </p:spTree>
    <p:extLst>
      <p:ext uri="{BB962C8B-B14F-4D97-AF65-F5344CB8AC3E}">
        <p14:creationId xmlns:p14="http://schemas.microsoft.com/office/powerpoint/2010/main" val="16310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Operation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 of Multilevel </a:t>
            </a:r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Feedback Queues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114800"/>
          </a:xfrm>
        </p:spPr>
        <p:txBody>
          <a:bodyPr/>
          <a:lstStyle/>
          <a:p>
            <a:r>
              <a:rPr lang="en-GB" altLang="en-US" sz="2400" dirty="0">
                <a:latin typeface="Arial" charset="0"/>
              </a:rPr>
              <a:t>A Multilevel Queuing System operates as follows.</a:t>
            </a:r>
          </a:p>
          <a:p>
            <a:pPr lvl="1"/>
            <a:r>
              <a:rPr lang="en-GB" altLang="en-US" sz="2000" dirty="0">
                <a:latin typeface="Arial" charset="0"/>
              </a:rPr>
              <a:t>Each queue has a higher priority over queues at lower levels. </a:t>
            </a:r>
          </a:p>
          <a:p>
            <a:pPr lvl="1"/>
            <a:r>
              <a:rPr lang="en-GB" altLang="en-US" sz="2000" dirty="0">
                <a:latin typeface="Arial" charset="0"/>
              </a:rPr>
              <a:t>Processes are only executed from lower queues if all higher level queues are empty.</a:t>
            </a:r>
          </a:p>
          <a:p>
            <a:pPr lvl="1"/>
            <a:r>
              <a:rPr lang="en-GB" altLang="en-US" sz="2000" dirty="0">
                <a:latin typeface="Arial" charset="0"/>
              </a:rPr>
              <a:t>A new process will be placed in the highest priority (Level 1) queue. </a:t>
            </a:r>
          </a:p>
          <a:p>
            <a:pPr lvl="1"/>
            <a:r>
              <a:rPr lang="en-GB" altLang="en-US" sz="2000" dirty="0">
                <a:latin typeface="Arial" charset="0"/>
              </a:rPr>
              <a:t>If the quantum expires before the process voluntarily relinquishes the CPU, it is placed in the Level 2 queue. </a:t>
            </a:r>
          </a:p>
          <a:p>
            <a:pPr lvl="1"/>
            <a:r>
              <a:rPr lang="en-GB" altLang="en-US" sz="2000" dirty="0">
                <a:latin typeface="Arial" charset="0"/>
              </a:rPr>
              <a:t>The quantum in this queue is larger, but it is only serviced when the Level 1 queue is empty. </a:t>
            </a:r>
          </a:p>
          <a:p>
            <a:pPr lvl="1"/>
            <a:r>
              <a:rPr lang="en-GB" altLang="en-US" sz="2000" dirty="0">
                <a:latin typeface="Arial" charset="0"/>
              </a:rPr>
              <a:t>A long job, requiring much CPU and little I/O utilisation will eventually sink to the lowest queue where it will be serviced by a FIFO scheduler.</a:t>
            </a:r>
          </a:p>
          <a:p>
            <a:pPr lvl="1"/>
            <a:r>
              <a:rPr lang="en-GB" altLang="en-US" sz="2000" dirty="0">
                <a:latin typeface="Arial" charset="0"/>
              </a:rPr>
              <a:t>If an I/O call is issued, the process enters a Blocked state, but returns to the same queue when the call is serviced.</a:t>
            </a:r>
          </a:p>
        </p:txBody>
      </p:sp>
    </p:spTree>
    <p:extLst>
      <p:ext uri="{BB962C8B-B14F-4D97-AF65-F5344CB8AC3E}">
        <p14:creationId xmlns:p14="http://schemas.microsoft.com/office/powerpoint/2010/main" val="303776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Advantages of Multilevel Feedback Queues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This approach is ideal for separating processes into categories based on their CPU needs. </a:t>
            </a:r>
            <a:endParaRPr lang="en-GB" altLang="en-US" sz="2400" dirty="0" smtClean="0">
              <a:latin typeface="Arial" charset="0"/>
            </a:endParaRPr>
          </a:p>
          <a:p>
            <a:endParaRPr lang="en-GB" altLang="en-US" sz="2400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CPU bound processes will drift to the lower queues, while I/O bound processes will stay in the higher queues</a:t>
            </a:r>
            <a:r>
              <a:rPr lang="en-GB" altLang="en-US" sz="2400" dirty="0" smtClean="0">
                <a:latin typeface="Arial" charset="0"/>
              </a:rPr>
              <a:t>.</a:t>
            </a:r>
          </a:p>
          <a:p>
            <a:pPr marL="0" indent="0">
              <a:buNone/>
            </a:pPr>
            <a:endParaRPr lang="en-GB" altLang="en-US" sz="2400" dirty="0">
              <a:latin typeface="Arial" charset="0"/>
            </a:endParaRPr>
          </a:p>
          <a:p>
            <a:r>
              <a:rPr lang="en-GB" altLang="en-US" sz="2400" dirty="0" smtClean="0">
                <a:latin typeface="Arial" charset="0"/>
              </a:rPr>
              <a:t>This </a:t>
            </a:r>
            <a:r>
              <a:rPr lang="en-GB" altLang="en-US" sz="2400" dirty="0">
                <a:latin typeface="Arial" charset="0"/>
              </a:rPr>
              <a:t>system also accounts for changes in the nature of a process: If a process changes from being CPU bound to I/O bound, then as the number of I/O’s increases, the process can return, say, at one level higher each time.</a:t>
            </a:r>
            <a:endParaRPr lang="en-US" altLang="en-US" sz="2400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tx1"/>
                </a:solidFill>
                <a:latin typeface="Arial" charset="0"/>
              </a:rPr>
              <a:t>Disadvantages of Multilevel Feedback Queues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600" dirty="0"/>
              <a:t>Require overhead in scheduler design and </a:t>
            </a:r>
            <a:r>
              <a:rPr lang="en-IE" altLang="en-US" sz="2600" dirty="0" smtClean="0"/>
              <a:t>operation</a:t>
            </a:r>
          </a:p>
          <a:p>
            <a:endParaRPr lang="en-IE" altLang="en-US" sz="2600" dirty="0"/>
          </a:p>
          <a:p>
            <a:r>
              <a:rPr lang="en-IE" altLang="en-US" sz="2600" dirty="0"/>
              <a:t>Highest level queue is served using round robin, each process gets a single time slice, therefore if there are many high priority processes then can lead to starvation</a:t>
            </a:r>
            <a:endParaRPr lang="en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4575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tx1"/>
                </a:solidFill>
                <a:latin typeface="Arial" charset="0"/>
              </a:rPr>
              <a:t>Multilevel Feedback Queue Implementations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/>
              <a:t>Approach Taken by many Modern OSs</a:t>
            </a:r>
          </a:p>
          <a:p>
            <a:pPr>
              <a:lnSpc>
                <a:spcPct val="90000"/>
              </a:lnSpc>
            </a:pPr>
            <a:r>
              <a:rPr lang="en-IE" altLang="en-US"/>
              <a:t>Windows </a:t>
            </a:r>
          </a:p>
          <a:p>
            <a:pPr lvl="1">
              <a:lnSpc>
                <a:spcPct val="90000"/>
              </a:lnSpc>
            </a:pPr>
            <a:r>
              <a:rPr lang="en-IE" altLang="en-US"/>
              <a:t>Uses </a:t>
            </a:r>
            <a:r>
              <a:rPr lang="en-GB" altLang="en-US"/>
              <a:t>Multilevel Feedback Queues in versions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IE" altLang="en-US"/>
              <a:t>since Windows NT</a:t>
            </a:r>
          </a:p>
          <a:p>
            <a:pPr lvl="1">
              <a:lnSpc>
                <a:spcPct val="90000"/>
              </a:lnSpc>
            </a:pPr>
            <a:r>
              <a:rPr lang="en-IE" altLang="en-US"/>
              <a:t>Priorities 0-31</a:t>
            </a:r>
          </a:p>
          <a:p>
            <a:pPr lvl="2">
              <a:lnSpc>
                <a:spcPct val="90000"/>
              </a:lnSpc>
            </a:pPr>
            <a:r>
              <a:rPr lang="en-IE" altLang="en-US"/>
              <a:t>0 = OS, 0-15 normal priority</a:t>
            </a:r>
          </a:p>
          <a:p>
            <a:pPr lvl="2">
              <a:lnSpc>
                <a:spcPct val="90000"/>
              </a:lnSpc>
            </a:pPr>
            <a:r>
              <a:rPr lang="en-IE" altLang="en-US"/>
              <a:t>16-31 real time (requires admin privileges to assign)</a:t>
            </a:r>
          </a:p>
          <a:p>
            <a:pPr lvl="2">
              <a:lnSpc>
                <a:spcPct val="90000"/>
              </a:lnSpc>
            </a:pPr>
            <a:r>
              <a:rPr lang="en-IE" altLang="en-US"/>
              <a:t>Scheduler may alter priorities based on CPU/I/O boundness or for interactive process types</a:t>
            </a:r>
          </a:p>
        </p:txBody>
      </p:sp>
    </p:spTree>
    <p:extLst>
      <p:ext uri="{BB962C8B-B14F-4D97-AF65-F5344CB8AC3E}">
        <p14:creationId xmlns:p14="http://schemas.microsoft.com/office/powerpoint/2010/main" val="7262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tx1"/>
                </a:solidFill>
                <a:latin typeface="Arial" charset="0"/>
              </a:rPr>
              <a:t>Multilevel Feedback Queue 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Windows </a:t>
            </a:r>
            <a:endParaRPr lang="en-IE" altLang="en-US" dirty="0" smtClean="0"/>
          </a:p>
          <a:p>
            <a:pPr lvl="1"/>
            <a:r>
              <a:rPr lang="en-IE" altLang="en-US" sz="2400" dirty="0" smtClean="0"/>
              <a:t>Scheduler considers CPU cycles used per process not time used. This is fairer as a process may get interrupted during a quantum</a:t>
            </a:r>
          </a:p>
          <a:p>
            <a:pPr marL="457200" lvl="1" indent="0">
              <a:buNone/>
            </a:pPr>
            <a:endParaRPr lang="en-IE" altLang="en-US" sz="2400" dirty="0" smtClean="0"/>
          </a:p>
          <a:p>
            <a:pPr lvl="1"/>
            <a:r>
              <a:rPr lang="en-IE" altLang="en-US" sz="2400" dirty="0" smtClean="0"/>
              <a:t>I/O </a:t>
            </a:r>
            <a:r>
              <a:rPr lang="en-IE" altLang="en-US" sz="2400" dirty="0"/>
              <a:t>priorities and queuing added to be fairer to important processes requiring I/O (e.g. Interactive processes </a:t>
            </a:r>
            <a:r>
              <a:rPr lang="en-IE" altLang="en-US" sz="2400" dirty="0" err="1"/>
              <a:t>v.s</a:t>
            </a:r>
            <a:r>
              <a:rPr lang="en-IE" altLang="en-US" sz="2400" dirty="0"/>
              <a:t>. defrag)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2201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tx1"/>
                </a:solidFill>
                <a:latin typeface="Arial" charset="0"/>
              </a:rPr>
              <a:t>Multilevel Feedback Queue Implementations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8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en-IE" altLang="en-US" sz="2400" dirty="0"/>
              <a:t>Certain </a:t>
            </a:r>
            <a:r>
              <a:rPr lang="en-GB" altLang="en-US" sz="2400" dirty="0"/>
              <a:t>Kernel versions u</a:t>
            </a:r>
            <a:r>
              <a:rPr lang="en-IE" altLang="en-US" sz="2400" dirty="0"/>
              <a:t>se </a:t>
            </a:r>
            <a:r>
              <a:rPr lang="en-GB" altLang="en-US" sz="2400" dirty="0"/>
              <a:t>Multilevel Feedback Queues (Kernel version 2.5) newer Kernels use a variety of other scheduling methods</a:t>
            </a:r>
          </a:p>
          <a:p>
            <a:pPr lvl="1">
              <a:lnSpc>
                <a:spcPct val="90000"/>
              </a:lnSpc>
            </a:pPr>
            <a:r>
              <a:rPr lang="en-IE" altLang="en-US" sz="2400" dirty="0"/>
              <a:t>Priorities 0-140</a:t>
            </a:r>
          </a:p>
          <a:p>
            <a:pPr lvl="2">
              <a:lnSpc>
                <a:spcPct val="90000"/>
              </a:lnSpc>
            </a:pPr>
            <a:r>
              <a:rPr lang="en-IE" altLang="en-US" sz="2000" dirty="0"/>
              <a:t>0-99 real time priority</a:t>
            </a:r>
          </a:p>
          <a:p>
            <a:pPr lvl="2">
              <a:lnSpc>
                <a:spcPct val="90000"/>
              </a:lnSpc>
            </a:pPr>
            <a:r>
              <a:rPr lang="en-IE" altLang="en-US" sz="2000" dirty="0"/>
              <a:t>100-140 normal ‘nice’ priority</a:t>
            </a:r>
          </a:p>
          <a:p>
            <a:pPr>
              <a:lnSpc>
                <a:spcPct val="90000"/>
              </a:lnSpc>
            </a:pPr>
            <a:r>
              <a:rPr lang="en-IE" altLang="en-US" sz="2800" dirty="0"/>
              <a:t>BSD + Solaris</a:t>
            </a:r>
          </a:p>
          <a:p>
            <a:pPr lvl="1">
              <a:lnSpc>
                <a:spcPct val="90000"/>
              </a:lnSpc>
            </a:pPr>
            <a:r>
              <a:rPr lang="en-IE" altLang="en-US" sz="2400" dirty="0"/>
              <a:t>Use </a:t>
            </a:r>
            <a:r>
              <a:rPr lang="en-GB" altLang="en-US" sz="2400" dirty="0"/>
              <a:t>Multilevel Feedback Queues and use different priority ranges</a:t>
            </a:r>
          </a:p>
        </p:txBody>
      </p:sp>
    </p:spTree>
    <p:extLst>
      <p:ext uri="{BB962C8B-B14F-4D97-AF65-F5344CB8AC3E}">
        <p14:creationId xmlns:p14="http://schemas.microsoft.com/office/powerpoint/2010/main" val="376299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Arial" charset="0"/>
              </a:rPr>
              <a:t>Scheduling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8456"/>
            <a:ext cx="8077200" cy="4114800"/>
          </a:xfrm>
        </p:spPr>
        <p:txBody>
          <a:bodyPr/>
          <a:lstStyle/>
          <a:p>
            <a:r>
              <a:rPr lang="en-GB" altLang="en-US" sz="2400" dirty="0">
                <a:latin typeface="Arial" charset="0"/>
              </a:rPr>
              <a:t>In this section, we consider the scheduling policies used in operating systems, and the mechanisms that implement them. </a:t>
            </a:r>
          </a:p>
          <a:p>
            <a:r>
              <a:rPr lang="en-GB" altLang="en-US" sz="2400" dirty="0">
                <a:latin typeface="Arial" charset="0"/>
              </a:rPr>
              <a:t>We can identify three levels of scheduling.</a:t>
            </a:r>
          </a:p>
          <a:p>
            <a:pPr lvl="1"/>
            <a:r>
              <a:rPr lang="en-GB" altLang="en-US" sz="2000" dirty="0">
                <a:latin typeface="Arial" charset="0"/>
              </a:rPr>
              <a:t>High Level Scheduling: Determines which jobs will be allowed to compete for system resources. Once admitted, jobs become “processes”.</a:t>
            </a:r>
          </a:p>
          <a:p>
            <a:pPr lvl="1"/>
            <a:r>
              <a:rPr lang="en-GB" altLang="en-US" sz="2000" dirty="0">
                <a:latin typeface="Arial" charset="0"/>
              </a:rPr>
              <a:t>Intermediate Level Scheduling: Determines which processes will be allowed to compete for the CPU. This scheduler responds to short term fluctuations in system load by suspending and resuming processes.</a:t>
            </a:r>
          </a:p>
          <a:p>
            <a:pPr lvl="1"/>
            <a:r>
              <a:rPr lang="en-GB" altLang="en-US" sz="2000" dirty="0">
                <a:latin typeface="Arial" charset="0"/>
              </a:rPr>
              <a:t>Low Level Scheduling: Determines which process will be assigned the CPU when it becomes available. This is performed by the dispatcher.</a:t>
            </a:r>
          </a:p>
          <a:p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Scheduling Objectives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077200" cy="4114800"/>
          </a:xfrm>
        </p:spPr>
        <p:txBody>
          <a:bodyPr/>
          <a:lstStyle/>
          <a:p>
            <a:r>
              <a:rPr lang="en-GB" altLang="en-US" sz="2400" dirty="0">
                <a:latin typeface="Arial" charset="0"/>
              </a:rPr>
              <a:t>Here are some examples of objectives that a scheduler may attempt to enforce. Many of these are in conflict with one another.</a:t>
            </a:r>
          </a:p>
          <a:p>
            <a:pPr lvl="1"/>
            <a:r>
              <a:rPr lang="en-GB" altLang="en-US" sz="2000" dirty="0">
                <a:latin typeface="Arial" charset="0"/>
              </a:rPr>
              <a:t>Be fair (</a:t>
            </a:r>
            <a:r>
              <a:rPr lang="en-GB" altLang="en-US" sz="2000" dirty="0" err="1">
                <a:latin typeface="Arial" charset="0"/>
              </a:rPr>
              <a:t>ie</a:t>
            </a:r>
            <a:r>
              <a:rPr lang="en-GB" altLang="en-US" sz="2000" dirty="0">
                <a:latin typeface="Arial" charset="0"/>
              </a:rPr>
              <a:t>. avoid indefinite postponement, but enforce priorities)</a:t>
            </a:r>
          </a:p>
          <a:p>
            <a:pPr lvl="1"/>
            <a:r>
              <a:rPr lang="en-GB" altLang="en-US" sz="2000" dirty="0">
                <a:latin typeface="Arial" charset="0"/>
              </a:rPr>
              <a:t>Maximise throughput.</a:t>
            </a:r>
          </a:p>
          <a:p>
            <a:pPr lvl="1"/>
            <a:r>
              <a:rPr lang="en-GB" altLang="en-US" sz="2000" dirty="0">
                <a:latin typeface="Arial" charset="0"/>
              </a:rPr>
              <a:t>Maximise number of users.</a:t>
            </a:r>
          </a:p>
          <a:p>
            <a:pPr lvl="1"/>
            <a:r>
              <a:rPr lang="en-GB" altLang="en-US" sz="2000" dirty="0">
                <a:latin typeface="Arial" charset="0"/>
              </a:rPr>
              <a:t>Be predictable.</a:t>
            </a:r>
          </a:p>
          <a:p>
            <a:pPr lvl="1"/>
            <a:r>
              <a:rPr lang="en-GB" altLang="en-US" sz="2000" dirty="0">
                <a:latin typeface="Arial" charset="0"/>
              </a:rPr>
              <a:t>Minimise overhead.</a:t>
            </a:r>
          </a:p>
          <a:p>
            <a:pPr lvl="1"/>
            <a:r>
              <a:rPr lang="en-GB" altLang="en-US" sz="2000" dirty="0">
                <a:latin typeface="Arial" charset="0"/>
              </a:rPr>
              <a:t>Balance resource use.</a:t>
            </a:r>
          </a:p>
          <a:p>
            <a:pPr lvl="1"/>
            <a:r>
              <a:rPr lang="en-GB" altLang="en-US" sz="2000" dirty="0">
                <a:latin typeface="Arial" charset="0"/>
              </a:rPr>
              <a:t>Achieve balance between response and utilisation (we could guarantee good response time if lots of resources were available, but resource utilisation would be bad)</a:t>
            </a:r>
          </a:p>
          <a:p>
            <a:pPr lvl="1"/>
            <a:r>
              <a:rPr lang="en-GB" altLang="en-US" sz="2000" dirty="0">
                <a:latin typeface="Arial" charset="0"/>
              </a:rPr>
              <a:t>Give preference to processes holding key resources</a:t>
            </a:r>
          </a:p>
          <a:p>
            <a:pPr lvl="1"/>
            <a:r>
              <a:rPr lang="en-GB" altLang="en-US" sz="2000" dirty="0">
                <a:latin typeface="Arial" charset="0"/>
              </a:rPr>
              <a:t>degrade gracefully under heavy loads( </a:t>
            </a:r>
            <a:r>
              <a:rPr lang="en-GB" altLang="en-US" sz="2000" dirty="0" err="1">
                <a:latin typeface="Arial" charset="0"/>
              </a:rPr>
              <a:t>ie</a:t>
            </a:r>
            <a:r>
              <a:rPr lang="en-GB" altLang="en-US" sz="2000" dirty="0">
                <a:latin typeface="Arial" charset="0"/>
              </a:rPr>
              <a:t>. </a:t>
            </a:r>
            <a:r>
              <a:rPr lang="en-GB" altLang="en-US" sz="2000" dirty="0" smtClean="0">
                <a:latin typeface="Arial" charset="0"/>
              </a:rPr>
              <a:t>don’t </a:t>
            </a:r>
            <a:r>
              <a:rPr lang="en-GB" altLang="en-US" sz="2000" dirty="0">
                <a:latin typeface="Arial" charset="0"/>
              </a:rPr>
              <a:t>crash!)</a:t>
            </a:r>
          </a:p>
        </p:txBody>
      </p:sp>
    </p:spTree>
    <p:extLst>
      <p:ext uri="{BB962C8B-B14F-4D97-AF65-F5344CB8AC3E}">
        <p14:creationId xmlns:p14="http://schemas.microsoft.com/office/powerpoint/2010/main" val="283684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Scheduling Criteria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GB" altLang="en-US" sz="2400" dirty="0">
                <a:latin typeface="Arial" charset="0"/>
              </a:rPr>
              <a:t>To realise these objectives, a scheduler should consider the following </a:t>
            </a:r>
          </a:p>
          <a:p>
            <a:pPr lvl="1"/>
            <a:r>
              <a:rPr lang="en-GB" altLang="en-US" sz="2000" dirty="0">
                <a:latin typeface="Arial" charset="0"/>
              </a:rPr>
              <a:t>The I/O or CPU </a:t>
            </a:r>
            <a:r>
              <a:rPr lang="en-GB" altLang="en-US" sz="2000" dirty="0" err="1">
                <a:latin typeface="Arial" charset="0"/>
              </a:rPr>
              <a:t>boundness</a:t>
            </a:r>
            <a:r>
              <a:rPr lang="en-GB" altLang="en-US" sz="2000" dirty="0">
                <a:latin typeface="Arial" charset="0"/>
              </a:rPr>
              <a:t> of a process.</a:t>
            </a:r>
          </a:p>
          <a:p>
            <a:pPr lvl="1"/>
            <a:r>
              <a:rPr lang="en-GB" altLang="en-US" sz="2000" dirty="0">
                <a:latin typeface="Arial" charset="0"/>
              </a:rPr>
              <a:t>Whether a process is batch or interactive.</a:t>
            </a:r>
          </a:p>
          <a:p>
            <a:pPr lvl="1"/>
            <a:r>
              <a:rPr lang="en-GB" altLang="en-US" sz="2000" dirty="0">
                <a:latin typeface="Arial" charset="0"/>
              </a:rPr>
              <a:t>Urgency</a:t>
            </a:r>
          </a:p>
          <a:p>
            <a:pPr lvl="1"/>
            <a:r>
              <a:rPr lang="en-GB" altLang="en-US" sz="2000" dirty="0">
                <a:latin typeface="Arial" charset="0"/>
              </a:rPr>
              <a:t>Frequency of Page Faults</a:t>
            </a:r>
          </a:p>
          <a:p>
            <a:pPr lvl="1"/>
            <a:r>
              <a:rPr lang="en-GB" altLang="en-US" sz="2000" dirty="0">
                <a:latin typeface="Arial" charset="0"/>
              </a:rPr>
              <a:t>Priority </a:t>
            </a:r>
          </a:p>
          <a:p>
            <a:r>
              <a:rPr lang="en-GB" altLang="en-US" sz="2400" dirty="0">
                <a:latin typeface="Arial" charset="0"/>
              </a:rPr>
              <a:t>Priorities can be static or dynamic</a:t>
            </a:r>
          </a:p>
          <a:p>
            <a:pPr lvl="1"/>
            <a:r>
              <a:rPr lang="en-GB" altLang="en-US" sz="2000" dirty="0">
                <a:latin typeface="Arial" charset="0"/>
              </a:rPr>
              <a:t>Static priorities do not change. They are easy to implement and have little overhead, but do not respond to changes in the environment.</a:t>
            </a:r>
          </a:p>
          <a:p>
            <a:pPr lvl="1"/>
            <a:r>
              <a:rPr lang="en-GB" altLang="en-US" sz="2000" dirty="0">
                <a:latin typeface="Arial" charset="0"/>
              </a:rPr>
              <a:t>Dynamic priorities are responsive to environment changes, but are harder to implement and incur greater overhead.</a:t>
            </a:r>
            <a:endParaRPr lang="en-US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2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Deadline Scheduling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In deadline scheduling, certain jobs are scheduled to be completed by a certain time. </a:t>
            </a:r>
          </a:p>
          <a:p>
            <a:r>
              <a:rPr lang="en-GB" altLang="en-US" sz="2400" dirty="0">
                <a:latin typeface="Arial" charset="0"/>
              </a:rPr>
              <a:t>This is complex for many reasons:</a:t>
            </a:r>
          </a:p>
          <a:p>
            <a:pPr lvl="1"/>
            <a:r>
              <a:rPr lang="en-GB" altLang="en-US" sz="2000" dirty="0">
                <a:latin typeface="Arial" charset="0"/>
              </a:rPr>
              <a:t>The user must supply precise resource requirements in advance. This information is rarely available.</a:t>
            </a:r>
          </a:p>
          <a:p>
            <a:pPr lvl="1"/>
            <a:r>
              <a:rPr lang="en-GB" altLang="en-US" sz="2000" dirty="0">
                <a:latin typeface="Arial" charset="0"/>
              </a:rPr>
              <a:t>Service to other processes should not be degraded.</a:t>
            </a:r>
          </a:p>
          <a:p>
            <a:pPr lvl="1"/>
            <a:r>
              <a:rPr lang="en-GB" altLang="en-US" sz="2000" dirty="0">
                <a:latin typeface="Arial" charset="0"/>
              </a:rPr>
              <a:t>New jobs may arrive and make unpredictable resource demands.</a:t>
            </a:r>
          </a:p>
          <a:p>
            <a:pPr lvl="1"/>
            <a:r>
              <a:rPr lang="en-GB" altLang="en-US" sz="2000" dirty="0">
                <a:latin typeface="Arial" charset="0"/>
              </a:rPr>
              <a:t>Scheduling will be extremely complex if there are several deadline jobs active at one time.</a:t>
            </a:r>
          </a:p>
          <a:p>
            <a:pPr lvl="1"/>
            <a:r>
              <a:rPr lang="en-GB" altLang="en-US" sz="2000" dirty="0">
                <a:latin typeface="Arial" charset="0"/>
              </a:rPr>
              <a:t>Overheads will be high, and may impact on the running processes.</a:t>
            </a:r>
          </a:p>
          <a:p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5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First-In-First-Out (FIFO) </a:t>
            </a:r>
            <a:r>
              <a:rPr lang="en-GB" altLang="en-US" dirty="0" smtClean="0">
                <a:solidFill>
                  <a:schemeClr val="tx1"/>
                </a:solidFill>
                <a:latin typeface="Arial" charset="0"/>
              </a:rPr>
              <a:t>Scheduling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This is the simplest scheduling approach: processes are dispatched according to their arrival time in the ready queue. </a:t>
            </a:r>
          </a:p>
          <a:p>
            <a:r>
              <a:rPr lang="en-GB" altLang="en-US" sz="2400" dirty="0">
                <a:latin typeface="Arial" charset="0"/>
              </a:rPr>
              <a:t>FIFO is </a:t>
            </a:r>
            <a:r>
              <a:rPr lang="en-GB" altLang="en-US" sz="2400" dirty="0" smtClean="0">
                <a:latin typeface="Arial" charset="0"/>
              </a:rPr>
              <a:t>non pre-emptive </a:t>
            </a:r>
            <a:r>
              <a:rPr lang="en-GB" altLang="en-US" sz="2400" dirty="0">
                <a:latin typeface="Arial" charset="0"/>
              </a:rPr>
              <a:t>- once a process has the CPU, it runs to completion. </a:t>
            </a:r>
          </a:p>
          <a:p>
            <a:r>
              <a:rPr lang="en-GB" altLang="en-US" sz="2400" dirty="0">
                <a:latin typeface="Arial" charset="0"/>
              </a:rPr>
              <a:t>Advantage: </a:t>
            </a:r>
          </a:p>
          <a:p>
            <a:pPr lvl="1"/>
            <a:r>
              <a:rPr lang="en-GB" altLang="en-US" sz="2000" dirty="0">
                <a:latin typeface="Arial" charset="0"/>
              </a:rPr>
              <a:t>More predictable than other schemes, as there will be minimal variance in response times.</a:t>
            </a:r>
          </a:p>
          <a:p>
            <a:r>
              <a:rPr lang="en-GB" altLang="en-US" sz="2400" dirty="0">
                <a:latin typeface="Arial" charset="0"/>
              </a:rPr>
              <a:t>Disadvantages:</a:t>
            </a:r>
          </a:p>
          <a:p>
            <a:pPr lvl="1"/>
            <a:r>
              <a:rPr lang="en-GB" altLang="en-US" sz="2000" dirty="0">
                <a:latin typeface="Arial" charset="0"/>
              </a:rPr>
              <a:t>Unfair in the sense that short jobs must wait on long jobs, and important jobs must wait on less important ones.</a:t>
            </a:r>
          </a:p>
          <a:p>
            <a:pPr lvl="1"/>
            <a:r>
              <a:rPr lang="en-GB" altLang="en-US" sz="2000" dirty="0">
                <a:latin typeface="Arial" charset="0"/>
              </a:rPr>
              <a:t>Response times cannot be guaranteed for interactive users</a:t>
            </a:r>
            <a:r>
              <a:rPr lang="en-GB" altLang="en-US" sz="2000" dirty="0" smtClean="0">
                <a:latin typeface="Arial" charset="0"/>
              </a:rPr>
              <a:t>.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Round Robin Scheduling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Processes are dispatched FIFO, but are given a limited amount of CPU time (a quantum). </a:t>
            </a:r>
            <a:endParaRPr lang="en-GB" altLang="en-US" sz="2400" dirty="0" smtClean="0">
              <a:latin typeface="Arial" charset="0"/>
            </a:endParaRPr>
          </a:p>
          <a:p>
            <a:endParaRPr lang="en-GB" altLang="en-US" sz="2400" dirty="0">
              <a:latin typeface="Arial" charset="0"/>
            </a:endParaRPr>
          </a:p>
          <a:p>
            <a:pPr lvl="1"/>
            <a:r>
              <a:rPr lang="en-GB" altLang="en-US" sz="2000" dirty="0">
                <a:latin typeface="Arial" charset="0"/>
              </a:rPr>
              <a:t>If they do not complete, the CPU is </a:t>
            </a:r>
            <a:r>
              <a:rPr lang="en-GB" altLang="en-US" sz="2000" dirty="0" smtClean="0">
                <a:latin typeface="Arial" charset="0"/>
              </a:rPr>
              <a:t>pre-empted </a:t>
            </a:r>
            <a:r>
              <a:rPr lang="en-GB" altLang="en-US" sz="2000" dirty="0">
                <a:latin typeface="Arial" charset="0"/>
              </a:rPr>
              <a:t>and given to the process at the head of the ready queue. </a:t>
            </a:r>
          </a:p>
          <a:p>
            <a:pPr lvl="1"/>
            <a:r>
              <a:rPr lang="en-GB" altLang="en-US" sz="2000" dirty="0">
                <a:latin typeface="Arial" charset="0"/>
              </a:rPr>
              <a:t>The </a:t>
            </a:r>
            <a:r>
              <a:rPr lang="en-GB" altLang="en-US" sz="2000" dirty="0" smtClean="0">
                <a:latin typeface="Arial" charset="0"/>
              </a:rPr>
              <a:t>pre-empted </a:t>
            </a:r>
            <a:r>
              <a:rPr lang="en-GB" altLang="en-US" sz="2000" dirty="0">
                <a:latin typeface="Arial" charset="0"/>
              </a:rPr>
              <a:t>process is placed at the end of the ready queue</a:t>
            </a:r>
            <a:r>
              <a:rPr lang="en-GB" altLang="en-US" sz="2000" dirty="0" smtClean="0">
                <a:latin typeface="Arial" charset="0"/>
              </a:rPr>
              <a:t>.</a:t>
            </a:r>
          </a:p>
          <a:p>
            <a:pPr lvl="1"/>
            <a:endParaRPr lang="en-GB" altLang="en-US" sz="2000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Round Robin is effective in timesharing environments in which response times for interactive users must be guaranteed.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Shortest-Job-First (SJF) Scheduling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GB" altLang="en-US" sz="2800" dirty="0">
                <a:latin typeface="Arial" charset="0"/>
              </a:rPr>
              <a:t>SJF is a </a:t>
            </a:r>
            <a:r>
              <a:rPr lang="en-GB" altLang="en-US" sz="2800" dirty="0" smtClean="0">
                <a:latin typeface="Arial" charset="0"/>
              </a:rPr>
              <a:t>non pre-emptive </a:t>
            </a:r>
            <a:r>
              <a:rPr lang="en-GB" altLang="en-US" sz="2800" dirty="0">
                <a:latin typeface="Arial" charset="0"/>
              </a:rPr>
              <a:t>approach in which the waiting job with the shortest estimated run time is run next. </a:t>
            </a:r>
            <a:endParaRPr lang="en-GB" altLang="en-US" sz="2800" dirty="0" smtClean="0">
              <a:latin typeface="Arial" charset="0"/>
            </a:endParaRPr>
          </a:p>
          <a:p>
            <a:endParaRPr lang="en-GB" altLang="en-US" sz="2800" dirty="0">
              <a:latin typeface="Arial" charset="0"/>
            </a:endParaRPr>
          </a:p>
          <a:p>
            <a:r>
              <a:rPr lang="en-GB" altLang="en-US" sz="2800" dirty="0">
                <a:latin typeface="Arial" charset="0"/>
              </a:rPr>
              <a:t>It reduces the number of waiting jobs over FIFO, but waiting times become more unpredictable for larger jobs. </a:t>
            </a:r>
            <a:endParaRPr lang="en-GB" altLang="en-US" sz="2800" dirty="0" smtClean="0">
              <a:latin typeface="Arial" charset="0"/>
            </a:endParaRPr>
          </a:p>
          <a:p>
            <a:endParaRPr lang="en-GB" altLang="en-US" sz="2800" dirty="0">
              <a:latin typeface="Arial" charset="0"/>
            </a:endParaRPr>
          </a:p>
          <a:p>
            <a:r>
              <a:rPr lang="en-GB" altLang="en-US" sz="2800" dirty="0">
                <a:latin typeface="Arial" charset="0"/>
              </a:rPr>
              <a:t>Again, there is a difficulty in acquiring accurate information on expected run time.</a:t>
            </a:r>
            <a:endParaRPr lang="en-US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tx1"/>
                </a:solidFill>
                <a:latin typeface="Arial" charset="0"/>
              </a:rPr>
              <a:t>Shortest-Remaining-Time (SRT) Scheduling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en-GB" altLang="en-US" sz="2800" dirty="0">
                <a:latin typeface="Arial" charset="0"/>
              </a:rPr>
              <a:t>The process with the smallest run-time-to-completion is run next (including new jobs). </a:t>
            </a:r>
            <a:endParaRPr lang="en-GB" altLang="en-US" sz="2800" dirty="0" smtClean="0">
              <a:latin typeface="Arial" charset="0"/>
            </a:endParaRPr>
          </a:p>
          <a:p>
            <a:endParaRPr lang="en-GB" altLang="en-US" sz="2800" dirty="0">
              <a:latin typeface="Arial" charset="0"/>
            </a:endParaRPr>
          </a:p>
          <a:p>
            <a:r>
              <a:rPr lang="en-GB" altLang="en-US" sz="2800" dirty="0">
                <a:latin typeface="Arial" charset="0"/>
              </a:rPr>
              <a:t>A running process may be </a:t>
            </a:r>
            <a:r>
              <a:rPr lang="en-GB" altLang="en-US" sz="2800" dirty="0" smtClean="0">
                <a:latin typeface="Arial" charset="0"/>
              </a:rPr>
              <a:t>pre-empted </a:t>
            </a:r>
            <a:r>
              <a:rPr lang="en-GB" altLang="en-US" sz="2800" dirty="0">
                <a:latin typeface="Arial" charset="0"/>
              </a:rPr>
              <a:t>by a new process with a shorter estimated run-time. </a:t>
            </a:r>
            <a:endParaRPr lang="en-GB" altLang="en-US" sz="2800" dirty="0" smtClean="0">
              <a:latin typeface="Arial" charset="0"/>
            </a:endParaRPr>
          </a:p>
          <a:p>
            <a:endParaRPr lang="en-GB" altLang="en-US" sz="2800" dirty="0">
              <a:latin typeface="Arial" charset="0"/>
            </a:endParaRPr>
          </a:p>
          <a:p>
            <a:r>
              <a:rPr lang="en-GB" altLang="en-US" sz="2800" dirty="0">
                <a:latin typeface="Arial" charset="0"/>
              </a:rPr>
              <a:t>Although similar to it, this scheduling discipline requires more overhead than SJF, and also requires estimates of the future to be effective.</a:t>
            </a:r>
          </a:p>
        </p:txBody>
      </p:sp>
    </p:spTree>
    <p:extLst>
      <p:ext uri="{BB962C8B-B14F-4D97-AF65-F5344CB8AC3E}">
        <p14:creationId xmlns:p14="http://schemas.microsoft.com/office/powerpoint/2010/main" val="2281946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3467</TotalTime>
  <Words>1242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1_Custom Design</vt:lpstr>
      <vt:lpstr>Job and Processor Scheduling</vt:lpstr>
      <vt:lpstr>Scheduling</vt:lpstr>
      <vt:lpstr>Scheduling Objectives</vt:lpstr>
      <vt:lpstr>Scheduling Criteria</vt:lpstr>
      <vt:lpstr>Deadline Scheduling</vt:lpstr>
      <vt:lpstr>First-In-First-Out (FIFO) Scheduling</vt:lpstr>
      <vt:lpstr>Round Robin Scheduling</vt:lpstr>
      <vt:lpstr>Shortest-Job-First (SJF) Scheduling</vt:lpstr>
      <vt:lpstr>Shortest-Remaining-Time (SRT) Scheduling</vt:lpstr>
      <vt:lpstr>Highest-Response-ratio-Next (HRN) Scheduling</vt:lpstr>
      <vt:lpstr>Multilevel Feedback Queues</vt:lpstr>
      <vt:lpstr>Operation of Multilevel Feedback Queues</vt:lpstr>
      <vt:lpstr>Advantages of Multilevel Feedback Queues</vt:lpstr>
      <vt:lpstr>Disadvantages of Multilevel Feedback Queues</vt:lpstr>
      <vt:lpstr>Multilevel Feedback Queue Implementations</vt:lpstr>
      <vt:lpstr>Multilevel Feedback Queue Implementations</vt:lpstr>
      <vt:lpstr>Multilevel Feedback Queue Implementations</vt:lpstr>
    </vt:vector>
  </TitlesOfParts>
  <Company>ModusLink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docdavidwhite@gmail.com</cp:lastModifiedBy>
  <cp:revision>428</cp:revision>
  <dcterms:created xsi:type="dcterms:W3CDTF">2007-05-08T17:20:09Z</dcterms:created>
  <dcterms:modified xsi:type="dcterms:W3CDTF">2016-09-27T10:14:25Z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