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5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1" r:id="rId13"/>
    <p:sldId id="300" r:id="rId14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5" autoAdjust="0"/>
  </p:normalViewPr>
  <p:slideViewPr>
    <p:cSldViewPr>
      <p:cViewPr>
        <p:scale>
          <a:sx n="100" d="100"/>
          <a:sy n="100" d="100"/>
        </p:scale>
        <p:origin x="-1896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39EBBF-261A-4758-8690-1CAC61702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53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4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56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6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63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74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84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94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04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15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25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151559" y="767151"/>
            <a:ext cx="2581871" cy="37832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990" tIns="48495" rIns="96990" bIns="4849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35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499" y="4792068"/>
            <a:ext cx="5504803" cy="4536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70D8-9921-4DC5-8391-9CBB8804709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28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0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A3BC0-7C1F-46A9-974B-8E80BCAD15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5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7013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937000"/>
            <a:ext cx="4037013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28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0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8F5B2-8DCA-4DBE-98CC-4AE861229A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7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28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0838" cy="4714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855F-FDFE-447E-9313-CE3C2A09DD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80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7" y="6381328"/>
            <a:ext cx="504627" cy="436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960C1C-6F46-4B10-AAE9-5041EC55FB4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6443-151D-4E9A-9A38-8F52C8235CF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610D-0143-4BA8-87C9-3A5964DA6A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CFD4D-D104-4F64-AD08-1546F12949A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D99A-5370-4499-8EAB-10055A1E83D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pic>
        <p:nvPicPr>
          <p:cNvPr id="1028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7C187-D24F-4039-BD14-6C2924A485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12" r:id="rId9"/>
    <p:sldLayoutId id="2147484213" r:id="rId10"/>
    <p:sldLayoutId id="2147484214" r:id="rId11"/>
    <p:sldLayoutId id="2147484221" r:id="rId12"/>
    <p:sldLayoutId id="2147484222" r:id="rId13"/>
    <p:sldLayoutId id="214748422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pic>
        <p:nvPicPr>
          <p:cNvPr id="2052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18" r:id="rId9"/>
    <p:sldLayoutId id="2147484219" r:id="rId10"/>
    <p:sldLayoutId id="21474842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 smtClean="0"/>
              <a:t>Scheduling </a:t>
            </a:r>
            <a:r>
              <a:rPr lang="en-GB" altLang="en-US" dirty="0" err="1" smtClean="0"/>
              <a:t>Calc</a:t>
            </a:r>
            <a:r>
              <a:rPr lang="en-GB" altLang="en-US" dirty="0" smtClean="0"/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3175404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 smtClean="0"/>
              <a:t>Round Robin Gantt Chart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17488" y="1406401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611188" y="3278014"/>
            <a:ext cx="8062912" cy="3535362"/>
            <a:chOff x="385" y="1933"/>
            <a:chExt cx="5079" cy="2227"/>
          </a:xfrm>
        </p:grpSpPr>
        <p:sp>
          <p:nvSpPr>
            <p:cNvPr id="11320" name="Rectangle 4"/>
            <p:cNvSpPr>
              <a:spLocks noChangeArrowheads="1"/>
            </p:cNvSpPr>
            <p:nvPr/>
          </p:nvSpPr>
          <p:spPr bwMode="auto">
            <a:xfrm>
              <a:off x="385" y="3080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IE" altLang="en-US"/>
            </a:p>
          </p:txBody>
        </p:sp>
        <p:sp>
          <p:nvSpPr>
            <p:cNvPr id="11321" name="Rectangle 5"/>
            <p:cNvSpPr>
              <a:spLocks noChangeArrowheads="1"/>
            </p:cNvSpPr>
            <p:nvPr/>
          </p:nvSpPr>
          <p:spPr bwMode="auto">
            <a:xfrm>
              <a:off x="385" y="3367"/>
              <a:ext cx="5079" cy="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Average Ttrnd= Ttrnd(T0) + Ttrnd(T1) + Ttrnd(T2) Ttrnd(T3) + Ttrnd(T4) +Ttrnd(T5) + Ttrnd(T6)</a:t>
              </a:r>
              <a:br>
                <a:rPr lang="en-GB" altLang="en-US" sz="2400">
                  <a:solidFill>
                    <a:srgbClr val="000000"/>
                  </a:solidFill>
                </a:rPr>
              </a:br>
              <a:r>
                <a:rPr lang="en-GB" altLang="en-US" sz="2400">
                  <a:solidFill>
                    <a:srgbClr val="000000"/>
                  </a:solidFill>
                </a:rPr>
                <a:t> / number of processes = </a:t>
              </a:r>
              <a:r>
                <a:rPr lang="en-GB" altLang="en-US" sz="2400" b="1">
                  <a:solidFill>
                    <a:srgbClr val="000000"/>
                  </a:solidFill>
                </a:rPr>
                <a:t>1200/7 = 171</a:t>
              </a:r>
              <a:r>
                <a:rPr lang="en-GB" altLang="en-US" sz="2400">
                  <a:solidFill>
                    <a:srgbClr val="000000"/>
                  </a:solidFill>
                </a:rPr>
                <a:t> </a:t>
              </a:r>
            </a:p>
            <a:p>
              <a:pPr eaLnBrk="1" hangingPunct="1">
                <a:spcBef>
                  <a:spcPts val="600"/>
                </a:spcBef>
              </a:pP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322" name="Rectangle 6"/>
            <p:cNvSpPr>
              <a:spLocks noChangeArrowheads="1"/>
            </p:cNvSpPr>
            <p:nvPr/>
          </p:nvSpPr>
          <p:spPr bwMode="auto">
            <a:xfrm>
              <a:off x="385" y="2794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Ttrnd(T6) = 140</a:t>
              </a:r>
            </a:p>
          </p:txBody>
        </p:sp>
        <p:sp>
          <p:nvSpPr>
            <p:cNvPr id="11323" name="Rectangle 7"/>
            <p:cNvSpPr>
              <a:spLocks noChangeArrowheads="1"/>
            </p:cNvSpPr>
            <p:nvPr/>
          </p:nvSpPr>
          <p:spPr bwMode="auto">
            <a:xfrm>
              <a:off x="385" y="2507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400" dirty="0">
                  <a:solidFill>
                    <a:srgbClr val="000000"/>
                  </a:solidFill>
                </a:rPr>
                <a:t>(T4) = 210		</a:t>
              </a:r>
              <a:r>
                <a:rPr lang="en-GB" altLang="en-US" sz="24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400" dirty="0">
                  <a:solidFill>
                    <a:srgbClr val="000000"/>
                  </a:solidFill>
                </a:rPr>
                <a:t>(T5) = 220</a:t>
              </a:r>
            </a:p>
          </p:txBody>
        </p:sp>
        <p:sp>
          <p:nvSpPr>
            <p:cNvPr id="11324" name="Rectangle 8"/>
            <p:cNvSpPr>
              <a:spLocks noChangeArrowheads="1"/>
            </p:cNvSpPr>
            <p:nvPr/>
          </p:nvSpPr>
          <p:spPr bwMode="auto">
            <a:xfrm>
              <a:off x="385" y="2220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Ttrnd(T2) = 100		Ttrnd(T3) = 200</a:t>
              </a:r>
            </a:p>
          </p:txBody>
        </p:sp>
        <p:sp>
          <p:nvSpPr>
            <p:cNvPr id="11325" name="Rectangle 9"/>
            <p:cNvSpPr>
              <a:spLocks noChangeArrowheads="1"/>
            </p:cNvSpPr>
            <p:nvPr/>
          </p:nvSpPr>
          <p:spPr bwMode="auto">
            <a:xfrm>
              <a:off x="385" y="1933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Ttrnd(T0) = 240		Ttrnd(T1) = 90</a:t>
              </a:r>
            </a:p>
          </p:txBody>
        </p:sp>
        <p:sp>
          <p:nvSpPr>
            <p:cNvPr id="11326" name="Line 10"/>
            <p:cNvSpPr>
              <a:spLocks noChangeShapeType="1"/>
            </p:cNvSpPr>
            <p:nvPr/>
          </p:nvSpPr>
          <p:spPr bwMode="auto">
            <a:xfrm>
              <a:off x="385" y="1933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7" name="Line 11"/>
            <p:cNvSpPr>
              <a:spLocks noChangeShapeType="1"/>
            </p:cNvSpPr>
            <p:nvPr/>
          </p:nvSpPr>
          <p:spPr bwMode="auto">
            <a:xfrm>
              <a:off x="385" y="2220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8" name="Line 12"/>
            <p:cNvSpPr>
              <a:spLocks noChangeShapeType="1"/>
            </p:cNvSpPr>
            <p:nvPr/>
          </p:nvSpPr>
          <p:spPr bwMode="auto">
            <a:xfrm>
              <a:off x="385" y="2507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9" name="Line 13"/>
            <p:cNvSpPr>
              <a:spLocks noChangeShapeType="1"/>
            </p:cNvSpPr>
            <p:nvPr/>
          </p:nvSpPr>
          <p:spPr bwMode="auto">
            <a:xfrm>
              <a:off x="385" y="2794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0" name="Line 14"/>
            <p:cNvSpPr>
              <a:spLocks noChangeShapeType="1"/>
            </p:cNvSpPr>
            <p:nvPr/>
          </p:nvSpPr>
          <p:spPr bwMode="auto">
            <a:xfrm>
              <a:off x="385" y="3080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1" name="Line 15"/>
            <p:cNvSpPr>
              <a:spLocks noChangeShapeType="1"/>
            </p:cNvSpPr>
            <p:nvPr/>
          </p:nvSpPr>
          <p:spPr bwMode="auto">
            <a:xfrm>
              <a:off x="385" y="4160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2" name="Line 16"/>
            <p:cNvSpPr>
              <a:spLocks noChangeShapeType="1"/>
            </p:cNvSpPr>
            <p:nvPr/>
          </p:nvSpPr>
          <p:spPr bwMode="auto">
            <a:xfrm>
              <a:off x="385" y="1933"/>
              <a:ext cx="1" cy="222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3" name="Line 17"/>
            <p:cNvSpPr>
              <a:spLocks noChangeShapeType="1"/>
            </p:cNvSpPr>
            <p:nvPr/>
          </p:nvSpPr>
          <p:spPr bwMode="auto">
            <a:xfrm>
              <a:off x="5464" y="1933"/>
              <a:ext cx="1" cy="222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4" name="Line 18"/>
            <p:cNvSpPr>
              <a:spLocks noChangeShapeType="1"/>
            </p:cNvSpPr>
            <p:nvPr/>
          </p:nvSpPr>
          <p:spPr bwMode="auto">
            <a:xfrm>
              <a:off x="385" y="3367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80168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270" name="Text Box 20"/>
          <p:cNvSpPr txBox="1">
            <a:spLocks noChangeArrowheads="1"/>
          </p:cNvSpPr>
          <p:nvPr/>
        </p:nvSpPr>
        <p:spPr bwMode="auto">
          <a:xfrm>
            <a:off x="323850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271" name="Text Box 21"/>
          <p:cNvSpPr txBox="1">
            <a:spLocks noChangeArrowheads="1"/>
          </p:cNvSpPr>
          <p:nvPr/>
        </p:nvSpPr>
        <p:spPr bwMode="auto">
          <a:xfrm>
            <a:off x="1558925" y="1407988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1272" name="Text Box 22"/>
          <p:cNvSpPr txBox="1">
            <a:spLocks noChangeArrowheads="1"/>
          </p:cNvSpPr>
          <p:nvPr/>
        </p:nvSpPr>
        <p:spPr bwMode="auto">
          <a:xfrm>
            <a:off x="1044575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1273" name="Text Box 23"/>
          <p:cNvSpPr txBox="1">
            <a:spLocks noChangeArrowheads="1"/>
          </p:cNvSpPr>
          <p:nvPr/>
        </p:nvSpPr>
        <p:spPr bwMode="auto">
          <a:xfrm>
            <a:off x="224313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1274" name="Text Box 24"/>
          <p:cNvSpPr txBox="1">
            <a:spLocks noChangeArrowheads="1"/>
          </p:cNvSpPr>
          <p:nvPr/>
        </p:nvSpPr>
        <p:spPr bwMode="auto">
          <a:xfrm>
            <a:off x="299878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1275" name="Text Box 25"/>
          <p:cNvSpPr txBox="1">
            <a:spLocks noChangeArrowheads="1"/>
          </p:cNvSpPr>
          <p:nvPr/>
        </p:nvSpPr>
        <p:spPr bwMode="auto">
          <a:xfrm>
            <a:off x="1763713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1276" name="Text Box 26"/>
          <p:cNvSpPr txBox="1">
            <a:spLocks noChangeArrowheads="1"/>
          </p:cNvSpPr>
          <p:nvPr/>
        </p:nvSpPr>
        <p:spPr bwMode="auto">
          <a:xfrm>
            <a:off x="3717925" y="1407988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11277" name="Text Box 27"/>
          <p:cNvSpPr txBox="1">
            <a:spLocks noChangeArrowheads="1"/>
          </p:cNvSpPr>
          <p:nvPr/>
        </p:nvSpPr>
        <p:spPr bwMode="auto">
          <a:xfrm>
            <a:off x="2484438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1278" name="Text Box 28"/>
          <p:cNvSpPr txBox="1">
            <a:spLocks noChangeArrowheads="1"/>
          </p:cNvSpPr>
          <p:nvPr/>
        </p:nvSpPr>
        <p:spPr bwMode="auto">
          <a:xfrm>
            <a:off x="4438650" y="1407988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11279" name="Text Box 29"/>
          <p:cNvSpPr txBox="1">
            <a:spLocks noChangeArrowheads="1"/>
          </p:cNvSpPr>
          <p:nvPr/>
        </p:nvSpPr>
        <p:spPr bwMode="auto">
          <a:xfrm>
            <a:off x="4537075" y="1406401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1280" name="Text Box 30"/>
          <p:cNvSpPr txBox="1">
            <a:spLocks noChangeArrowheads="1"/>
          </p:cNvSpPr>
          <p:nvPr/>
        </p:nvSpPr>
        <p:spPr bwMode="auto">
          <a:xfrm>
            <a:off x="5159375" y="1407988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11281" name="Text Box 31"/>
          <p:cNvSpPr txBox="1">
            <a:spLocks noChangeArrowheads="1"/>
          </p:cNvSpPr>
          <p:nvPr/>
        </p:nvSpPr>
        <p:spPr bwMode="auto">
          <a:xfrm>
            <a:off x="3203575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584358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11283" name="Text Box 33"/>
          <p:cNvSpPr txBox="1">
            <a:spLocks noChangeArrowheads="1"/>
          </p:cNvSpPr>
          <p:nvPr/>
        </p:nvSpPr>
        <p:spPr bwMode="auto">
          <a:xfrm>
            <a:off x="3924300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1284" name="Text Box 34"/>
          <p:cNvSpPr txBox="1">
            <a:spLocks noChangeArrowheads="1"/>
          </p:cNvSpPr>
          <p:nvPr/>
        </p:nvSpPr>
        <p:spPr bwMode="auto">
          <a:xfrm>
            <a:off x="7148513" y="1407988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1285" name="Text Box 35"/>
          <p:cNvSpPr txBox="1">
            <a:spLocks noChangeArrowheads="1"/>
          </p:cNvSpPr>
          <p:nvPr/>
        </p:nvSpPr>
        <p:spPr bwMode="auto">
          <a:xfrm>
            <a:off x="4645025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T6</a:t>
            </a:r>
          </a:p>
        </p:txBody>
      </p:sp>
      <p:sp>
        <p:nvSpPr>
          <p:cNvPr id="11286" name="Text Box 36"/>
          <p:cNvSpPr txBox="1">
            <a:spLocks noChangeArrowheads="1"/>
          </p:cNvSpPr>
          <p:nvPr/>
        </p:nvSpPr>
        <p:spPr bwMode="auto">
          <a:xfrm>
            <a:off x="7975600" y="1407988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1287" name="Text Box 37"/>
          <p:cNvSpPr txBox="1">
            <a:spLocks noChangeArrowheads="1"/>
          </p:cNvSpPr>
          <p:nvPr/>
        </p:nvSpPr>
        <p:spPr bwMode="auto">
          <a:xfrm>
            <a:off x="7777163" y="1406401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1288" name="Text Box 38"/>
          <p:cNvSpPr txBox="1">
            <a:spLocks noChangeArrowheads="1"/>
          </p:cNvSpPr>
          <p:nvPr/>
        </p:nvSpPr>
        <p:spPr bwMode="auto">
          <a:xfrm>
            <a:off x="5364163" y="1728663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289" name="Text Box 39"/>
          <p:cNvSpPr txBox="1">
            <a:spLocks noChangeArrowheads="1"/>
          </p:cNvSpPr>
          <p:nvPr/>
        </p:nvSpPr>
        <p:spPr bwMode="auto">
          <a:xfrm>
            <a:off x="6599238" y="1407988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90</a:t>
            </a:r>
          </a:p>
        </p:txBody>
      </p:sp>
      <p:sp>
        <p:nvSpPr>
          <p:cNvPr id="11290" name="Text Box 40"/>
          <p:cNvSpPr txBox="1">
            <a:spLocks noChangeArrowheads="1"/>
          </p:cNvSpPr>
          <p:nvPr/>
        </p:nvSpPr>
        <p:spPr bwMode="auto">
          <a:xfrm>
            <a:off x="92075" y="2343026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120</a:t>
            </a:r>
          </a:p>
        </p:txBody>
      </p:sp>
      <p:sp>
        <p:nvSpPr>
          <p:cNvPr id="11291" name="Text Box 41"/>
          <p:cNvSpPr txBox="1">
            <a:spLocks noChangeArrowheads="1"/>
          </p:cNvSpPr>
          <p:nvPr/>
        </p:nvSpPr>
        <p:spPr bwMode="auto">
          <a:xfrm>
            <a:off x="776288" y="2343026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130</a:t>
            </a:r>
          </a:p>
        </p:txBody>
      </p:sp>
      <p:sp>
        <p:nvSpPr>
          <p:cNvPr id="11292" name="Text Box 42"/>
          <p:cNvSpPr txBox="1">
            <a:spLocks noChangeArrowheads="1"/>
          </p:cNvSpPr>
          <p:nvPr/>
        </p:nvSpPr>
        <p:spPr bwMode="auto">
          <a:xfrm>
            <a:off x="323850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1293" name="Text Box 43"/>
          <p:cNvSpPr txBox="1">
            <a:spLocks noChangeArrowheads="1"/>
          </p:cNvSpPr>
          <p:nvPr/>
        </p:nvSpPr>
        <p:spPr bwMode="auto">
          <a:xfrm>
            <a:off x="1495425" y="234461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140</a:t>
            </a:r>
          </a:p>
        </p:txBody>
      </p:sp>
      <p:sp>
        <p:nvSpPr>
          <p:cNvPr id="11294" name="Text Box 44"/>
          <p:cNvSpPr txBox="1">
            <a:spLocks noChangeArrowheads="1"/>
          </p:cNvSpPr>
          <p:nvPr/>
        </p:nvSpPr>
        <p:spPr bwMode="auto">
          <a:xfrm>
            <a:off x="6084888" y="1730251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1295" name="Text Box 45"/>
          <p:cNvSpPr txBox="1">
            <a:spLocks noChangeArrowheads="1"/>
          </p:cNvSpPr>
          <p:nvPr/>
        </p:nvSpPr>
        <p:spPr bwMode="auto">
          <a:xfrm>
            <a:off x="6804025" y="1730251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1296" name="Text Box 46"/>
          <p:cNvSpPr txBox="1">
            <a:spLocks noChangeArrowheads="1"/>
          </p:cNvSpPr>
          <p:nvPr/>
        </p:nvSpPr>
        <p:spPr bwMode="auto">
          <a:xfrm>
            <a:off x="7524750" y="1730251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1297" name="Text Box 47"/>
          <p:cNvSpPr txBox="1">
            <a:spLocks noChangeArrowheads="1"/>
          </p:cNvSpPr>
          <p:nvPr/>
        </p:nvSpPr>
        <p:spPr bwMode="auto">
          <a:xfrm>
            <a:off x="8245475" y="1730251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1298" name="Text Box 48"/>
          <p:cNvSpPr txBox="1">
            <a:spLocks noChangeArrowheads="1"/>
          </p:cNvSpPr>
          <p:nvPr/>
        </p:nvSpPr>
        <p:spPr bwMode="auto">
          <a:xfrm>
            <a:off x="1044575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T6</a:t>
            </a:r>
          </a:p>
        </p:txBody>
      </p:sp>
      <p:sp>
        <p:nvSpPr>
          <p:cNvPr id="11299" name="Text Box 49"/>
          <p:cNvSpPr txBox="1">
            <a:spLocks noChangeArrowheads="1"/>
          </p:cNvSpPr>
          <p:nvPr/>
        </p:nvSpPr>
        <p:spPr bwMode="auto">
          <a:xfrm>
            <a:off x="1763713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300" name="Text Box 50"/>
          <p:cNvSpPr txBox="1">
            <a:spLocks noChangeArrowheads="1"/>
          </p:cNvSpPr>
          <p:nvPr/>
        </p:nvSpPr>
        <p:spPr bwMode="auto">
          <a:xfrm>
            <a:off x="2484438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1301" name="Text Box 51"/>
          <p:cNvSpPr txBox="1">
            <a:spLocks noChangeArrowheads="1"/>
          </p:cNvSpPr>
          <p:nvPr/>
        </p:nvSpPr>
        <p:spPr bwMode="auto">
          <a:xfrm>
            <a:off x="3203575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1302" name="Text Box 52"/>
          <p:cNvSpPr txBox="1">
            <a:spLocks noChangeArrowheads="1"/>
          </p:cNvSpPr>
          <p:nvPr/>
        </p:nvSpPr>
        <p:spPr bwMode="auto">
          <a:xfrm>
            <a:off x="3924300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1303" name="Text Box 53"/>
          <p:cNvSpPr txBox="1">
            <a:spLocks noChangeArrowheads="1"/>
          </p:cNvSpPr>
          <p:nvPr/>
        </p:nvSpPr>
        <p:spPr bwMode="auto">
          <a:xfrm>
            <a:off x="4645025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304" name="Text Box 54"/>
          <p:cNvSpPr txBox="1">
            <a:spLocks noChangeArrowheads="1"/>
          </p:cNvSpPr>
          <p:nvPr/>
        </p:nvSpPr>
        <p:spPr bwMode="auto">
          <a:xfrm>
            <a:off x="5364163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1305" name="Text Box 55"/>
          <p:cNvSpPr txBox="1">
            <a:spLocks noChangeArrowheads="1"/>
          </p:cNvSpPr>
          <p:nvPr/>
        </p:nvSpPr>
        <p:spPr bwMode="auto">
          <a:xfrm>
            <a:off x="6084888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1306" name="Text Box 56"/>
          <p:cNvSpPr txBox="1">
            <a:spLocks noChangeArrowheads="1"/>
          </p:cNvSpPr>
          <p:nvPr/>
        </p:nvSpPr>
        <p:spPr bwMode="auto">
          <a:xfrm>
            <a:off x="6805613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1307" name="Text Box 57"/>
          <p:cNvSpPr txBox="1">
            <a:spLocks noChangeArrowheads="1"/>
          </p:cNvSpPr>
          <p:nvPr/>
        </p:nvSpPr>
        <p:spPr bwMode="auto">
          <a:xfrm>
            <a:off x="7524750" y="26652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308" name="Text Box 58"/>
          <p:cNvSpPr txBox="1">
            <a:spLocks noChangeArrowheads="1"/>
          </p:cNvSpPr>
          <p:nvPr/>
        </p:nvSpPr>
        <p:spPr bwMode="auto">
          <a:xfrm>
            <a:off x="8243888" y="2666876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1309" name="Text Box 59"/>
          <p:cNvSpPr txBox="1">
            <a:spLocks noChangeArrowheads="1"/>
          </p:cNvSpPr>
          <p:nvPr/>
        </p:nvSpPr>
        <p:spPr bwMode="auto">
          <a:xfrm>
            <a:off x="2216150" y="2343026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150</a:t>
            </a:r>
          </a:p>
        </p:txBody>
      </p:sp>
      <p:sp>
        <p:nvSpPr>
          <p:cNvPr id="11310" name="Text Box 60"/>
          <p:cNvSpPr txBox="1">
            <a:spLocks noChangeArrowheads="1"/>
          </p:cNvSpPr>
          <p:nvPr/>
        </p:nvSpPr>
        <p:spPr bwMode="auto">
          <a:xfrm>
            <a:off x="2900363" y="2343026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160</a:t>
            </a:r>
          </a:p>
        </p:txBody>
      </p:sp>
      <p:sp>
        <p:nvSpPr>
          <p:cNvPr id="11311" name="Text Box 61"/>
          <p:cNvSpPr txBox="1">
            <a:spLocks noChangeArrowheads="1"/>
          </p:cNvSpPr>
          <p:nvPr/>
        </p:nvSpPr>
        <p:spPr bwMode="auto">
          <a:xfrm>
            <a:off x="3619500" y="234461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170</a:t>
            </a:r>
          </a:p>
        </p:txBody>
      </p:sp>
      <p:sp>
        <p:nvSpPr>
          <p:cNvPr id="11312" name="Text Box 62"/>
          <p:cNvSpPr txBox="1">
            <a:spLocks noChangeArrowheads="1"/>
          </p:cNvSpPr>
          <p:nvPr/>
        </p:nvSpPr>
        <p:spPr bwMode="auto">
          <a:xfrm>
            <a:off x="4375150" y="2343026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180</a:t>
            </a:r>
          </a:p>
        </p:txBody>
      </p:sp>
      <p:sp>
        <p:nvSpPr>
          <p:cNvPr id="11313" name="Text Box 63"/>
          <p:cNvSpPr txBox="1">
            <a:spLocks noChangeArrowheads="1"/>
          </p:cNvSpPr>
          <p:nvPr/>
        </p:nvSpPr>
        <p:spPr bwMode="auto">
          <a:xfrm>
            <a:off x="5059363" y="2343026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190</a:t>
            </a:r>
          </a:p>
        </p:txBody>
      </p:sp>
      <p:sp>
        <p:nvSpPr>
          <p:cNvPr id="11314" name="Text Box 64"/>
          <p:cNvSpPr txBox="1">
            <a:spLocks noChangeArrowheads="1"/>
          </p:cNvSpPr>
          <p:nvPr/>
        </p:nvSpPr>
        <p:spPr bwMode="auto">
          <a:xfrm>
            <a:off x="5780088" y="234461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1315" name="Text Box 65"/>
          <p:cNvSpPr txBox="1">
            <a:spLocks noChangeArrowheads="1"/>
          </p:cNvSpPr>
          <p:nvPr/>
        </p:nvSpPr>
        <p:spPr bwMode="auto">
          <a:xfrm>
            <a:off x="6499225" y="2343026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210</a:t>
            </a:r>
          </a:p>
        </p:txBody>
      </p:sp>
      <p:sp>
        <p:nvSpPr>
          <p:cNvPr id="11316" name="Text Box 66"/>
          <p:cNvSpPr txBox="1">
            <a:spLocks noChangeArrowheads="1"/>
          </p:cNvSpPr>
          <p:nvPr/>
        </p:nvSpPr>
        <p:spPr bwMode="auto">
          <a:xfrm>
            <a:off x="7183438" y="2343026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220</a:t>
            </a:r>
          </a:p>
        </p:txBody>
      </p:sp>
      <p:sp>
        <p:nvSpPr>
          <p:cNvPr id="11317" name="Text Box 67"/>
          <p:cNvSpPr txBox="1">
            <a:spLocks noChangeArrowheads="1"/>
          </p:cNvSpPr>
          <p:nvPr/>
        </p:nvSpPr>
        <p:spPr bwMode="auto">
          <a:xfrm>
            <a:off x="7904163" y="234461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230</a:t>
            </a:r>
          </a:p>
        </p:txBody>
      </p:sp>
      <p:sp>
        <p:nvSpPr>
          <p:cNvPr id="11318" name="Text Box 68"/>
          <p:cNvSpPr txBox="1">
            <a:spLocks noChangeArrowheads="1"/>
          </p:cNvSpPr>
          <p:nvPr/>
        </p:nvSpPr>
        <p:spPr bwMode="auto">
          <a:xfrm>
            <a:off x="8551863" y="234461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240</a:t>
            </a:r>
          </a:p>
        </p:txBody>
      </p:sp>
      <p:sp>
        <p:nvSpPr>
          <p:cNvPr id="11319" name="Text Box 69"/>
          <p:cNvSpPr txBox="1">
            <a:spLocks noChangeArrowheads="1"/>
          </p:cNvSpPr>
          <p:nvPr/>
        </p:nvSpPr>
        <p:spPr bwMode="auto">
          <a:xfrm>
            <a:off x="8623300" y="1407988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3882621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Round Robin Gantt Chart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7488" y="1513136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80168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23850" y="1872679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558925" y="151472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1044575" y="1872679"/>
            <a:ext cx="720725" cy="54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224313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99878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763713" y="1872679"/>
            <a:ext cx="720725" cy="546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3717925" y="151472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484438" y="1872679"/>
            <a:ext cx="720725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4438650" y="151472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4537075" y="1513136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5159375" y="151472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3203575" y="1872679"/>
            <a:ext cx="720725" cy="546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84358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3924300" y="1872679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7148513" y="151472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4645025" y="1872679"/>
            <a:ext cx="720725" cy="5461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T6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7975600" y="151472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7777163" y="1513136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5364163" y="1872679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6599238" y="151472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90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92075" y="2449761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120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76288" y="248704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130</a:t>
            </a:r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323850" y="2809304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1495425" y="2488629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140</a:t>
            </a:r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6084888" y="1874267"/>
            <a:ext cx="720725" cy="54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6804025" y="1874267"/>
            <a:ext cx="720725" cy="546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7524750" y="1874267"/>
            <a:ext cx="720725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8245475" y="1874267"/>
            <a:ext cx="720725" cy="546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2321" name="Text Box 32"/>
          <p:cNvSpPr txBox="1">
            <a:spLocks noChangeArrowheads="1"/>
          </p:cNvSpPr>
          <p:nvPr/>
        </p:nvSpPr>
        <p:spPr bwMode="auto">
          <a:xfrm>
            <a:off x="1044575" y="2809304"/>
            <a:ext cx="720725" cy="5461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T6</a:t>
            </a:r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1763713" y="2809304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2484438" y="2809304"/>
            <a:ext cx="720725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3203575" y="2809304"/>
            <a:ext cx="720725" cy="546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2325" name="Text Box 36"/>
          <p:cNvSpPr txBox="1">
            <a:spLocks noChangeArrowheads="1"/>
          </p:cNvSpPr>
          <p:nvPr/>
        </p:nvSpPr>
        <p:spPr bwMode="auto">
          <a:xfrm>
            <a:off x="3924300" y="2809304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2326" name="Text Box 37"/>
          <p:cNvSpPr txBox="1">
            <a:spLocks noChangeArrowheads="1"/>
          </p:cNvSpPr>
          <p:nvPr/>
        </p:nvSpPr>
        <p:spPr bwMode="auto">
          <a:xfrm>
            <a:off x="4645025" y="2809304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5364163" y="2809304"/>
            <a:ext cx="720725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6084888" y="2809304"/>
            <a:ext cx="720725" cy="546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2329" name="Text Box 40"/>
          <p:cNvSpPr txBox="1">
            <a:spLocks noChangeArrowheads="1"/>
          </p:cNvSpPr>
          <p:nvPr/>
        </p:nvSpPr>
        <p:spPr bwMode="auto">
          <a:xfrm>
            <a:off x="6805613" y="2809304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2330" name="Text Box 41"/>
          <p:cNvSpPr txBox="1">
            <a:spLocks noChangeArrowheads="1"/>
          </p:cNvSpPr>
          <p:nvPr/>
        </p:nvSpPr>
        <p:spPr bwMode="auto">
          <a:xfrm>
            <a:off x="7524750" y="2809304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31" name="Text Box 42"/>
          <p:cNvSpPr txBox="1">
            <a:spLocks noChangeArrowheads="1"/>
          </p:cNvSpPr>
          <p:nvPr/>
        </p:nvSpPr>
        <p:spPr bwMode="auto">
          <a:xfrm>
            <a:off x="8243888" y="2810892"/>
            <a:ext cx="720725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2332" name="Text Box 43"/>
          <p:cNvSpPr txBox="1">
            <a:spLocks noChangeArrowheads="1"/>
          </p:cNvSpPr>
          <p:nvPr/>
        </p:nvSpPr>
        <p:spPr bwMode="auto">
          <a:xfrm>
            <a:off x="2216150" y="2487042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150</a:t>
            </a:r>
          </a:p>
        </p:txBody>
      </p:sp>
      <p:sp>
        <p:nvSpPr>
          <p:cNvPr id="12333" name="Text Box 44"/>
          <p:cNvSpPr txBox="1">
            <a:spLocks noChangeArrowheads="1"/>
          </p:cNvSpPr>
          <p:nvPr/>
        </p:nvSpPr>
        <p:spPr bwMode="auto">
          <a:xfrm>
            <a:off x="2900363" y="248704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160</a:t>
            </a:r>
          </a:p>
        </p:txBody>
      </p:sp>
      <p:sp>
        <p:nvSpPr>
          <p:cNvPr id="12334" name="Text Box 45"/>
          <p:cNvSpPr txBox="1">
            <a:spLocks noChangeArrowheads="1"/>
          </p:cNvSpPr>
          <p:nvPr/>
        </p:nvSpPr>
        <p:spPr bwMode="auto">
          <a:xfrm>
            <a:off x="3619500" y="2488629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170</a:t>
            </a:r>
          </a:p>
        </p:txBody>
      </p:sp>
      <p:sp>
        <p:nvSpPr>
          <p:cNvPr id="12335" name="Text Box 46"/>
          <p:cNvSpPr txBox="1">
            <a:spLocks noChangeArrowheads="1"/>
          </p:cNvSpPr>
          <p:nvPr/>
        </p:nvSpPr>
        <p:spPr bwMode="auto">
          <a:xfrm>
            <a:off x="4375150" y="2487042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180</a:t>
            </a:r>
          </a:p>
        </p:txBody>
      </p:sp>
      <p:sp>
        <p:nvSpPr>
          <p:cNvPr id="12336" name="Text Box 47"/>
          <p:cNvSpPr txBox="1">
            <a:spLocks noChangeArrowheads="1"/>
          </p:cNvSpPr>
          <p:nvPr/>
        </p:nvSpPr>
        <p:spPr bwMode="auto">
          <a:xfrm>
            <a:off x="5059363" y="248704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190</a:t>
            </a:r>
          </a:p>
        </p:txBody>
      </p:sp>
      <p:sp>
        <p:nvSpPr>
          <p:cNvPr id="12337" name="Text Box 48"/>
          <p:cNvSpPr txBox="1">
            <a:spLocks noChangeArrowheads="1"/>
          </p:cNvSpPr>
          <p:nvPr/>
        </p:nvSpPr>
        <p:spPr bwMode="auto">
          <a:xfrm>
            <a:off x="5780088" y="2488629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2338" name="Text Box 49"/>
          <p:cNvSpPr txBox="1">
            <a:spLocks noChangeArrowheads="1"/>
          </p:cNvSpPr>
          <p:nvPr/>
        </p:nvSpPr>
        <p:spPr bwMode="auto">
          <a:xfrm>
            <a:off x="6499225" y="2487042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210</a:t>
            </a:r>
          </a:p>
        </p:txBody>
      </p:sp>
      <p:sp>
        <p:nvSpPr>
          <p:cNvPr id="12339" name="Text Box 50"/>
          <p:cNvSpPr txBox="1">
            <a:spLocks noChangeArrowheads="1"/>
          </p:cNvSpPr>
          <p:nvPr/>
        </p:nvSpPr>
        <p:spPr bwMode="auto">
          <a:xfrm>
            <a:off x="7183438" y="248704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220</a:t>
            </a:r>
          </a:p>
        </p:txBody>
      </p:sp>
      <p:sp>
        <p:nvSpPr>
          <p:cNvPr id="12340" name="Text Box 51"/>
          <p:cNvSpPr txBox="1">
            <a:spLocks noChangeArrowheads="1"/>
          </p:cNvSpPr>
          <p:nvPr/>
        </p:nvSpPr>
        <p:spPr bwMode="auto">
          <a:xfrm>
            <a:off x="7904163" y="2488629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230</a:t>
            </a:r>
          </a:p>
        </p:txBody>
      </p:sp>
      <p:sp>
        <p:nvSpPr>
          <p:cNvPr id="12341" name="Text Box 52"/>
          <p:cNvSpPr txBox="1">
            <a:spLocks noChangeArrowheads="1"/>
          </p:cNvSpPr>
          <p:nvPr/>
        </p:nvSpPr>
        <p:spPr bwMode="auto">
          <a:xfrm>
            <a:off x="8583613" y="2451348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240</a:t>
            </a:r>
          </a:p>
        </p:txBody>
      </p:sp>
      <p:sp>
        <p:nvSpPr>
          <p:cNvPr id="12342" name="Text Box 53"/>
          <p:cNvSpPr txBox="1">
            <a:spLocks noChangeArrowheads="1"/>
          </p:cNvSpPr>
          <p:nvPr/>
        </p:nvSpPr>
        <p:spPr bwMode="auto">
          <a:xfrm>
            <a:off x="8630443" y="149304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000000"/>
                </a:solidFill>
              </a:rPr>
              <a:t>120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749" y="3503761"/>
            <a:ext cx="91070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GB" altLang="en-US" dirty="0">
                <a:solidFill>
                  <a:srgbClr val="000000"/>
                </a:solidFill>
              </a:rPr>
              <a:t>Full </a:t>
            </a:r>
            <a:r>
              <a:rPr lang="en-GB" altLang="en-US" dirty="0" smtClean="0">
                <a:solidFill>
                  <a:srgbClr val="000000"/>
                </a:solidFill>
              </a:rPr>
              <a:t>W(T0</a:t>
            </a:r>
            <a:r>
              <a:rPr lang="en-GB" altLang="en-US" dirty="0">
                <a:solidFill>
                  <a:srgbClr val="000000"/>
                </a:solidFill>
              </a:rPr>
              <a:t>) = (0+60+6+30+30+0 = 180 OR WT=</a:t>
            </a:r>
            <a:r>
              <a:rPr lang="en-GB" altLang="en-US" dirty="0" err="1">
                <a:solidFill>
                  <a:srgbClr val="000000"/>
                </a:solidFill>
              </a:rPr>
              <a:t>Ttrnd</a:t>
            </a:r>
            <a:r>
              <a:rPr lang="en-GB" altLang="en-US" dirty="0">
                <a:solidFill>
                  <a:srgbClr val="000000"/>
                </a:solidFill>
              </a:rPr>
              <a:t>–</a:t>
            </a:r>
            <a:r>
              <a:rPr lang="en-GB" altLang="en-US" dirty="0" err="1">
                <a:solidFill>
                  <a:srgbClr val="000000"/>
                </a:solidFill>
              </a:rPr>
              <a:t>ExeTime</a:t>
            </a:r>
            <a:r>
              <a:rPr lang="en-GB" altLang="en-US" dirty="0">
                <a:solidFill>
                  <a:srgbClr val="000000"/>
                </a:solidFill>
              </a:rPr>
              <a:t>= 240-60 =</a:t>
            </a:r>
            <a:r>
              <a:rPr lang="en-GB" altLang="en-US" dirty="0" smtClean="0">
                <a:solidFill>
                  <a:srgbClr val="000000"/>
                </a:solidFill>
              </a:rPr>
              <a:t>180</a:t>
            </a:r>
          </a:p>
          <a:p>
            <a:pPr eaLnBrk="1" hangingPunct="1">
              <a:spcBef>
                <a:spcPts val="600"/>
              </a:spcBef>
            </a:pPr>
            <a:r>
              <a:rPr lang="en-GB" altLang="en-US" dirty="0">
                <a:solidFill>
                  <a:srgbClr val="000000"/>
                </a:solidFill>
              </a:rPr>
              <a:t>W(T1) = 10+60 =70 </a:t>
            </a:r>
            <a:r>
              <a:rPr lang="en-GB" altLang="en-US" dirty="0" smtClean="0">
                <a:solidFill>
                  <a:srgbClr val="000000"/>
                </a:solidFill>
              </a:rPr>
              <a:t>or </a:t>
            </a:r>
            <a:r>
              <a:rPr lang="en-GB" altLang="en-US" dirty="0">
                <a:solidFill>
                  <a:srgbClr val="000000"/>
                </a:solidFill>
              </a:rPr>
              <a:t>WT=</a:t>
            </a:r>
            <a:r>
              <a:rPr lang="en-GB" altLang="en-US" dirty="0" err="1">
                <a:solidFill>
                  <a:srgbClr val="000000"/>
                </a:solidFill>
              </a:rPr>
              <a:t>Ttrnd</a:t>
            </a:r>
            <a:r>
              <a:rPr lang="en-GB" altLang="en-US" dirty="0">
                <a:solidFill>
                  <a:srgbClr val="000000"/>
                </a:solidFill>
              </a:rPr>
              <a:t>–</a:t>
            </a:r>
            <a:r>
              <a:rPr lang="en-GB" altLang="en-US" dirty="0" err="1">
                <a:solidFill>
                  <a:srgbClr val="000000"/>
                </a:solidFill>
              </a:rPr>
              <a:t>ExeTime</a:t>
            </a:r>
            <a:r>
              <a:rPr lang="en-GB" altLang="en-US" dirty="0">
                <a:solidFill>
                  <a:srgbClr val="000000"/>
                </a:solidFill>
              </a:rPr>
              <a:t>= </a:t>
            </a:r>
            <a:r>
              <a:rPr lang="en-GB" altLang="en-US" dirty="0" smtClean="0">
                <a:solidFill>
                  <a:srgbClr val="000000"/>
                </a:solidFill>
              </a:rPr>
              <a:t>90-20=70</a:t>
            </a:r>
          </a:p>
          <a:p>
            <a:pPr>
              <a:spcBef>
                <a:spcPts val="600"/>
              </a:spcBef>
            </a:pPr>
            <a:r>
              <a:rPr lang="en-GB" altLang="en-US" dirty="0">
                <a:solidFill>
                  <a:srgbClr val="000000"/>
                </a:solidFill>
              </a:rPr>
              <a:t>W(T2) = 20+60 = 80 </a:t>
            </a:r>
            <a:r>
              <a:rPr lang="en-GB" altLang="en-US" dirty="0" smtClean="0">
                <a:solidFill>
                  <a:srgbClr val="000000"/>
                </a:solidFill>
              </a:rPr>
              <a:t>or </a:t>
            </a:r>
            <a:r>
              <a:rPr lang="en-GB" altLang="en-US" dirty="0">
                <a:solidFill>
                  <a:srgbClr val="000000"/>
                </a:solidFill>
              </a:rPr>
              <a:t>W(T2) = </a:t>
            </a:r>
            <a:r>
              <a:rPr lang="en-GB" altLang="en-US" dirty="0" smtClean="0">
                <a:solidFill>
                  <a:srgbClr val="000000"/>
                </a:solidFill>
              </a:rPr>
              <a:t>100-20=80</a:t>
            </a: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W(T3) </a:t>
            </a:r>
            <a:r>
              <a:rPr lang="en-GB" altLang="en-US" dirty="0">
                <a:solidFill>
                  <a:srgbClr val="000000"/>
                </a:solidFill>
              </a:rPr>
              <a:t>= </a:t>
            </a:r>
            <a:r>
              <a:rPr lang="en-GB" altLang="en-US" dirty="0" smtClean="0">
                <a:solidFill>
                  <a:srgbClr val="000000"/>
                </a:solidFill>
              </a:rPr>
              <a:t>30+60+40+30= 160 or W(T3) </a:t>
            </a:r>
            <a:r>
              <a:rPr lang="en-GB" altLang="en-US" dirty="0">
                <a:solidFill>
                  <a:srgbClr val="000000"/>
                </a:solidFill>
              </a:rPr>
              <a:t>= </a:t>
            </a:r>
            <a:r>
              <a:rPr lang="en-GB" altLang="en-US" dirty="0" smtClean="0">
                <a:solidFill>
                  <a:srgbClr val="000000"/>
                </a:solidFill>
              </a:rPr>
              <a:t>200-40=160</a:t>
            </a: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W(T4) = 40+60+40+30=170 or </a:t>
            </a:r>
            <a:r>
              <a:rPr lang="en-GB" altLang="en-US" dirty="0">
                <a:solidFill>
                  <a:srgbClr val="000000"/>
                </a:solidFill>
              </a:rPr>
              <a:t>W(T4) </a:t>
            </a:r>
            <a:r>
              <a:rPr lang="en-GB" altLang="en-US" dirty="0" smtClean="0">
                <a:solidFill>
                  <a:srgbClr val="000000"/>
                </a:solidFill>
              </a:rPr>
              <a:t>=210-40=170</a:t>
            </a: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W(T5) = 50+ 60 +40+30= 180 or  W(T5</a:t>
            </a:r>
            <a:r>
              <a:rPr lang="en-GB" altLang="en-US" dirty="0">
                <a:solidFill>
                  <a:srgbClr val="000000"/>
                </a:solidFill>
              </a:rPr>
              <a:t>) </a:t>
            </a:r>
            <a:r>
              <a:rPr lang="en-GB" altLang="en-US" dirty="0" smtClean="0">
                <a:solidFill>
                  <a:srgbClr val="000000"/>
                </a:solidFill>
              </a:rPr>
              <a:t>=220-40=180</a:t>
            </a: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W(T6) = 60+60= 120 or W(T6) =140-20=120</a:t>
            </a:r>
          </a:p>
          <a:p>
            <a:pPr>
              <a:spcBef>
                <a:spcPts val="600"/>
              </a:spcBef>
            </a:pPr>
            <a:endParaRPr lang="en-GB" altLang="en-US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GB" altLang="en-US" dirty="0" smtClean="0">
                <a:solidFill>
                  <a:srgbClr val="000000"/>
                </a:solidFill>
              </a:rPr>
              <a:t>Average WT= (180+70+80+160+170+180+120)/6= 960/6 = 160</a:t>
            </a: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GB" altLang="en-US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GB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endParaRPr lang="en-GB" altLang="en-US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03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Round Robin with Content Switch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17488" y="1693863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730250" y="169386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23850" y="2016125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044575" y="2016125"/>
            <a:ext cx="360363" cy="5397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1162050" y="169386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809750" y="169386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1403350" y="2016125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124075" y="2016125"/>
            <a:ext cx="360363" cy="5397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2243138" y="169386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2890838" y="169386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2484438" y="2016125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3326" name="Rectangle 13"/>
          <p:cNvSpPr>
            <a:spLocks noChangeArrowheads="1"/>
          </p:cNvSpPr>
          <p:nvPr/>
        </p:nvSpPr>
        <p:spPr bwMode="auto">
          <a:xfrm>
            <a:off x="3203575" y="2016125"/>
            <a:ext cx="360363" cy="5397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3322638" y="169386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3970338" y="169386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3563938" y="2016125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3330" name="Rectangle 17"/>
          <p:cNvSpPr>
            <a:spLocks noChangeArrowheads="1"/>
          </p:cNvSpPr>
          <p:nvPr/>
        </p:nvSpPr>
        <p:spPr bwMode="auto">
          <a:xfrm>
            <a:off x="4284663" y="2016125"/>
            <a:ext cx="360362" cy="5397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4438650" y="169386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4537075" y="1693863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5051425" y="169386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4645025" y="2016125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T4</a:t>
            </a:r>
          </a:p>
        </p:txBody>
      </p:sp>
      <p:sp>
        <p:nvSpPr>
          <p:cNvPr id="13335" name="Rectangle 22"/>
          <p:cNvSpPr>
            <a:spLocks noChangeArrowheads="1"/>
          </p:cNvSpPr>
          <p:nvPr/>
        </p:nvSpPr>
        <p:spPr bwMode="auto">
          <a:xfrm>
            <a:off x="5364163" y="2016125"/>
            <a:ext cx="360362" cy="5397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5483225" y="169386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75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6130925" y="1693863"/>
            <a:ext cx="433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85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5724525" y="2016125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T5</a:t>
            </a:r>
          </a:p>
        </p:txBody>
      </p:sp>
      <p:sp>
        <p:nvSpPr>
          <p:cNvPr id="13339" name="Rectangle 26"/>
          <p:cNvSpPr>
            <a:spLocks noChangeArrowheads="1"/>
          </p:cNvSpPr>
          <p:nvPr/>
        </p:nvSpPr>
        <p:spPr bwMode="auto">
          <a:xfrm>
            <a:off x="6443663" y="2016125"/>
            <a:ext cx="360362" cy="5397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7148513" y="169386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6804025" y="2016125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T6</a:t>
            </a:r>
          </a:p>
        </p:txBody>
      </p:sp>
      <p:sp>
        <p:nvSpPr>
          <p:cNvPr id="13342" name="Rectangle 29"/>
          <p:cNvSpPr>
            <a:spLocks noChangeArrowheads="1"/>
          </p:cNvSpPr>
          <p:nvPr/>
        </p:nvSpPr>
        <p:spPr bwMode="auto">
          <a:xfrm>
            <a:off x="7524750" y="2016125"/>
            <a:ext cx="360363" cy="5397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7616825" y="169386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105</a:t>
            </a:r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7777163" y="1693863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45" name="Text Box 32"/>
          <p:cNvSpPr txBox="1">
            <a:spLocks noChangeArrowheads="1"/>
          </p:cNvSpPr>
          <p:nvPr/>
        </p:nvSpPr>
        <p:spPr bwMode="auto">
          <a:xfrm>
            <a:off x="8228013" y="169386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115</a:t>
            </a:r>
          </a:p>
        </p:txBody>
      </p:sp>
      <p:sp>
        <p:nvSpPr>
          <p:cNvPr id="13346" name="Text Box 33"/>
          <p:cNvSpPr txBox="1">
            <a:spLocks noChangeArrowheads="1"/>
          </p:cNvSpPr>
          <p:nvPr/>
        </p:nvSpPr>
        <p:spPr bwMode="auto">
          <a:xfrm>
            <a:off x="7885113" y="2016125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8604250" y="2016125"/>
            <a:ext cx="360363" cy="5397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48" name="Text Box 35"/>
          <p:cNvSpPr txBox="1">
            <a:spLocks noChangeArrowheads="1"/>
          </p:cNvSpPr>
          <p:nvPr/>
        </p:nvSpPr>
        <p:spPr bwMode="auto">
          <a:xfrm>
            <a:off x="6599238" y="1693863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90</a:t>
            </a:r>
          </a:p>
        </p:txBody>
      </p:sp>
      <p:sp>
        <p:nvSpPr>
          <p:cNvPr id="13349" name="Text Box 36"/>
          <p:cNvSpPr txBox="1">
            <a:spLocks noChangeArrowheads="1"/>
          </p:cNvSpPr>
          <p:nvPr/>
        </p:nvSpPr>
        <p:spPr bwMode="auto">
          <a:xfrm>
            <a:off x="92075" y="2701925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120</a:t>
            </a:r>
          </a:p>
        </p:txBody>
      </p:sp>
      <p:sp>
        <p:nvSpPr>
          <p:cNvPr id="13350" name="Text Box 37"/>
          <p:cNvSpPr txBox="1">
            <a:spLocks noChangeArrowheads="1"/>
          </p:cNvSpPr>
          <p:nvPr/>
        </p:nvSpPr>
        <p:spPr bwMode="auto">
          <a:xfrm>
            <a:off x="668338" y="2701925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130</a:t>
            </a:r>
          </a:p>
        </p:txBody>
      </p:sp>
      <p:sp>
        <p:nvSpPr>
          <p:cNvPr id="13351" name="Text Box 38"/>
          <p:cNvSpPr txBox="1">
            <a:spLocks noChangeArrowheads="1"/>
          </p:cNvSpPr>
          <p:nvPr/>
        </p:nvSpPr>
        <p:spPr bwMode="auto">
          <a:xfrm>
            <a:off x="323850" y="30241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3352" name="Rectangle 39"/>
          <p:cNvSpPr>
            <a:spLocks noChangeArrowheads="1"/>
          </p:cNvSpPr>
          <p:nvPr/>
        </p:nvSpPr>
        <p:spPr bwMode="auto">
          <a:xfrm>
            <a:off x="1044575" y="3024188"/>
            <a:ext cx="360363" cy="5397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13353" name="Text Box 40"/>
          <p:cNvSpPr txBox="1">
            <a:spLocks noChangeArrowheads="1"/>
          </p:cNvSpPr>
          <p:nvPr/>
        </p:nvSpPr>
        <p:spPr bwMode="auto">
          <a:xfrm>
            <a:off x="1136650" y="2701925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3354" name="Text Box 41"/>
          <p:cNvSpPr txBox="1">
            <a:spLocks noChangeArrowheads="1"/>
          </p:cNvSpPr>
          <p:nvPr/>
        </p:nvSpPr>
        <p:spPr bwMode="auto">
          <a:xfrm>
            <a:off x="1404938" y="3024188"/>
            <a:ext cx="720725" cy="546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320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3355" name="Text Box 42"/>
          <p:cNvSpPr txBox="1">
            <a:spLocks noChangeArrowheads="1"/>
          </p:cNvSpPr>
          <p:nvPr/>
        </p:nvSpPr>
        <p:spPr bwMode="auto">
          <a:xfrm>
            <a:off x="1639888" y="270351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145</a:t>
            </a:r>
          </a:p>
        </p:txBody>
      </p:sp>
      <p:sp>
        <p:nvSpPr>
          <p:cNvPr id="13356" name="Text Box 43"/>
          <p:cNvSpPr txBox="1">
            <a:spLocks noChangeArrowheads="1"/>
          </p:cNvSpPr>
          <p:nvPr/>
        </p:nvSpPr>
        <p:spPr bwMode="auto">
          <a:xfrm>
            <a:off x="2479675" y="3089275"/>
            <a:ext cx="398938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2200">
                <a:solidFill>
                  <a:srgbClr val="000000"/>
                </a:solidFill>
              </a:rPr>
              <a:t>showing first 10 timesteps only</a:t>
            </a:r>
          </a:p>
        </p:txBody>
      </p:sp>
      <p:sp>
        <p:nvSpPr>
          <p:cNvPr id="13357" name="Text Box 44"/>
          <p:cNvSpPr txBox="1">
            <a:spLocks noChangeArrowheads="1"/>
          </p:cNvSpPr>
          <p:nvPr/>
        </p:nvSpPr>
        <p:spPr bwMode="auto">
          <a:xfrm>
            <a:off x="225425" y="4221163"/>
            <a:ext cx="87741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2600">
                <a:solidFill>
                  <a:srgbClr val="000000"/>
                </a:solidFill>
              </a:rPr>
              <a:t>Round Robin Scheduling with a context switch interval of 5</a:t>
            </a:r>
          </a:p>
        </p:txBody>
      </p:sp>
    </p:spTree>
    <p:extLst>
      <p:ext uri="{BB962C8B-B14F-4D97-AF65-F5344CB8AC3E}">
        <p14:creationId xmlns:p14="http://schemas.microsoft.com/office/powerpoint/2010/main" val="1718412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Definitions</a:t>
            </a:r>
          </a:p>
        </p:txBody>
      </p:sp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1187450" y="1568401"/>
            <a:ext cx="1728788" cy="852487"/>
            <a:chOff x="975" y="845"/>
            <a:chExt cx="770" cy="537"/>
          </a:xfrm>
        </p:grpSpPr>
        <p:graphicFrame>
          <p:nvGraphicFramePr>
            <p:cNvPr id="3081" name="Object 3"/>
            <p:cNvGraphicFramePr>
              <a:graphicFrameLocks noChangeAspect="1"/>
            </p:cNvGraphicFramePr>
            <p:nvPr/>
          </p:nvGraphicFramePr>
          <p:xfrm>
            <a:off x="1099" y="845"/>
            <a:ext cx="52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4" imgW="317087" imgH="215619" progId="Equation.3">
                    <p:embed/>
                  </p:oleObj>
                </mc:Choice>
                <mc:Fallback>
                  <p:oleObj name="Equation" r:id="rId4" imgW="317087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845"/>
                          <a:ext cx="52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" name="Text Box 4"/>
            <p:cNvSpPr txBox="1">
              <a:spLocks noChangeArrowheads="1"/>
            </p:cNvSpPr>
            <p:nvPr/>
          </p:nvSpPr>
          <p:spPr bwMode="auto">
            <a:xfrm>
              <a:off x="975" y="890"/>
              <a:ext cx="77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IE" altLang="en-US"/>
            </a:p>
          </p:txBody>
        </p:sp>
      </p:grp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276600" y="1518295"/>
            <a:ext cx="54721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000000"/>
                </a:solidFill>
              </a:rPr>
              <a:t>Service time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GB" altLang="en-US" sz="2400" dirty="0">
                <a:solidFill>
                  <a:srgbClr val="000000"/>
                </a:solidFill>
              </a:rPr>
              <a:t>The amount of time it will need to be running before it is completed</a:t>
            </a:r>
          </a:p>
        </p:txBody>
      </p:sp>
      <p:graphicFrame>
        <p:nvGraphicFramePr>
          <p:cNvPr id="307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99188"/>
              </p:ext>
            </p:extLst>
          </p:nvPr>
        </p:nvGraphicFramePr>
        <p:xfrm>
          <a:off x="1187450" y="2862957"/>
          <a:ext cx="14081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368140" imgH="215806" progId="Equation.3">
                  <p:embed/>
                </p:oleObj>
              </mc:Choice>
              <mc:Fallback>
                <p:oleObj name="Equation" r:id="rId6" imgW="36814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62957"/>
                        <a:ext cx="14081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348038" y="2879774"/>
            <a:ext cx="5184775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000000"/>
                </a:solidFill>
              </a:rPr>
              <a:t>Wait time</a:t>
            </a:r>
          </a:p>
          <a:p>
            <a:pPr eaLnBrk="1" hangingPunct="1"/>
            <a:r>
              <a:rPr lang="en-GB" altLang="en-US" sz="2400" dirty="0">
                <a:solidFill>
                  <a:srgbClr val="000000"/>
                </a:solidFill>
              </a:rPr>
              <a:t>Time spent waiting in ready state before first moving to running state</a:t>
            </a:r>
          </a:p>
          <a:p>
            <a:pPr eaLnBrk="1" hangingPunct="1"/>
            <a:endParaRPr lang="en-GB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307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36466"/>
              </p:ext>
            </p:extLst>
          </p:nvPr>
        </p:nvGraphicFramePr>
        <p:xfrm>
          <a:off x="611188" y="4375125"/>
          <a:ext cx="26654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672808" imgH="215806" progId="Equation.3">
                  <p:embed/>
                </p:oleObj>
              </mc:Choice>
              <mc:Fallback>
                <p:oleObj name="Equation" r:id="rId8" imgW="67280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75125"/>
                        <a:ext cx="26654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3348038" y="4314849"/>
            <a:ext cx="5184775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000000"/>
                </a:solidFill>
              </a:rPr>
              <a:t>Turnaround time</a:t>
            </a:r>
          </a:p>
          <a:p>
            <a:pPr eaLnBrk="1" hangingPunct="1"/>
            <a:r>
              <a:rPr lang="en-GB" altLang="en-US" sz="2400" dirty="0">
                <a:solidFill>
                  <a:srgbClr val="000000"/>
                </a:solidFill>
              </a:rPr>
              <a:t>Amount of time between first entering ready state and exiting running state for the last time</a:t>
            </a:r>
          </a:p>
          <a:p>
            <a:pPr eaLnBrk="1" hangingPunct="1"/>
            <a:endParaRPr lang="en-GB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31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Scheduling Methods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071389"/>
            <a:ext cx="8229600" cy="3517851"/>
          </a:xfrm>
        </p:spPr>
        <p:txBody>
          <a:bodyPr lIns="91440" tIns="45720" rIns="91440" bIns="45720"/>
          <a:lstStyle/>
          <a:p>
            <a:pPr eaLnBrk="1" hangingPunct="1"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/>
              <a:t>First Come First Served Scheduling</a:t>
            </a:r>
          </a:p>
          <a:p>
            <a:pPr lvl="1" eaLnBrk="1" hangingPunct="1"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/>
              <a:t>FCFS</a:t>
            </a:r>
          </a:p>
          <a:p>
            <a:pPr eaLnBrk="1" hangingPunct="1"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/>
              <a:t>Shortest Job First (aka Shortest Job Next)</a:t>
            </a:r>
            <a:r>
              <a:rPr lang="ar-SA" altLang="en-US" dirty="0" smtClean="0">
                <a:cs typeface="Arial" charset="0"/>
              </a:rPr>
              <a:t>‏</a:t>
            </a:r>
            <a:endParaRPr lang="en-GB" altLang="en-US" dirty="0" smtClean="0"/>
          </a:p>
          <a:p>
            <a:pPr lvl="1" eaLnBrk="1" hangingPunct="1"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/>
              <a:t>SJF aka (SJN)</a:t>
            </a:r>
            <a:r>
              <a:rPr lang="ar-SA" altLang="en-US" dirty="0" smtClean="0">
                <a:cs typeface="Arial" charset="0"/>
              </a:rPr>
              <a:t>‏</a:t>
            </a:r>
            <a:endParaRPr lang="en-GB" altLang="en-US" dirty="0" smtClean="0"/>
          </a:p>
          <a:p>
            <a:pPr eaLnBrk="1" hangingPunct="1"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/>
              <a:t>Many others that we will look at later including:</a:t>
            </a:r>
          </a:p>
          <a:p>
            <a:pPr lvl="1" eaLnBrk="1" hangingPunct="1"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/>
              <a:t>Round Robin</a:t>
            </a:r>
          </a:p>
        </p:txBody>
      </p:sp>
    </p:spTree>
    <p:extLst>
      <p:ext uri="{BB962C8B-B14F-4D97-AF65-F5344CB8AC3E}">
        <p14:creationId xmlns:p14="http://schemas.microsoft.com/office/powerpoint/2010/main" val="752537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Sample Calculations</a:t>
            </a:r>
          </a:p>
        </p:txBody>
      </p:sp>
      <p:grpSp>
        <p:nvGrpSpPr>
          <p:cNvPr id="5123" name="Group 2"/>
          <p:cNvGrpSpPr>
            <a:grpSpLocks/>
          </p:cNvGrpSpPr>
          <p:nvPr/>
        </p:nvGrpSpPr>
        <p:grpSpPr bwMode="auto">
          <a:xfrm>
            <a:off x="1908175" y="2178397"/>
            <a:ext cx="5768975" cy="3698875"/>
            <a:chOff x="1202" y="981"/>
            <a:chExt cx="3634" cy="2330"/>
          </a:xfrm>
        </p:grpSpPr>
        <p:sp>
          <p:nvSpPr>
            <p:cNvPr id="5125" name="Rectangle 3"/>
            <p:cNvSpPr>
              <a:spLocks noChangeArrowheads="1"/>
            </p:cNvSpPr>
            <p:nvPr/>
          </p:nvSpPr>
          <p:spPr bwMode="auto">
            <a:xfrm>
              <a:off x="3019" y="2922"/>
              <a:ext cx="181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5126" name="Rectangle 4"/>
            <p:cNvSpPr>
              <a:spLocks noChangeArrowheads="1"/>
            </p:cNvSpPr>
            <p:nvPr/>
          </p:nvSpPr>
          <p:spPr bwMode="auto">
            <a:xfrm>
              <a:off x="1202" y="2922"/>
              <a:ext cx="181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127" name="Rectangle 5"/>
            <p:cNvSpPr>
              <a:spLocks noChangeArrowheads="1"/>
            </p:cNvSpPr>
            <p:nvPr/>
          </p:nvSpPr>
          <p:spPr bwMode="auto">
            <a:xfrm>
              <a:off x="3019" y="2534"/>
              <a:ext cx="181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250</a:t>
              </a:r>
            </a:p>
          </p:txBody>
        </p:sp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1202" y="2534"/>
              <a:ext cx="181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3019" y="2145"/>
              <a:ext cx="181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475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202" y="2145"/>
              <a:ext cx="181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131" name="Rectangle 9"/>
            <p:cNvSpPr>
              <a:spLocks noChangeArrowheads="1"/>
            </p:cNvSpPr>
            <p:nvPr/>
          </p:nvSpPr>
          <p:spPr bwMode="auto">
            <a:xfrm>
              <a:off x="3019" y="1757"/>
              <a:ext cx="181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125</a:t>
              </a:r>
            </a:p>
          </p:txBody>
        </p:sp>
        <p:sp>
          <p:nvSpPr>
            <p:cNvPr id="5132" name="Rectangle 10"/>
            <p:cNvSpPr>
              <a:spLocks noChangeArrowheads="1"/>
            </p:cNvSpPr>
            <p:nvPr/>
          </p:nvSpPr>
          <p:spPr bwMode="auto">
            <a:xfrm>
              <a:off x="1202" y="1757"/>
              <a:ext cx="181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33" name="Rectangle 11"/>
            <p:cNvSpPr>
              <a:spLocks noChangeArrowheads="1"/>
            </p:cNvSpPr>
            <p:nvPr/>
          </p:nvSpPr>
          <p:spPr bwMode="auto">
            <a:xfrm>
              <a:off x="3019" y="1370"/>
              <a:ext cx="181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350</a:t>
              </a:r>
            </a:p>
          </p:txBody>
        </p:sp>
        <p:sp>
          <p:nvSpPr>
            <p:cNvPr id="5134" name="Rectangle 12"/>
            <p:cNvSpPr>
              <a:spLocks noChangeArrowheads="1"/>
            </p:cNvSpPr>
            <p:nvPr/>
          </p:nvSpPr>
          <p:spPr bwMode="auto">
            <a:xfrm>
              <a:off x="1202" y="1370"/>
              <a:ext cx="181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135" name="Rectangle 13"/>
            <p:cNvSpPr>
              <a:spLocks noChangeArrowheads="1"/>
            </p:cNvSpPr>
            <p:nvPr/>
          </p:nvSpPr>
          <p:spPr bwMode="auto">
            <a:xfrm>
              <a:off x="3019" y="981"/>
              <a:ext cx="181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IE" altLang="en-US"/>
            </a:p>
          </p:txBody>
        </p:sp>
        <p:sp>
          <p:nvSpPr>
            <p:cNvPr id="5136" name="Rectangle 14"/>
            <p:cNvSpPr>
              <a:spLocks noChangeArrowheads="1"/>
            </p:cNvSpPr>
            <p:nvPr/>
          </p:nvSpPr>
          <p:spPr bwMode="auto">
            <a:xfrm>
              <a:off x="1202" y="981"/>
              <a:ext cx="181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137" name="Line 15"/>
            <p:cNvSpPr>
              <a:spLocks noChangeShapeType="1"/>
            </p:cNvSpPr>
            <p:nvPr/>
          </p:nvSpPr>
          <p:spPr bwMode="auto">
            <a:xfrm>
              <a:off x="1202" y="981"/>
              <a:ext cx="363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8" name="Line 16"/>
            <p:cNvSpPr>
              <a:spLocks noChangeShapeType="1"/>
            </p:cNvSpPr>
            <p:nvPr/>
          </p:nvSpPr>
          <p:spPr bwMode="auto">
            <a:xfrm>
              <a:off x="1202" y="1370"/>
              <a:ext cx="363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9" name="Line 17"/>
            <p:cNvSpPr>
              <a:spLocks noChangeShapeType="1"/>
            </p:cNvSpPr>
            <p:nvPr/>
          </p:nvSpPr>
          <p:spPr bwMode="auto">
            <a:xfrm>
              <a:off x="1202" y="1757"/>
              <a:ext cx="363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0" name="Line 18"/>
            <p:cNvSpPr>
              <a:spLocks noChangeShapeType="1"/>
            </p:cNvSpPr>
            <p:nvPr/>
          </p:nvSpPr>
          <p:spPr bwMode="auto">
            <a:xfrm>
              <a:off x="1202" y="2145"/>
              <a:ext cx="363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1" name="Line 19"/>
            <p:cNvSpPr>
              <a:spLocks noChangeShapeType="1"/>
            </p:cNvSpPr>
            <p:nvPr/>
          </p:nvSpPr>
          <p:spPr bwMode="auto">
            <a:xfrm>
              <a:off x="1202" y="2534"/>
              <a:ext cx="363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2" name="Line 20"/>
            <p:cNvSpPr>
              <a:spLocks noChangeShapeType="1"/>
            </p:cNvSpPr>
            <p:nvPr/>
          </p:nvSpPr>
          <p:spPr bwMode="auto">
            <a:xfrm>
              <a:off x="1202" y="2922"/>
              <a:ext cx="363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3" name="Line 21"/>
            <p:cNvSpPr>
              <a:spLocks noChangeShapeType="1"/>
            </p:cNvSpPr>
            <p:nvPr/>
          </p:nvSpPr>
          <p:spPr bwMode="auto">
            <a:xfrm>
              <a:off x="1202" y="3311"/>
              <a:ext cx="363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4" name="Line 22"/>
            <p:cNvSpPr>
              <a:spLocks noChangeShapeType="1"/>
            </p:cNvSpPr>
            <p:nvPr/>
          </p:nvSpPr>
          <p:spPr bwMode="auto">
            <a:xfrm>
              <a:off x="1202" y="981"/>
              <a:ext cx="1" cy="233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5" name="Line 23"/>
            <p:cNvSpPr>
              <a:spLocks noChangeShapeType="1"/>
            </p:cNvSpPr>
            <p:nvPr/>
          </p:nvSpPr>
          <p:spPr bwMode="auto">
            <a:xfrm>
              <a:off x="3019" y="981"/>
              <a:ext cx="1" cy="233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6" name="Line 24"/>
            <p:cNvSpPr>
              <a:spLocks noChangeShapeType="1"/>
            </p:cNvSpPr>
            <p:nvPr/>
          </p:nvSpPr>
          <p:spPr bwMode="auto">
            <a:xfrm>
              <a:off x="4836" y="981"/>
              <a:ext cx="1" cy="233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51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269664"/>
              </p:ext>
            </p:extLst>
          </p:nvPr>
        </p:nvGraphicFramePr>
        <p:xfrm>
          <a:off x="5846763" y="1987178"/>
          <a:ext cx="11017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317087" imgH="215619" progId="Equation.3">
                  <p:embed/>
                </p:oleObj>
              </mc:Choice>
              <mc:Fallback>
                <p:oleObj name="Equation" r:id="rId4" imgW="317087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1987178"/>
                        <a:ext cx="11017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220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FCFS Gantt Chart</a:t>
            </a: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673100" y="1816100"/>
            <a:ext cx="8074025" cy="769938"/>
            <a:chOff x="424" y="1144"/>
            <a:chExt cx="5086" cy="485"/>
          </a:xfrm>
        </p:grpSpPr>
        <p:sp>
          <p:nvSpPr>
            <p:cNvPr id="6170" name="Rectangle 3"/>
            <p:cNvSpPr>
              <a:spLocks noChangeArrowheads="1"/>
            </p:cNvSpPr>
            <p:nvPr/>
          </p:nvSpPr>
          <p:spPr bwMode="auto">
            <a:xfrm>
              <a:off x="4969" y="1144"/>
              <a:ext cx="541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6171" name="Rectangle 4"/>
            <p:cNvSpPr>
              <a:spLocks noChangeArrowheads="1"/>
            </p:cNvSpPr>
            <p:nvPr/>
          </p:nvSpPr>
          <p:spPr bwMode="auto">
            <a:xfrm>
              <a:off x="3812" y="1144"/>
              <a:ext cx="115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6172" name="Rectangle 5"/>
            <p:cNvSpPr>
              <a:spLocks noChangeArrowheads="1"/>
            </p:cNvSpPr>
            <p:nvPr/>
          </p:nvSpPr>
          <p:spPr bwMode="auto">
            <a:xfrm>
              <a:off x="2299" y="1144"/>
              <a:ext cx="1513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6173" name="Rectangle 6"/>
            <p:cNvSpPr>
              <a:spLocks noChangeArrowheads="1"/>
            </p:cNvSpPr>
            <p:nvPr/>
          </p:nvSpPr>
          <p:spPr bwMode="auto">
            <a:xfrm>
              <a:off x="1899" y="1144"/>
              <a:ext cx="401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6174" name="Rectangle 7"/>
            <p:cNvSpPr>
              <a:spLocks noChangeArrowheads="1"/>
            </p:cNvSpPr>
            <p:nvPr/>
          </p:nvSpPr>
          <p:spPr bwMode="auto">
            <a:xfrm>
              <a:off x="424" y="1144"/>
              <a:ext cx="147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6175" name="Line 8"/>
            <p:cNvSpPr>
              <a:spLocks noChangeShapeType="1"/>
            </p:cNvSpPr>
            <p:nvPr/>
          </p:nvSpPr>
          <p:spPr bwMode="auto">
            <a:xfrm>
              <a:off x="424" y="1144"/>
              <a:ext cx="508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6" name="Line 9"/>
            <p:cNvSpPr>
              <a:spLocks noChangeShapeType="1"/>
            </p:cNvSpPr>
            <p:nvPr/>
          </p:nvSpPr>
          <p:spPr bwMode="auto">
            <a:xfrm>
              <a:off x="424" y="1629"/>
              <a:ext cx="508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7" name="Line 10"/>
            <p:cNvSpPr>
              <a:spLocks noChangeShapeType="1"/>
            </p:cNvSpPr>
            <p:nvPr/>
          </p:nvSpPr>
          <p:spPr bwMode="auto">
            <a:xfrm>
              <a:off x="424" y="1144"/>
              <a:ext cx="1" cy="48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8" name="Line 11"/>
            <p:cNvSpPr>
              <a:spLocks noChangeShapeType="1"/>
            </p:cNvSpPr>
            <p:nvPr/>
          </p:nvSpPr>
          <p:spPr bwMode="auto">
            <a:xfrm>
              <a:off x="1899" y="1144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9" name="Line 12"/>
            <p:cNvSpPr>
              <a:spLocks noChangeShapeType="1"/>
            </p:cNvSpPr>
            <p:nvPr/>
          </p:nvSpPr>
          <p:spPr bwMode="auto">
            <a:xfrm>
              <a:off x="2299" y="1144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0" name="Line 13"/>
            <p:cNvSpPr>
              <a:spLocks noChangeShapeType="1"/>
            </p:cNvSpPr>
            <p:nvPr/>
          </p:nvSpPr>
          <p:spPr bwMode="auto">
            <a:xfrm>
              <a:off x="3812" y="1144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1" name="Line 14"/>
            <p:cNvSpPr>
              <a:spLocks noChangeShapeType="1"/>
            </p:cNvSpPr>
            <p:nvPr/>
          </p:nvSpPr>
          <p:spPr bwMode="auto">
            <a:xfrm>
              <a:off x="4969" y="1144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2" name="Line 15"/>
            <p:cNvSpPr>
              <a:spLocks noChangeShapeType="1"/>
            </p:cNvSpPr>
            <p:nvPr/>
          </p:nvSpPr>
          <p:spPr bwMode="auto">
            <a:xfrm>
              <a:off x="5510" y="1144"/>
              <a:ext cx="1" cy="48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48" name="Text Box 16"/>
          <p:cNvSpPr txBox="1">
            <a:spLocks noChangeArrowheads="1"/>
          </p:cNvSpPr>
          <p:nvPr/>
        </p:nvSpPr>
        <p:spPr bwMode="auto">
          <a:xfrm>
            <a:off x="541338" y="1477963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2786063" y="148431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350</a:t>
            </a:r>
          </a:p>
        </p:txBody>
      </p:sp>
      <p:sp>
        <p:nvSpPr>
          <p:cNvPr id="6150" name="Text Box 18"/>
          <p:cNvSpPr txBox="1">
            <a:spLocks noChangeArrowheads="1"/>
          </p:cNvSpPr>
          <p:nvPr/>
        </p:nvSpPr>
        <p:spPr bwMode="auto">
          <a:xfrm>
            <a:off x="3432175" y="1477963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475</a:t>
            </a:r>
          </a:p>
        </p:txBody>
      </p:sp>
      <p:sp>
        <p:nvSpPr>
          <p:cNvPr id="6151" name="Text Box 19"/>
          <p:cNvSpPr txBox="1">
            <a:spLocks noChangeArrowheads="1"/>
          </p:cNvSpPr>
          <p:nvPr/>
        </p:nvSpPr>
        <p:spPr bwMode="auto">
          <a:xfrm>
            <a:off x="5799138" y="1477963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950</a:t>
            </a:r>
          </a:p>
        </p:txBody>
      </p:sp>
      <p:sp>
        <p:nvSpPr>
          <p:cNvPr id="6152" name="Text Box 20"/>
          <p:cNvSpPr txBox="1">
            <a:spLocks noChangeArrowheads="1"/>
          </p:cNvSpPr>
          <p:nvPr/>
        </p:nvSpPr>
        <p:spPr bwMode="auto">
          <a:xfrm>
            <a:off x="7383463" y="1477963"/>
            <a:ext cx="685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1200</a:t>
            </a:r>
          </a:p>
        </p:txBody>
      </p:sp>
      <p:sp>
        <p:nvSpPr>
          <p:cNvPr id="6153" name="Text Box 21"/>
          <p:cNvSpPr txBox="1">
            <a:spLocks noChangeArrowheads="1"/>
          </p:cNvSpPr>
          <p:nvPr/>
        </p:nvSpPr>
        <p:spPr bwMode="auto">
          <a:xfrm>
            <a:off x="8175625" y="1484313"/>
            <a:ext cx="685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1275</a:t>
            </a:r>
          </a:p>
        </p:txBody>
      </p: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611188" y="2852738"/>
            <a:ext cx="8062912" cy="3535362"/>
            <a:chOff x="385" y="1797"/>
            <a:chExt cx="5079" cy="2227"/>
          </a:xfrm>
        </p:grpSpPr>
        <p:sp>
          <p:nvSpPr>
            <p:cNvPr id="6155" name="Rectangle 23"/>
            <p:cNvSpPr>
              <a:spLocks noChangeArrowheads="1"/>
            </p:cNvSpPr>
            <p:nvPr/>
          </p:nvSpPr>
          <p:spPr bwMode="auto">
            <a:xfrm>
              <a:off x="385" y="2944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Ttrnd(p4)= T(p4) + Ttrnd(p3)= 75+1200 = 1275</a:t>
              </a:r>
            </a:p>
          </p:txBody>
        </p:sp>
        <p:sp>
          <p:nvSpPr>
            <p:cNvPr id="6156" name="Rectangle 24"/>
            <p:cNvSpPr>
              <a:spLocks noChangeArrowheads="1"/>
            </p:cNvSpPr>
            <p:nvPr/>
          </p:nvSpPr>
          <p:spPr bwMode="auto">
            <a:xfrm>
              <a:off x="385" y="3231"/>
              <a:ext cx="5079" cy="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Average Ttrnd= Ttrnd(p0) + Ttrnd(p1) + Ttrnd(p2) Ttrnd(p3) + Ttrnd(p4) / number of processes 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Average Ttrnd = 4250/5 = </a:t>
              </a:r>
              <a:r>
                <a:rPr lang="en-GB" altLang="en-US" sz="2400" b="1">
                  <a:solidFill>
                    <a:srgbClr val="000000"/>
                  </a:solidFill>
                </a:rPr>
                <a:t>850</a:t>
              </a:r>
            </a:p>
          </p:txBody>
        </p:sp>
        <p:sp>
          <p:nvSpPr>
            <p:cNvPr id="6157" name="Rectangle 25"/>
            <p:cNvSpPr>
              <a:spLocks noChangeArrowheads="1"/>
            </p:cNvSpPr>
            <p:nvPr/>
          </p:nvSpPr>
          <p:spPr bwMode="auto">
            <a:xfrm>
              <a:off x="385" y="2658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Ttrnd(p3)= T(p3) + Ttrnd(p2)= 250+950 = 1200</a:t>
              </a:r>
            </a:p>
          </p:txBody>
        </p:sp>
        <p:sp>
          <p:nvSpPr>
            <p:cNvPr id="6158" name="Rectangle 26"/>
            <p:cNvSpPr>
              <a:spLocks noChangeArrowheads="1"/>
            </p:cNvSpPr>
            <p:nvPr/>
          </p:nvSpPr>
          <p:spPr bwMode="auto">
            <a:xfrm>
              <a:off x="385" y="2370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Ttrnd(p2)= T(p2) + Ttrnd(p1)= 475+475 = 950</a:t>
              </a:r>
            </a:p>
          </p:txBody>
        </p:sp>
        <p:sp>
          <p:nvSpPr>
            <p:cNvPr id="6159" name="Rectangle 27"/>
            <p:cNvSpPr>
              <a:spLocks noChangeArrowheads="1"/>
            </p:cNvSpPr>
            <p:nvPr/>
          </p:nvSpPr>
          <p:spPr bwMode="auto">
            <a:xfrm>
              <a:off x="385" y="2084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Ttrnd(p1)= T(p1) + Ttrnd(p0)= 125+350 = 475</a:t>
              </a:r>
            </a:p>
          </p:txBody>
        </p:sp>
        <p:sp>
          <p:nvSpPr>
            <p:cNvPr id="6160" name="Rectangle 28"/>
            <p:cNvSpPr>
              <a:spLocks noChangeArrowheads="1"/>
            </p:cNvSpPr>
            <p:nvPr/>
          </p:nvSpPr>
          <p:spPr bwMode="auto">
            <a:xfrm>
              <a:off x="385" y="1797"/>
              <a:ext cx="50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Ttrnd(p0) = T(p0) = 350</a:t>
              </a:r>
            </a:p>
          </p:txBody>
        </p:sp>
        <p:sp>
          <p:nvSpPr>
            <p:cNvPr id="6161" name="Line 29"/>
            <p:cNvSpPr>
              <a:spLocks noChangeShapeType="1"/>
            </p:cNvSpPr>
            <p:nvPr/>
          </p:nvSpPr>
          <p:spPr bwMode="auto">
            <a:xfrm>
              <a:off x="385" y="1797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2" name="Line 30"/>
            <p:cNvSpPr>
              <a:spLocks noChangeShapeType="1"/>
            </p:cNvSpPr>
            <p:nvPr/>
          </p:nvSpPr>
          <p:spPr bwMode="auto">
            <a:xfrm>
              <a:off x="385" y="2084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3" name="Line 31"/>
            <p:cNvSpPr>
              <a:spLocks noChangeShapeType="1"/>
            </p:cNvSpPr>
            <p:nvPr/>
          </p:nvSpPr>
          <p:spPr bwMode="auto">
            <a:xfrm>
              <a:off x="385" y="2370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4" name="Line 32"/>
            <p:cNvSpPr>
              <a:spLocks noChangeShapeType="1"/>
            </p:cNvSpPr>
            <p:nvPr/>
          </p:nvSpPr>
          <p:spPr bwMode="auto">
            <a:xfrm>
              <a:off x="385" y="2658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5" name="Line 33"/>
            <p:cNvSpPr>
              <a:spLocks noChangeShapeType="1"/>
            </p:cNvSpPr>
            <p:nvPr/>
          </p:nvSpPr>
          <p:spPr bwMode="auto">
            <a:xfrm>
              <a:off x="385" y="2944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6" name="Line 34"/>
            <p:cNvSpPr>
              <a:spLocks noChangeShapeType="1"/>
            </p:cNvSpPr>
            <p:nvPr/>
          </p:nvSpPr>
          <p:spPr bwMode="auto">
            <a:xfrm>
              <a:off x="385" y="4024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7" name="Line 35"/>
            <p:cNvSpPr>
              <a:spLocks noChangeShapeType="1"/>
            </p:cNvSpPr>
            <p:nvPr/>
          </p:nvSpPr>
          <p:spPr bwMode="auto">
            <a:xfrm>
              <a:off x="385" y="1797"/>
              <a:ext cx="1" cy="222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8" name="Line 36"/>
            <p:cNvSpPr>
              <a:spLocks noChangeShapeType="1"/>
            </p:cNvSpPr>
            <p:nvPr/>
          </p:nvSpPr>
          <p:spPr bwMode="auto">
            <a:xfrm>
              <a:off x="5464" y="1797"/>
              <a:ext cx="1" cy="222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9" name="Line 37"/>
            <p:cNvSpPr>
              <a:spLocks noChangeShapeType="1"/>
            </p:cNvSpPr>
            <p:nvPr/>
          </p:nvSpPr>
          <p:spPr bwMode="auto">
            <a:xfrm>
              <a:off x="385" y="3231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7184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 smtClean="0"/>
              <a:t>FCFS Gantt Chart</a:t>
            </a: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457200" y="1866974"/>
            <a:ext cx="8228013" cy="769938"/>
            <a:chOff x="288" y="1008"/>
            <a:chExt cx="5183" cy="485"/>
          </a:xfrm>
        </p:grpSpPr>
        <p:sp>
          <p:nvSpPr>
            <p:cNvPr id="7194" name="Rectangle 3"/>
            <p:cNvSpPr>
              <a:spLocks noChangeArrowheads="1"/>
            </p:cNvSpPr>
            <p:nvPr/>
          </p:nvSpPr>
          <p:spPr bwMode="auto">
            <a:xfrm>
              <a:off x="4920" y="1008"/>
              <a:ext cx="551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7195" name="Rectangle 4"/>
            <p:cNvSpPr>
              <a:spLocks noChangeArrowheads="1"/>
            </p:cNvSpPr>
            <p:nvPr/>
          </p:nvSpPr>
          <p:spPr bwMode="auto">
            <a:xfrm>
              <a:off x="3741" y="1008"/>
              <a:ext cx="1179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7196" name="Rectangle 5"/>
            <p:cNvSpPr>
              <a:spLocks noChangeArrowheads="1"/>
            </p:cNvSpPr>
            <p:nvPr/>
          </p:nvSpPr>
          <p:spPr bwMode="auto">
            <a:xfrm>
              <a:off x="2199" y="1008"/>
              <a:ext cx="154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7197" name="Rectangle 6"/>
            <p:cNvSpPr>
              <a:spLocks noChangeArrowheads="1"/>
            </p:cNvSpPr>
            <p:nvPr/>
          </p:nvSpPr>
          <p:spPr bwMode="auto">
            <a:xfrm>
              <a:off x="1791" y="1008"/>
              <a:ext cx="409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7198" name="Rectangle 7"/>
            <p:cNvSpPr>
              <a:spLocks noChangeArrowheads="1"/>
            </p:cNvSpPr>
            <p:nvPr/>
          </p:nvSpPr>
          <p:spPr bwMode="auto">
            <a:xfrm>
              <a:off x="288" y="1008"/>
              <a:ext cx="1503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7199" name="Line 8"/>
            <p:cNvSpPr>
              <a:spLocks noChangeShapeType="1"/>
            </p:cNvSpPr>
            <p:nvPr/>
          </p:nvSpPr>
          <p:spPr bwMode="auto">
            <a:xfrm>
              <a:off x="288" y="1008"/>
              <a:ext cx="51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0" name="Line 9"/>
            <p:cNvSpPr>
              <a:spLocks noChangeShapeType="1"/>
            </p:cNvSpPr>
            <p:nvPr/>
          </p:nvSpPr>
          <p:spPr bwMode="auto">
            <a:xfrm>
              <a:off x="288" y="1493"/>
              <a:ext cx="51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1" name="Line 10"/>
            <p:cNvSpPr>
              <a:spLocks noChangeShapeType="1"/>
            </p:cNvSpPr>
            <p:nvPr/>
          </p:nvSpPr>
          <p:spPr bwMode="auto">
            <a:xfrm>
              <a:off x="288" y="1008"/>
              <a:ext cx="1" cy="48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2" name="Line 11"/>
            <p:cNvSpPr>
              <a:spLocks noChangeShapeType="1"/>
            </p:cNvSpPr>
            <p:nvPr/>
          </p:nvSpPr>
          <p:spPr bwMode="auto">
            <a:xfrm>
              <a:off x="1791" y="1008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3" name="Line 12"/>
            <p:cNvSpPr>
              <a:spLocks noChangeShapeType="1"/>
            </p:cNvSpPr>
            <p:nvPr/>
          </p:nvSpPr>
          <p:spPr bwMode="auto">
            <a:xfrm>
              <a:off x="2199" y="1008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4" name="Line 13"/>
            <p:cNvSpPr>
              <a:spLocks noChangeShapeType="1"/>
            </p:cNvSpPr>
            <p:nvPr/>
          </p:nvSpPr>
          <p:spPr bwMode="auto">
            <a:xfrm>
              <a:off x="3741" y="1008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5" name="Line 14"/>
            <p:cNvSpPr>
              <a:spLocks noChangeShapeType="1"/>
            </p:cNvSpPr>
            <p:nvPr/>
          </p:nvSpPr>
          <p:spPr bwMode="auto">
            <a:xfrm>
              <a:off x="4920" y="1008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6" name="Line 15"/>
            <p:cNvSpPr>
              <a:spLocks noChangeShapeType="1"/>
            </p:cNvSpPr>
            <p:nvPr/>
          </p:nvSpPr>
          <p:spPr bwMode="auto">
            <a:xfrm>
              <a:off x="5471" y="1008"/>
              <a:ext cx="1" cy="48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72" name="Text Box 16"/>
          <p:cNvSpPr txBox="1">
            <a:spLocks noChangeArrowheads="1"/>
          </p:cNvSpPr>
          <p:nvPr/>
        </p:nvSpPr>
        <p:spPr bwMode="auto">
          <a:xfrm>
            <a:off x="325438" y="1542182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173" name="Text Box 17"/>
          <p:cNvSpPr txBox="1">
            <a:spLocks noChangeArrowheads="1"/>
          </p:cNvSpPr>
          <p:nvPr/>
        </p:nvSpPr>
        <p:spPr bwMode="auto">
          <a:xfrm>
            <a:off x="2568575" y="1548532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000000"/>
                </a:solidFill>
              </a:rPr>
              <a:t>350</a:t>
            </a:r>
          </a:p>
        </p:txBody>
      </p:sp>
      <p:sp>
        <p:nvSpPr>
          <p:cNvPr id="7174" name="Text Box 18"/>
          <p:cNvSpPr txBox="1">
            <a:spLocks noChangeArrowheads="1"/>
          </p:cNvSpPr>
          <p:nvPr/>
        </p:nvSpPr>
        <p:spPr bwMode="auto">
          <a:xfrm>
            <a:off x="3217863" y="154218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475</a:t>
            </a:r>
          </a:p>
        </p:txBody>
      </p:sp>
      <p:sp>
        <p:nvSpPr>
          <p:cNvPr id="7175" name="Text Box 19"/>
          <p:cNvSpPr txBox="1">
            <a:spLocks noChangeArrowheads="1"/>
          </p:cNvSpPr>
          <p:nvPr/>
        </p:nvSpPr>
        <p:spPr bwMode="auto">
          <a:xfrm>
            <a:off x="5583238" y="1542182"/>
            <a:ext cx="560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950</a:t>
            </a:r>
          </a:p>
        </p:txBody>
      </p:sp>
      <p:sp>
        <p:nvSpPr>
          <p:cNvPr id="7176" name="Text Box 20"/>
          <p:cNvSpPr txBox="1">
            <a:spLocks noChangeArrowheads="1"/>
          </p:cNvSpPr>
          <p:nvPr/>
        </p:nvSpPr>
        <p:spPr bwMode="auto">
          <a:xfrm>
            <a:off x="7383463" y="1542182"/>
            <a:ext cx="685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1200</a:t>
            </a:r>
          </a:p>
        </p:txBody>
      </p:sp>
      <p:sp>
        <p:nvSpPr>
          <p:cNvPr id="7177" name="Text Box 21"/>
          <p:cNvSpPr txBox="1">
            <a:spLocks noChangeArrowheads="1"/>
          </p:cNvSpPr>
          <p:nvPr/>
        </p:nvSpPr>
        <p:spPr bwMode="auto">
          <a:xfrm>
            <a:off x="8275638" y="1548532"/>
            <a:ext cx="685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1275</a:t>
            </a:r>
          </a:p>
        </p:txBody>
      </p:sp>
      <p:grpSp>
        <p:nvGrpSpPr>
          <p:cNvPr id="7178" name="Group 22"/>
          <p:cNvGrpSpPr>
            <a:grpSpLocks/>
          </p:cNvGrpSpPr>
          <p:nvPr/>
        </p:nvGrpSpPr>
        <p:grpSpPr bwMode="auto">
          <a:xfrm>
            <a:off x="539750" y="2794000"/>
            <a:ext cx="8062913" cy="3721100"/>
            <a:chOff x="340" y="1760"/>
            <a:chExt cx="5079" cy="2344"/>
          </a:xfrm>
        </p:grpSpPr>
        <p:sp>
          <p:nvSpPr>
            <p:cNvPr id="7179" name="Rectangle 23"/>
            <p:cNvSpPr>
              <a:spLocks noChangeArrowheads="1"/>
            </p:cNvSpPr>
            <p:nvPr/>
          </p:nvSpPr>
          <p:spPr bwMode="auto">
            <a:xfrm>
              <a:off x="340" y="3587"/>
              <a:ext cx="507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Average Wait Time (W(p0) + W(p1) + W(p2) + W(p3) W(p4) ) / Number of processes = 2975/5 = 595</a:t>
              </a:r>
            </a:p>
          </p:txBody>
        </p:sp>
        <p:sp>
          <p:nvSpPr>
            <p:cNvPr id="7180" name="Rectangle 24"/>
            <p:cNvSpPr>
              <a:spLocks noChangeArrowheads="1"/>
            </p:cNvSpPr>
            <p:nvPr/>
          </p:nvSpPr>
          <p:spPr bwMode="auto">
            <a:xfrm>
              <a:off x="340" y="3222"/>
              <a:ext cx="50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W(p4) = Ttrnd(p3) = 1200</a:t>
              </a:r>
            </a:p>
          </p:txBody>
        </p:sp>
        <p:sp>
          <p:nvSpPr>
            <p:cNvPr id="7181" name="Rectangle 25"/>
            <p:cNvSpPr>
              <a:spLocks noChangeArrowheads="1"/>
            </p:cNvSpPr>
            <p:nvPr/>
          </p:nvSpPr>
          <p:spPr bwMode="auto">
            <a:xfrm>
              <a:off x="340" y="2857"/>
              <a:ext cx="507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W(p3) = Ttrnd(p2) = 950</a:t>
              </a:r>
            </a:p>
          </p:txBody>
        </p:sp>
        <p:sp>
          <p:nvSpPr>
            <p:cNvPr id="7182" name="Rectangle 26"/>
            <p:cNvSpPr>
              <a:spLocks noChangeArrowheads="1"/>
            </p:cNvSpPr>
            <p:nvPr/>
          </p:nvSpPr>
          <p:spPr bwMode="auto">
            <a:xfrm>
              <a:off x="340" y="2491"/>
              <a:ext cx="507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W(p2) = Ttrnd(p1) = 475</a:t>
              </a:r>
            </a:p>
          </p:txBody>
        </p:sp>
        <p:sp>
          <p:nvSpPr>
            <p:cNvPr id="7183" name="Rectangle 27"/>
            <p:cNvSpPr>
              <a:spLocks noChangeArrowheads="1"/>
            </p:cNvSpPr>
            <p:nvPr/>
          </p:nvSpPr>
          <p:spPr bwMode="auto">
            <a:xfrm>
              <a:off x="340" y="2125"/>
              <a:ext cx="507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W(p1) = Ttrnd(p0) = 350</a:t>
              </a:r>
            </a:p>
          </p:txBody>
        </p:sp>
        <p:sp>
          <p:nvSpPr>
            <p:cNvPr id="7184" name="Rectangle 28"/>
            <p:cNvSpPr>
              <a:spLocks noChangeArrowheads="1"/>
            </p:cNvSpPr>
            <p:nvPr/>
          </p:nvSpPr>
          <p:spPr bwMode="auto">
            <a:xfrm>
              <a:off x="340" y="1760"/>
              <a:ext cx="50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W(p0) = 0</a:t>
              </a:r>
            </a:p>
          </p:txBody>
        </p:sp>
        <p:sp>
          <p:nvSpPr>
            <p:cNvPr id="7185" name="Line 29"/>
            <p:cNvSpPr>
              <a:spLocks noChangeShapeType="1"/>
            </p:cNvSpPr>
            <p:nvPr/>
          </p:nvSpPr>
          <p:spPr bwMode="auto">
            <a:xfrm>
              <a:off x="340" y="1760"/>
              <a:ext cx="507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6" name="Line 30"/>
            <p:cNvSpPr>
              <a:spLocks noChangeShapeType="1"/>
            </p:cNvSpPr>
            <p:nvPr/>
          </p:nvSpPr>
          <p:spPr bwMode="auto">
            <a:xfrm>
              <a:off x="340" y="2125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7" name="Line 31"/>
            <p:cNvSpPr>
              <a:spLocks noChangeShapeType="1"/>
            </p:cNvSpPr>
            <p:nvPr/>
          </p:nvSpPr>
          <p:spPr bwMode="auto">
            <a:xfrm>
              <a:off x="340" y="2491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8" name="Line 32"/>
            <p:cNvSpPr>
              <a:spLocks noChangeShapeType="1"/>
            </p:cNvSpPr>
            <p:nvPr/>
          </p:nvSpPr>
          <p:spPr bwMode="auto">
            <a:xfrm>
              <a:off x="340" y="2857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9" name="Line 33"/>
            <p:cNvSpPr>
              <a:spLocks noChangeShapeType="1"/>
            </p:cNvSpPr>
            <p:nvPr/>
          </p:nvSpPr>
          <p:spPr bwMode="auto">
            <a:xfrm>
              <a:off x="340" y="3222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>
              <a:off x="340" y="3587"/>
              <a:ext cx="50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340" y="4104"/>
              <a:ext cx="507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>
              <a:off x="340" y="1760"/>
              <a:ext cx="1" cy="234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5419" y="1760"/>
              <a:ext cx="1" cy="234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1496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SJF Scheduling</a:t>
            </a:r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468313" y="1866974"/>
            <a:ext cx="8074025" cy="769938"/>
            <a:chOff x="295" y="1026"/>
            <a:chExt cx="5086" cy="485"/>
          </a:xfrm>
        </p:grpSpPr>
        <p:sp>
          <p:nvSpPr>
            <p:cNvPr id="8218" name="Rectangle 3"/>
            <p:cNvSpPr>
              <a:spLocks noChangeArrowheads="1"/>
            </p:cNvSpPr>
            <p:nvPr/>
          </p:nvSpPr>
          <p:spPr bwMode="auto">
            <a:xfrm>
              <a:off x="3748" y="1026"/>
              <a:ext cx="1633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8219" name="Rectangle 4"/>
            <p:cNvSpPr>
              <a:spLocks noChangeArrowheads="1"/>
            </p:cNvSpPr>
            <p:nvPr/>
          </p:nvSpPr>
          <p:spPr bwMode="auto">
            <a:xfrm>
              <a:off x="2478" y="1026"/>
              <a:ext cx="1269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8220" name="Rectangle 5"/>
            <p:cNvSpPr>
              <a:spLocks noChangeArrowheads="1"/>
            </p:cNvSpPr>
            <p:nvPr/>
          </p:nvSpPr>
          <p:spPr bwMode="auto">
            <a:xfrm>
              <a:off x="1209" y="1026"/>
              <a:ext cx="1270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8221" name="Rectangle 6"/>
            <p:cNvSpPr>
              <a:spLocks noChangeArrowheads="1"/>
            </p:cNvSpPr>
            <p:nvPr/>
          </p:nvSpPr>
          <p:spPr bwMode="auto">
            <a:xfrm>
              <a:off x="710" y="1026"/>
              <a:ext cx="499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8222" name="Rectangle 7"/>
            <p:cNvSpPr>
              <a:spLocks noChangeArrowheads="1"/>
            </p:cNvSpPr>
            <p:nvPr/>
          </p:nvSpPr>
          <p:spPr bwMode="auto">
            <a:xfrm>
              <a:off x="295" y="1026"/>
              <a:ext cx="415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8223" name="Line 8"/>
            <p:cNvSpPr>
              <a:spLocks noChangeShapeType="1"/>
            </p:cNvSpPr>
            <p:nvPr/>
          </p:nvSpPr>
          <p:spPr bwMode="auto">
            <a:xfrm>
              <a:off x="295" y="1026"/>
              <a:ext cx="508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4" name="Line 9"/>
            <p:cNvSpPr>
              <a:spLocks noChangeShapeType="1"/>
            </p:cNvSpPr>
            <p:nvPr/>
          </p:nvSpPr>
          <p:spPr bwMode="auto">
            <a:xfrm>
              <a:off x="295" y="1511"/>
              <a:ext cx="508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5" name="Line 10"/>
            <p:cNvSpPr>
              <a:spLocks noChangeShapeType="1"/>
            </p:cNvSpPr>
            <p:nvPr/>
          </p:nvSpPr>
          <p:spPr bwMode="auto">
            <a:xfrm>
              <a:off x="295" y="1026"/>
              <a:ext cx="1" cy="48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6" name="Line 11"/>
            <p:cNvSpPr>
              <a:spLocks noChangeShapeType="1"/>
            </p:cNvSpPr>
            <p:nvPr/>
          </p:nvSpPr>
          <p:spPr bwMode="auto">
            <a:xfrm>
              <a:off x="710" y="1026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7" name="Line 12"/>
            <p:cNvSpPr>
              <a:spLocks noChangeShapeType="1"/>
            </p:cNvSpPr>
            <p:nvPr/>
          </p:nvSpPr>
          <p:spPr bwMode="auto">
            <a:xfrm>
              <a:off x="1209" y="1026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8" name="Line 13"/>
            <p:cNvSpPr>
              <a:spLocks noChangeShapeType="1"/>
            </p:cNvSpPr>
            <p:nvPr/>
          </p:nvSpPr>
          <p:spPr bwMode="auto">
            <a:xfrm>
              <a:off x="2478" y="1026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9" name="Line 14"/>
            <p:cNvSpPr>
              <a:spLocks noChangeShapeType="1"/>
            </p:cNvSpPr>
            <p:nvPr/>
          </p:nvSpPr>
          <p:spPr bwMode="auto">
            <a:xfrm>
              <a:off x="3748" y="1026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0" name="Line 15"/>
            <p:cNvSpPr>
              <a:spLocks noChangeShapeType="1"/>
            </p:cNvSpPr>
            <p:nvPr/>
          </p:nvSpPr>
          <p:spPr bwMode="auto">
            <a:xfrm>
              <a:off x="5381" y="1026"/>
              <a:ext cx="1" cy="48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196" name="Text Box 16"/>
          <p:cNvSpPr txBox="1">
            <a:spLocks noChangeArrowheads="1"/>
          </p:cNvSpPr>
          <p:nvPr/>
        </p:nvSpPr>
        <p:spPr bwMode="auto">
          <a:xfrm>
            <a:off x="336550" y="1528837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97" name="Text Box 17"/>
          <p:cNvSpPr txBox="1">
            <a:spLocks noChangeArrowheads="1"/>
          </p:cNvSpPr>
          <p:nvPr/>
        </p:nvSpPr>
        <p:spPr bwMode="auto">
          <a:xfrm>
            <a:off x="839788" y="1535187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75</a:t>
            </a:r>
          </a:p>
        </p:txBody>
      </p:sp>
      <p:sp>
        <p:nvSpPr>
          <p:cNvPr id="8198" name="Text Box 18"/>
          <p:cNvSpPr txBox="1">
            <a:spLocks noChangeArrowheads="1"/>
          </p:cNvSpPr>
          <p:nvPr/>
        </p:nvSpPr>
        <p:spPr bwMode="auto">
          <a:xfrm>
            <a:off x="1562100" y="1535187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8199" name="Text Box 19"/>
          <p:cNvSpPr txBox="1">
            <a:spLocks noChangeArrowheads="1"/>
          </p:cNvSpPr>
          <p:nvPr/>
        </p:nvSpPr>
        <p:spPr bwMode="auto">
          <a:xfrm>
            <a:off x="3578225" y="1535187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450</a:t>
            </a:r>
          </a:p>
        </p:txBody>
      </p:sp>
      <p:sp>
        <p:nvSpPr>
          <p:cNvPr id="8200" name="Text Box 20"/>
          <p:cNvSpPr txBox="1">
            <a:spLocks noChangeArrowheads="1"/>
          </p:cNvSpPr>
          <p:nvPr/>
        </p:nvSpPr>
        <p:spPr bwMode="auto">
          <a:xfrm>
            <a:off x="5594350" y="1535187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800</a:t>
            </a:r>
          </a:p>
        </p:txBody>
      </p:sp>
      <p:sp>
        <p:nvSpPr>
          <p:cNvPr id="8201" name="Text Box 21"/>
          <p:cNvSpPr txBox="1">
            <a:spLocks noChangeArrowheads="1"/>
          </p:cNvSpPr>
          <p:nvPr/>
        </p:nvSpPr>
        <p:spPr bwMode="auto">
          <a:xfrm>
            <a:off x="7970838" y="1535187"/>
            <a:ext cx="685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1275</a:t>
            </a:r>
          </a:p>
        </p:txBody>
      </p:sp>
      <p:grpSp>
        <p:nvGrpSpPr>
          <p:cNvPr id="8202" name="Group 22"/>
          <p:cNvGrpSpPr>
            <a:grpSpLocks/>
          </p:cNvGrpSpPr>
          <p:nvPr/>
        </p:nvGrpSpPr>
        <p:grpSpPr bwMode="auto">
          <a:xfrm>
            <a:off x="336551" y="2636838"/>
            <a:ext cx="8361362" cy="4104530"/>
            <a:chOff x="295" y="1661"/>
            <a:chExt cx="5184" cy="2993"/>
          </a:xfrm>
        </p:grpSpPr>
        <p:sp>
          <p:nvSpPr>
            <p:cNvPr id="8203" name="Rectangle 23"/>
            <p:cNvSpPr>
              <a:spLocks noChangeArrowheads="1"/>
            </p:cNvSpPr>
            <p:nvPr/>
          </p:nvSpPr>
          <p:spPr bwMode="auto">
            <a:xfrm>
              <a:off x="295" y="3434"/>
              <a:ext cx="5183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000" dirty="0" err="1">
                  <a:solidFill>
                    <a:srgbClr val="FF0000"/>
                  </a:solidFill>
                </a:rPr>
                <a:t>Ttrnd</a:t>
              </a:r>
              <a:r>
                <a:rPr lang="en-GB" altLang="en-US" sz="2000" dirty="0">
                  <a:solidFill>
                    <a:srgbClr val="FF0000"/>
                  </a:solidFill>
                </a:rPr>
                <a:t>(p4)= T(p4) = 75</a:t>
              </a:r>
            </a:p>
          </p:txBody>
        </p:sp>
        <p:sp>
          <p:nvSpPr>
            <p:cNvPr id="8204" name="Rectangle 24"/>
            <p:cNvSpPr>
              <a:spLocks noChangeArrowheads="1"/>
            </p:cNvSpPr>
            <p:nvPr/>
          </p:nvSpPr>
          <p:spPr bwMode="auto">
            <a:xfrm>
              <a:off x="295" y="3758"/>
              <a:ext cx="5183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 dirty="0">
                  <a:solidFill>
                    <a:srgbClr val="000000"/>
                  </a:solidFill>
                </a:rPr>
                <a:t>Average </a:t>
              </a:r>
              <a:r>
                <a:rPr lang="en-GB" altLang="en-US" sz="24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400" dirty="0">
                  <a:solidFill>
                    <a:srgbClr val="000000"/>
                  </a:solidFill>
                </a:rPr>
                <a:t>= Sum of </a:t>
              </a:r>
              <a:r>
                <a:rPr lang="en-GB" altLang="en-US" sz="24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400" dirty="0">
                  <a:solidFill>
                    <a:srgbClr val="000000"/>
                  </a:solidFill>
                </a:rPr>
                <a:t> times / number of processes 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en-GB" altLang="en-US" sz="2400" dirty="0">
                  <a:solidFill>
                    <a:srgbClr val="000000"/>
                  </a:solidFill>
                </a:rPr>
                <a:t>Average </a:t>
              </a:r>
              <a:r>
                <a:rPr lang="en-GB" altLang="en-US" sz="24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400" dirty="0">
                  <a:solidFill>
                    <a:srgbClr val="000000"/>
                  </a:solidFill>
                </a:rPr>
                <a:t> = 2800/5 = </a:t>
              </a:r>
              <a:r>
                <a:rPr lang="en-GB" altLang="en-US" sz="2400" b="1" dirty="0">
                  <a:solidFill>
                    <a:srgbClr val="000000"/>
                  </a:solidFill>
                </a:rPr>
                <a:t>560 (</a:t>
              </a:r>
              <a:r>
                <a:rPr lang="en-GB" altLang="en-US" sz="2400" i="1" dirty="0">
                  <a:solidFill>
                    <a:srgbClr val="000000"/>
                  </a:solidFill>
                </a:rPr>
                <a:t>compared to 850 FCFS</a:t>
              </a:r>
              <a:r>
                <a:rPr lang="en-GB" altLang="en-US" sz="2400" b="1" dirty="0">
                  <a:solidFill>
                    <a:srgbClr val="000000"/>
                  </a:solidFill>
                </a:rPr>
                <a:t>)</a:t>
              </a:r>
              <a:r>
                <a:rPr lang="ar-SA" altLang="en-US" sz="2400" b="1" dirty="0">
                  <a:solidFill>
                    <a:srgbClr val="000000"/>
                  </a:solidFill>
                  <a:cs typeface="Arial" charset="0"/>
                </a:rPr>
                <a:t>‏</a:t>
              </a:r>
              <a:endParaRPr lang="en-GB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205" name="Rectangle 25"/>
            <p:cNvSpPr>
              <a:spLocks noChangeArrowheads="1"/>
            </p:cNvSpPr>
            <p:nvPr/>
          </p:nvSpPr>
          <p:spPr bwMode="auto">
            <a:xfrm>
              <a:off x="295" y="2872"/>
              <a:ext cx="5183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0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000" dirty="0">
                  <a:solidFill>
                    <a:srgbClr val="000000"/>
                  </a:solidFill>
                </a:rPr>
                <a:t>(p3)= T(p4) + T(p1) + T(p3)</a:t>
              </a:r>
              <a:r>
                <a:rPr lang="ar-SA" altLang="en-US" sz="2000" dirty="0">
                  <a:solidFill>
                    <a:srgbClr val="000000"/>
                  </a:solidFill>
                  <a:cs typeface="Arial" charset="0"/>
                </a:rPr>
                <a:t>‏</a:t>
              </a:r>
              <a:endParaRPr lang="en-GB" altLang="en-US" sz="20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en-GB" altLang="en-US" sz="2000" dirty="0">
                  <a:solidFill>
                    <a:srgbClr val="000000"/>
                  </a:solidFill>
                </a:rPr>
                <a:t>=75+125+250= 450 </a:t>
              </a:r>
              <a:r>
                <a:rPr lang="en-GB" altLang="en-US" sz="2000" dirty="0">
                  <a:solidFill>
                    <a:schemeClr val="accent2"/>
                  </a:solidFill>
                </a:rPr>
                <a:t>= </a:t>
              </a:r>
              <a:r>
                <a:rPr lang="en-GB" altLang="en-US" sz="2000" dirty="0" err="1" smtClean="0">
                  <a:solidFill>
                    <a:schemeClr val="accent1"/>
                  </a:solidFill>
                </a:rPr>
                <a:t>Ttrnd</a:t>
              </a:r>
              <a:r>
                <a:rPr lang="en-GB" altLang="en-US" sz="2000" dirty="0" smtClean="0">
                  <a:solidFill>
                    <a:schemeClr val="accent1"/>
                  </a:solidFill>
                </a:rPr>
                <a:t> (</a:t>
              </a:r>
              <a:r>
                <a:rPr lang="en-GB" altLang="en-US" sz="2000" dirty="0">
                  <a:solidFill>
                    <a:schemeClr val="accent1"/>
                  </a:solidFill>
                </a:rPr>
                <a:t>P1) +T(P3)</a:t>
              </a:r>
            </a:p>
          </p:txBody>
        </p:sp>
        <p:sp>
          <p:nvSpPr>
            <p:cNvPr id="8206" name="Rectangle 26"/>
            <p:cNvSpPr>
              <a:spLocks noChangeArrowheads="1"/>
            </p:cNvSpPr>
            <p:nvPr/>
          </p:nvSpPr>
          <p:spPr bwMode="auto">
            <a:xfrm>
              <a:off x="295" y="2548"/>
              <a:ext cx="5183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0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000" dirty="0">
                  <a:solidFill>
                    <a:srgbClr val="000000"/>
                  </a:solidFill>
                </a:rPr>
                <a:t>(p2)= T(p2) + T(p0) + T(p3) + T(p1) + T(p4) =1275</a:t>
              </a:r>
            </a:p>
          </p:txBody>
        </p:sp>
        <p:sp>
          <p:nvSpPr>
            <p:cNvPr id="8207" name="Rectangle 27"/>
            <p:cNvSpPr>
              <a:spLocks noChangeArrowheads="1"/>
            </p:cNvSpPr>
            <p:nvPr/>
          </p:nvSpPr>
          <p:spPr bwMode="auto">
            <a:xfrm>
              <a:off x="295" y="2224"/>
              <a:ext cx="5183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000" dirty="0" err="1">
                  <a:solidFill>
                    <a:srgbClr val="FF0000"/>
                  </a:solidFill>
                </a:rPr>
                <a:t>Ttrnd</a:t>
              </a:r>
              <a:r>
                <a:rPr lang="en-GB" altLang="en-US" sz="2000" dirty="0">
                  <a:solidFill>
                    <a:srgbClr val="FF0000"/>
                  </a:solidFill>
                </a:rPr>
                <a:t>(p1)= T(p1) + T(p4) = 125+75 = 200</a:t>
              </a:r>
            </a:p>
          </p:txBody>
        </p:sp>
        <p:sp>
          <p:nvSpPr>
            <p:cNvPr id="8208" name="Rectangle 28"/>
            <p:cNvSpPr>
              <a:spLocks noChangeArrowheads="1"/>
            </p:cNvSpPr>
            <p:nvPr/>
          </p:nvSpPr>
          <p:spPr bwMode="auto">
            <a:xfrm>
              <a:off x="295" y="1661"/>
              <a:ext cx="5183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000" dirty="0" err="1">
                  <a:solidFill>
                    <a:srgbClr val="000000"/>
                  </a:solidFill>
                </a:rPr>
                <a:t>Ttrnd</a:t>
              </a:r>
              <a:r>
                <a:rPr lang="en-GB" altLang="en-US" sz="2000" dirty="0">
                  <a:solidFill>
                    <a:srgbClr val="000000"/>
                  </a:solidFill>
                </a:rPr>
                <a:t>(p0) = T(p0) + T(p3) + T(p1) + T(p4) 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en-GB" altLang="en-US" sz="2000" dirty="0">
                  <a:solidFill>
                    <a:srgbClr val="000000"/>
                  </a:solidFill>
                </a:rPr>
                <a:t>= 350 + 250 + 125 + 75 = 800</a:t>
              </a:r>
            </a:p>
          </p:txBody>
        </p:sp>
        <p:sp>
          <p:nvSpPr>
            <p:cNvPr id="8209" name="Line 29"/>
            <p:cNvSpPr>
              <a:spLocks noChangeShapeType="1"/>
            </p:cNvSpPr>
            <p:nvPr/>
          </p:nvSpPr>
          <p:spPr bwMode="auto">
            <a:xfrm>
              <a:off x="295" y="1661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0" name="Line 30"/>
            <p:cNvSpPr>
              <a:spLocks noChangeShapeType="1"/>
            </p:cNvSpPr>
            <p:nvPr/>
          </p:nvSpPr>
          <p:spPr bwMode="auto">
            <a:xfrm>
              <a:off x="295" y="2224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1" name="Line 31"/>
            <p:cNvSpPr>
              <a:spLocks noChangeShapeType="1"/>
            </p:cNvSpPr>
            <p:nvPr/>
          </p:nvSpPr>
          <p:spPr bwMode="auto">
            <a:xfrm>
              <a:off x="295" y="2548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2" name="Line 32"/>
            <p:cNvSpPr>
              <a:spLocks noChangeShapeType="1"/>
            </p:cNvSpPr>
            <p:nvPr/>
          </p:nvSpPr>
          <p:spPr bwMode="auto">
            <a:xfrm>
              <a:off x="295" y="2872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3" name="Line 33"/>
            <p:cNvSpPr>
              <a:spLocks noChangeShapeType="1"/>
            </p:cNvSpPr>
            <p:nvPr/>
          </p:nvSpPr>
          <p:spPr bwMode="auto">
            <a:xfrm>
              <a:off x="295" y="3434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4" name="Line 34"/>
            <p:cNvSpPr>
              <a:spLocks noChangeShapeType="1"/>
            </p:cNvSpPr>
            <p:nvPr/>
          </p:nvSpPr>
          <p:spPr bwMode="auto">
            <a:xfrm>
              <a:off x="295" y="4653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5" name="Line 35"/>
            <p:cNvSpPr>
              <a:spLocks noChangeShapeType="1"/>
            </p:cNvSpPr>
            <p:nvPr/>
          </p:nvSpPr>
          <p:spPr bwMode="auto">
            <a:xfrm>
              <a:off x="295" y="1661"/>
              <a:ext cx="1" cy="29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6" name="Line 36"/>
            <p:cNvSpPr>
              <a:spLocks noChangeShapeType="1"/>
            </p:cNvSpPr>
            <p:nvPr/>
          </p:nvSpPr>
          <p:spPr bwMode="auto">
            <a:xfrm>
              <a:off x="5478" y="1661"/>
              <a:ext cx="1" cy="29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7" name="Line 37"/>
            <p:cNvSpPr>
              <a:spLocks noChangeShapeType="1"/>
            </p:cNvSpPr>
            <p:nvPr/>
          </p:nvSpPr>
          <p:spPr bwMode="auto">
            <a:xfrm>
              <a:off x="295" y="3758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0699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SJF Scheduling</a:t>
            </a:r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468313" y="1866974"/>
            <a:ext cx="8074025" cy="769938"/>
            <a:chOff x="295" y="1026"/>
            <a:chExt cx="5086" cy="485"/>
          </a:xfrm>
        </p:grpSpPr>
        <p:sp>
          <p:nvSpPr>
            <p:cNvPr id="9242" name="Rectangle 3"/>
            <p:cNvSpPr>
              <a:spLocks noChangeArrowheads="1"/>
            </p:cNvSpPr>
            <p:nvPr/>
          </p:nvSpPr>
          <p:spPr bwMode="auto">
            <a:xfrm>
              <a:off x="3748" y="1026"/>
              <a:ext cx="1633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9243" name="Rectangle 4"/>
            <p:cNvSpPr>
              <a:spLocks noChangeArrowheads="1"/>
            </p:cNvSpPr>
            <p:nvPr/>
          </p:nvSpPr>
          <p:spPr bwMode="auto">
            <a:xfrm>
              <a:off x="2478" y="1026"/>
              <a:ext cx="1269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9244" name="Rectangle 5"/>
            <p:cNvSpPr>
              <a:spLocks noChangeArrowheads="1"/>
            </p:cNvSpPr>
            <p:nvPr/>
          </p:nvSpPr>
          <p:spPr bwMode="auto">
            <a:xfrm>
              <a:off x="1209" y="1026"/>
              <a:ext cx="1270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9245" name="Rectangle 6"/>
            <p:cNvSpPr>
              <a:spLocks noChangeArrowheads="1"/>
            </p:cNvSpPr>
            <p:nvPr/>
          </p:nvSpPr>
          <p:spPr bwMode="auto">
            <a:xfrm>
              <a:off x="710" y="1026"/>
              <a:ext cx="499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9246" name="Rectangle 7"/>
            <p:cNvSpPr>
              <a:spLocks noChangeArrowheads="1"/>
            </p:cNvSpPr>
            <p:nvPr/>
          </p:nvSpPr>
          <p:spPr bwMode="auto">
            <a:xfrm>
              <a:off x="295" y="1026"/>
              <a:ext cx="415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700"/>
                </a:spcBef>
              </a:pPr>
              <a:r>
                <a:rPr lang="en-GB" altLang="en-US" sz="28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9247" name="Line 8"/>
            <p:cNvSpPr>
              <a:spLocks noChangeShapeType="1"/>
            </p:cNvSpPr>
            <p:nvPr/>
          </p:nvSpPr>
          <p:spPr bwMode="auto">
            <a:xfrm>
              <a:off x="295" y="1026"/>
              <a:ext cx="508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8" name="Line 9"/>
            <p:cNvSpPr>
              <a:spLocks noChangeShapeType="1"/>
            </p:cNvSpPr>
            <p:nvPr/>
          </p:nvSpPr>
          <p:spPr bwMode="auto">
            <a:xfrm>
              <a:off x="295" y="1511"/>
              <a:ext cx="508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9" name="Line 10"/>
            <p:cNvSpPr>
              <a:spLocks noChangeShapeType="1"/>
            </p:cNvSpPr>
            <p:nvPr/>
          </p:nvSpPr>
          <p:spPr bwMode="auto">
            <a:xfrm>
              <a:off x="295" y="1026"/>
              <a:ext cx="1" cy="48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0" name="Line 11"/>
            <p:cNvSpPr>
              <a:spLocks noChangeShapeType="1"/>
            </p:cNvSpPr>
            <p:nvPr/>
          </p:nvSpPr>
          <p:spPr bwMode="auto">
            <a:xfrm>
              <a:off x="710" y="1026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1" name="Line 12"/>
            <p:cNvSpPr>
              <a:spLocks noChangeShapeType="1"/>
            </p:cNvSpPr>
            <p:nvPr/>
          </p:nvSpPr>
          <p:spPr bwMode="auto">
            <a:xfrm>
              <a:off x="1209" y="1026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2" name="Line 13"/>
            <p:cNvSpPr>
              <a:spLocks noChangeShapeType="1"/>
            </p:cNvSpPr>
            <p:nvPr/>
          </p:nvSpPr>
          <p:spPr bwMode="auto">
            <a:xfrm>
              <a:off x="2478" y="1026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3" name="Line 14"/>
            <p:cNvSpPr>
              <a:spLocks noChangeShapeType="1"/>
            </p:cNvSpPr>
            <p:nvPr/>
          </p:nvSpPr>
          <p:spPr bwMode="auto">
            <a:xfrm>
              <a:off x="3748" y="1026"/>
              <a:ext cx="1" cy="4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4" name="Line 15"/>
            <p:cNvSpPr>
              <a:spLocks noChangeShapeType="1"/>
            </p:cNvSpPr>
            <p:nvPr/>
          </p:nvSpPr>
          <p:spPr bwMode="auto">
            <a:xfrm>
              <a:off x="5381" y="1026"/>
              <a:ext cx="1" cy="48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220" name="Text Box 16"/>
          <p:cNvSpPr txBox="1">
            <a:spLocks noChangeArrowheads="1"/>
          </p:cNvSpPr>
          <p:nvPr/>
        </p:nvSpPr>
        <p:spPr bwMode="auto">
          <a:xfrm>
            <a:off x="336550" y="1528837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21" name="Text Box 17"/>
          <p:cNvSpPr txBox="1">
            <a:spLocks noChangeArrowheads="1"/>
          </p:cNvSpPr>
          <p:nvPr/>
        </p:nvSpPr>
        <p:spPr bwMode="auto">
          <a:xfrm>
            <a:off x="839788" y="1535187"/>
            <a:ext cx="433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75</a:t>
            </a:r>
          </a:p>
        </p:txBody>
      </p:sp>
      <p:sp>
        <p:nvSpPr>
          <p:cNvPr id="9222" name="Text Box 18"/>
          <p:cNvSpPr txBox="1">
            <a:spLocks noChangeArrowheads="1"/>
          </p:cNvSpPr>
          <p:nvPr/>
        </p:nvSpPr>
        <p:spPr bwMode="auto">
          <a:xfrm>
            <a:off x="1562100" y="1535187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9223" name="Text Box 19"/>
          <p:cNvSpPr txBox="1">
            <a:spLocks noChangeArrowheads="1"/>
          </p:cNvSpPr>
          <p:nvPr/>
        </p:nvSpPr>
        <p:spPr bwMode="auto">
          <a:xfrm>
            <a:off x="3578225" y="1535187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450</a:t>
            </a: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5594350" y="1535187"/>
            <a:ext cx="560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800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7970838" y="1535187"/>
            <a:ext cx="685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</a:rPr>
              <a:t>1275</a:t>
            </a:r>
          </a:p>
        </p:txBody>
      </p:sp>
      <p:grpSp>
        <p:nvGrpSpPr>
          <p:cNvPr id="9226" name="Group 22"/>
          <p:cNvGrpSpPr>
            <a:grpSpLocks/>
          </p:cNvGrpSpPr>
          <p:nvPr/>
        </p:nvGrpSpPr>
        <p:grpSpPr bwMode="auto">
          <a:xfrm>
            <a:off x="468313" y="2708275"/>
            <a:ext cx="8228012" cy="3949700"/>
            <a:chOff x="295" y="1706"/>
            <a:chExt cx="5183" cy="2488"/>
          </a:xfrm>
        </p:grpSpPr>
        <p:sp>
          <p:nvSpPr>
            <p:cNvPr id="9227" name="Rectangle 23"/>
            <p:cNvSpPr>
              <a:spLocks noChangeArrowheads="1"/>
            </p:cNvSpPr>
            <p:nvPr/>
          </p:nvSpPr>
          <p:spPr bwMode="auto">
            <a:xfrm>
              <a:off x="295" y="3645"/>
              <a:ext cx="5183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Average Wait Time (W(p0) + W(p1) + W(p2) + W(p3) W(p4))/ Number of processes = 1525/5 = </a:t>
              </a:r>
              <a:r>
                <a:rPr lang="en-GB" altLang="en-US" sz="2400" b="1">
                  <a:solidFill>
                    <a:srgbClr val="000000"/>
                  </a:solidFill>
                </a:rPr>
                <a:t>305</a:t>
              </a:r>
            </a:p>
          </p:txBody>
        </p:sp>
        <p:sp>
          <p:nvSpPr>
            <p:cNvPr id="9228" name="Rectangle 24"/>
            <p:cNvSpPr>
              <a:spLocks noChangeArrowheads="1"/>
            </p:cNvSpPr>
            <p:nvPr/>
          </p:nvSpPr>
          <p:spPr bwMode="auto">
            <a:xfrm>
              <a:off x="295" y="3258"/>
              <a:ext cx="518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W(p4) = 0</a:t>
              </a:r>
            </a:p>
          </p:txBody>
        </p:sp>
        <p:sp>
          <p:nvSpPr>
            <p:cNvPr id="9229" name="Rectangle 25"/>
            <p:cNvSpPr>
              <a:spLocks noChangeArrowheads="1"/>
            </p:cNvSpPr>
            <p:nvPr/>
          </p:nvSpPr>
          <p:spPr bwMode="auto">
            <a:xfrm>
              <a:off x="295" y="2870"/>
              <a:ext cx="5183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W(p3) = 200</a:t>
              </a:r>
            </a:p>
          </p:txBody>
        </p:sp>
        <p:sp>
          <p:nvSpPr>
            <p:cNvPr id="9230" name="Rectangle 26"/>
            <p:cNvSpPr>
              <a:spLocks noChangeArrowheads="1"/>
            </p:cNvSpPr>
            <p:nvPr/>
          </p:nvSpPr>
          <p:spPr bwMode="auto">
            <a:xfrm>
              <a:off x="295" y="2482"/>
              <a:ext cx="518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W(p2) = 800</a:t>
              </a:r>
            </a:p>
          </p:txBody>
        </p:sp>
        <p:sp>
          <p:nvSpPr>
            <p:cNvPr id="9231" name="Rectangle 27"/>
            <p:cNvSpPr>
              <a:spLocks noChangeArrowheads="1"/>
            </p:cNvSpPr>
            <p:nvPr/>
          </p:nvSpPr>
          <p:spPr bwMode="auto">
            <a:xfrm>
              <a:off x="295" y="2093"/>
              <a:ext cx="5183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W(p1) = 75</a:t>
              </a:r>
            </a:p>
          </p:txBody>
        </p:sp>
        <p:sp>
          <p:nvSpPr>
            <p:cNvPr id="9232" name="Rectangle 28"/>
            <p:cNvSpPr>
              <a:spLocks noChangeArrowheads="1"/>
            </p:cNvSpPr>
            <p:nvPr/>
          </p:nvSpPr>
          <p:spPr bwMode="auto">
            <a:xfrm>
              <a:off x="295" y="1706"/>
              <a:ext cx="518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GB" altLang="en-US" sz="2400">
                  <a:solidFill>
                    <a:srgbClr val="000000"/>
                  </a:solidFill>
                </a:rPr>
                <a:t>W(p0) = 450</a:t>
              </a:r>
            </a:p>
          </p:txBody>
        </p:sp>
        <p:sp>
          <p:nvSpPr>
            <p:cNvPr id="9233" name="Line 29"/>
            <p:cNvSpPr>
              <a:spLocks noChangeShapeType="1"/>
            </p:cNvSpPr>
            <p:nvPr/>
          </p:nvSpPr>
          <p:spPr bwMode="auto">
            <a:xfrm>
              <a:off x="295" y="1706"/>
              <a:ext cx="51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4" name="Line 30"/>
            <p:cNvSpPr>
              <a:spLocks noChangeShapeType="1"/>
            </p:cNvSpPr>
            <p:nvPr/>
          </p:nvSpPr>
          <p:spPr bwMode="auto">
            <a:xfrm>
              <a:off x="295" y="2093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5" name="Line 31"/>
            <p:cNvSpPr>
              <a:spLocks noChangeShapeType="1"/>
            </p:cNvSpPr>
            <p:nvPr/>
          </p:nvSpPr>
          <p:spPr bwMode="auto">
            <a:xfrm>
              <a:off x="295" y="2482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6" name="Line 32"/>
            <p:cNvSpPr>
              <a:spLocks noChangeShapeType="1"/>
            </p:cNvSpPr>
            <p:nvPr/>
          </p:nvSpPr>
          <p:spPr bwMode="auto">
            <a:xfrm>
              <a:off x="295" y="2870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7" name="Line 33"/>
            <p:cNvSpPr>
              <a:spLocks noChangeShapeType="1"/>
            </p:cNvSpPr>
            <p:nvPr/>
          </p:nvSpPr>
          <p:spPr bwMode="auto">
            <a:xfrm>
              <a:off x="295" y="3258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8" name="Line 34"/>
            <p:cNvSpPr>
              <a:spLocks noChangeShapeType="1"/>
            </p:cNvSpPr>
            <p:nvPr/>
          </p:nvSpPr>
          <p:spPr bwMode="auto">
            <a:xfrm>
              <a:off x="295" y="3645"/>
              <a:ext cx="51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9" name="Line 35"/>
            <p:cNvSpPr>
              <a:spLocks noChangeShapeType="1"/>
            </p:cNvSpPr>
            <p:nvPr/>
          </p:nvSpPr>
          <p:spPr bwMode="auto">
            <a:xfrm>
              <a:off x="295" y="4194"/>
              <a:ext cx="51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0" name="Line 36"/>
            <p:cNvSpPr>
              <a:spLocks noChangeShapeType="1"/>
            </p:cNvSpPr>
            <p:nvPr/>
          </p:nvSpPr>
          <p:spPr bwMode="auto">
            <a:xfrm>
              <a:off x="295" y="1706"/>
              <a:ext cx="1" cy="248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1" name="Line 37"/>
            <p:cNvSpPr>
              <a:spLocks noChangeShapeType="1"/>
            </p:cNvSpPr>
            <p:nvPr/>
          </p:nvSpPr>
          <p:spPr bwMode="auto">
            <a:xfrm>
              <a:off x="5478" y="1706"/>
              <a:ext cx="1" cy="248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95676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Round Robin Calculations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879725" y="1493838"/>
            <a:ext cx="3779838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Thread </a:t>
            </a:r>
            <a:r>
              <a:rPr lang="en-GB" altLang="en-US" sz="4000" dirty="0" err="1">
                <a:solidFill>
                  <a:srgbClr val="000000"/>
                </a:solidFill>
              </a:rPr>
              <a:t>Ti</a:t>
            </a:r>
            <a:r>
              <a:rPr lang="en-GB" altLang="en-US" sz="4000" dirty="0">
                <a:solidFill>
                  <a:srgbClr val="000000"/>
                </a:solidFill>
              </a:rPr>
              <a:t> </a:t>
            </a:r>
            <a:r>
              <a:rPr lang="en-GB" altLang="en-US" sz="4000" dirty="0" smtClean="0">
                <a:solidFill>
                  <a:srgbClr val="000000"/>
                </a:solidFill>
              </a:rPr>
              <a:t>  (</a:t>
            </a:r>
            <a:r>
              <a:rPr lang="en-GB" altLang="en-US" sz="4000" dirty="0" err="1">
                <a:solidFill>
                  <a:srgbClr val="000000"/>
                </a:solidFill>
              </a:rPr>
              <a:t>Ti</a:t>
            </a:r>
            <a:r>
              <a:rPr lang="en-GB" altLang="en-US" sz="4000" dirty="0">
                <a:solidFill>
                  <a:srgbClr val="000000"/>
                </a:solidFill>
              </a:rPr>
              <a:t> )</a:t>
            </a:r>
            <a:r>
              <a:rPr lang="ar-SA" altLang="en-US" sz="4000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en-US" sz="4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0       		60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1       		20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2      			20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3       		40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4       		40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5       		40</a:t>
            </a:r>
          </a:p>
          <a:p>
            <a:pPr eaLnBrk="1" hangingPunct="1">
              <a:lnSpc>
                <a:spcPct val="93000"/>
              </a:lnSpc>
            </a:pPr>
            <a:r>
              <a:rPr lang="en-GB" altLang="en-US" sz="4000" dirty="0">
                <a:solidFill>
                  <a:srgbClr val="000000"/>
                </a:solidFill>
              </a:rPr>
              <a:t>    6       		20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419475" y="6021388"/>
            <a:ext cx="29702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en-US" sz="2600">
                <a:solidFill>
                  <a:srgbClr val="000000"/>
                </a:solidFill>
              </a:rPr>
              <a:t>Quantum size = 10</a:t>
            </a:r>
          </a:p>
        </p:txBody>
      </p:sp>
    </p:spTree>
    <p:extLst>
      <p:ext uri="{BB962C8B-B14F-4D97-AF65-F5344CB8AC3E}">
        <p14:creationId xmlns:p14="http://schemas.microsoft.com/office/powerpoint/2010/main" val="1539768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3487</TotalTime>
  <Words>739</Words>
  <Application>Microsoft Office PowerPoint</Application>
  <PresentationFormat>On-screen Show (4:3)</PresentationFormat>
  <Paragraphs>266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Custom Design</vt:lpstr>
      <vt:lpstr>1_Custom Design</vt:lpstr>
      <vt:lpstr>Equation</vt:lpstr>
      <vt:lpstr>Scheduling Calc Notes</vt:lpstr>
      <vt:lpstr>Definitions</vt:lpstr>
      <vt:lpstr>Scheduling Methods</vt:lpstr>
      <vt:lpstr>Sample Calculations</vt:lpstr>
      <vt:lpstr>FCFS Gantt Chart</vt:lpstr>
      <vt:lpstr>FCFS Gantt Chart</vt:lpstr>
      <vt:lpstr>SJF Scheduling</vt:lpstr>
      <vt:lpstr>SJF Scheduling</vt:lpstr>
      <vt:lpstr>Round Robin Calculations</vt:lpstr>
      <vt:lpstr>Round Robin Gantt Chart</vt:lpstr>
      <vt:lpstr>Round Robin Gantt Chart</vt:lpstr>
      <vt:lpstr>Round Robin with Content Switch</vt:lpstr>
    </vt:vector>
  </TitlesOfParts>
  <Company>ModusLink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dwhite</cp:lastModifiedBy>
  <cp:revision>431</cp:revision>
  <dcterms:created xsi:type="dcterms:W3CDTF">2007-05-08T17:20:09Z</dcterms:created>
  <dcterms:modified xsi:type="dcterms:W3CDTF">2016-10-18T11:27:41Z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