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69" r:id="rId2"/>
  </p:sldMasterIdLst>
  <p:notesMasterIdLst>
    <p:notesMasterId r:id="rId19"/>
  </p:notesMasterIdLst>
  <p:sldIdLst>
    <p:sldId id="318"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Lst>
  <p:sldSz cx="9144000" cy="6858000" type="screen4x3"/>
  <p:notesSz cx="6884988" cy="1008856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F913F029-5825-4613-AC2F-7CB31E7FACE4}">
          <p14:sldIdLst>
            <p14:sldId id="318"/>
            <p14:sldId id="303"/>
            <p14:sldId id="304"/>
            <p14:sldId id="305"/>
            <p14:sldId id="306"/>
            <p14:sldId id="307"/>
            <p14:sldId id="308"/>
            <p14:sldId id="309"/>
            <p14:sldId id="310"/>
            <p14:sldId id="311"/>
            <p14:sldId id="312"/>
            <p14:sldId id="313"/>
            <p14:sldId id="314"/>
            <p14:sldId id="315"/>
            <p14:sldId id="316"/>
            <p14:sldId id="317"/>
          </p14:sldIdLst>
        </p14:section>
        <p14:section name="Untitled Section" id="{83CA1C73-AD81-4FA9-8281-6855FD44EAC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EA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45" autoAdjust="0"/>
  </p:normalViewPr>
  <p:slideViewPr>
    <p:cSldViewPr>
      <p:cViewPr varScale="1">
        <p:scale>
          <a:sx n="105" d="100"/>
          <a:sy n="105" d="100"/>
        </p:scale>
        <p:origin x="179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4500" cy="504825"/>
          </a:xfrm>
          <a:prstGeom prst="rect">
            <a:avLst/>
          </a:prstGeom>
          <a:noFill/>
          <a:ln w="9525">
            <a:noFill/>
            <a:miter lim="800000"/>
            <a:headEnd/>
            <a:tailEnd/>
          </a:ln>
          <a:effectLst/>
        </p:spPr>
        <p:txBody>
          <a:bodyPr vert="horz" wrap="square" lIns="92802" tIns="46401" rIns="92802" bIns="46401" numCol="1" anchor="t" anchorCtr="0" compatLnSpc="1">
            <a:prstTxWarp prst="textNoShape">
              <a:avLst/>
            </a:prstTxWarp>
          </a:bodyPr>
          <a:lstStyle>
            <a:lvl1pPr>
              <a:defRPr sz="1200">
                <a:latin typeface="Arial" charset="0"/>
              </a:defRPr>
            </a:lvl1pPr>
          </a:lstStyle>
          <a:p>
            <a:pPr>
              <a:defRPr/>
            </a:pPr>
            <a:endParaRPr lang="en-US"/>
          </a:p>
        </p:txBody>
      </p:sp>
      <p:sp>
        <p:nvSpPr>
          <p:cNvPr id="6147" name="Rectangle 3"/>
          <p:cNvSpPr>
            <a:spLocks noGrp="1" noChangeArrowheads="1"/>
          </p:cNvSpPr>
          <p:nvPr>
            <p:ph type="dt" idx="1"/>
          </p:nvPr>
        </p:nvSpPr>
        <p:spPr bwMode="auto">
          <a:xfrm>
            <a:off x="3898900" y="0"/>
            <a:ext cx="2984500" cy="504825"/>
          </a:xfrm>
          <a:prstGeom prst="rect">
            <a:avLst/>
          </a:prstGeom>
          <a:noFill/>
          <a:ln w="9525">
            <a:noFill/>
            <a:miter lim="800000"/>
            <a:headEnd/>
            <a:tailEnd/>
          </a:ln>
          <a:effectLst/>
        </p:spPr>
        <p:txBody>
          <a:bodyPr vert="horz" wrap="square" lIns="92802" tIns="46401" rIns="92802" bIns="46401" numCol="1" anchor="t" anchorCtr="0" compatLnSpc="1">
            <a:prstTxWarp prst="textNoShape">
              <a:avLst/>
            </a:prstTxWarp>
          </a:bodyPr>
          <a:lstStyle>
            <a:lvl1pPr algn="r">
              <a:defRPr sz="1200">
                <a:latin typeface="Arial"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922338" y="757238"/>
            <a:ext cx="5041900" cy="3783012"/>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7388" y="4792663"/>
            <a:ext cx="5510212" cy="4538662"/>
          </a:xfrm>
          <a:prstGeom prst="rect">
            <a:avLst/>
          </a:prstGeom>
          <a:noFill/>
          <a:ln w="9525">
            <a:noFill/>
            <a:miter lim="800000"/>
            <a:headEnd/>
            <a:tailEnd/>
          </a:ln>
          <a:effectLst/>
        </p:spPr>
        <p:txBody>
          <a:bodyPr vert="horz" wrap="square" lIns="92802" tIns="46401" rIns="92802" bIns="4640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582150"/>
            <a:ext cx="2984500" cy="504825"/>
          </a:xfrm>
          <a:prstGeom prst="rect">
            <a:avLst/>
          </a:prstGeom>
          <a:noFill/>
          <a:ln w="9525">
            <a:noFill/>
            <a:miter lim="800000"/>
            <a:headEnd/>
            <a:tailEnd/>
          </a:ln>
          <a:effectLst/>
        </p:spPr>
        <p:txBody>
          <a:bodyPr vert="horz" wrap="square" lIns="92802" tIns="46401" rIns="92802" bIns="46401" numCol="1" anchor="b" anchorCtr="0" compatLnSpc="1">
            <a:prstTxWarp prst="textNoShape">
              <a:avLst/>
            </a:prstTxWarp>
          </a:bodyPr>
          <a:lstStyle>
            <a:lvl1pPr>
              <a:defRPr sz="12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3898900" y="9582150"/>
            <a:ext cx="2984500" cy="504825"/>
          </a:xfrm>
          <a:prstGeom prst="rect">
            <a:avLst/>
          </a:prstGeom>
          <a:noFill/>
          <a:ln w="9525">
            <a:noFill/>
            <a:miter lim="800000"/>
            <a:headEnd/>
            <a:tailEnd/>
          </a:ln>
          <a:effectLst/>
        </p:spPr>
        <p:txBody>
          <a:bodyPr vert="horz" wrap="square" lIns="92802" tIns="46401" rIns="92802" bIns="46401" numCol="1" anchor="b" anchorCtr="0" compatLnSpc="1">
            <a:prstTxWarp prst="textNoShape">
              <a:avLst/>
            </a:prstTxWarp>
          </a:bodyPr>
          <a:lstStyle>
            <a:lvl1pPr algn="r">
              <a:defRPr sz="1200">
                <a:latin typeface="Arial" charset="0"/>
              </a:defRPr>
            </a:lvl1pPr>
          </a:lstStyle>
          <a:p>
            <a:pPr>
              <a:defRPr/>
            </a:pPr>
            <a:fld id="{0639EBBF-261A-4758-8690-1CAC6170201F}" type="slidenum">
              <a:rPr lang="en-US"/>
              <a:pPr>
                <a:defRPr/>
              </a:pPr>
              <a:t>‹#›</a:t>
            </a:fld>
            <a:endParaRPr lang="en-US"/>
          </a:p>
        </p:txBody>
      </p:sp>
    </p:spTree>
    <p:extLst>
      <p:ext uri="{BB962C8B-B14F-4D97-AF65-F5344CB8AC3E}">
        <p14:creationId xmlns:p14="http://schemas.microsoft.com/office/powerpoint/2010/main" val="17380277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E" alt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5A2BFDD4-390C-4E40-AF63-562A6CBE74A2}" type="slidenum">
              <a:rPr lang="en-IE" altLang="en-US"/>
              <a:pPr eaLnBrk="1" hangingPunct="1"/>
              <a:t>9</a:t>
            </a:fld>
            <a:endParaRPr lang="en-IE" altLang="en-US"/>
          </a:p>
        </p:txBody>
      </p:sp>
    </p:spTree>
    <p:extLst>
      <p:ext uri="{BB962C8B-B14F-4D97-AF65-F5344CB8AC3E}">
        <p14:creationId xmlns:p14="http://schemas.microsoft.com/office/powerpoint/2010/main" val="3312529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5B3170D8-9921-4DC5-8391-9CBB88047096}" type="slidenum">
              <a:rPr lang="en-IE"/>
              <a:pPr>
                <a:defRPr/>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67550" cy="778098"/>
          </a:xfrm>
        </p:spPr>
        <p:txBody>
          <a:bodyPr/>
          <a:lstStyle/>
          <a:p>
            <a:r>
              <a:rPr lang="en-US" dirty="0" smtClean="0"/>
              <a:t>Click to edit Master title style</a:t>
            </a:r>
            <a:endParaRPr lang="en-IE"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a:xfrm>
            <a:off x="6948488" y="6519863"/>
            <a:ext cx="2133600" cy="338137"/>
          </a:xfrm>
          <a:prstGeom prst="rect">
            <a:avLst/>
          </a:prstGeom>
        </p:spPr>
        <p:txBody>
          <a:bodyPr/>
          <a:lstStyle>
            <a:lvl1pPr>
              <a:defRPr/>
            </a:lvl1pPr>
          </a:lstStyle>
          <a:p>
            <a:pPr>
              <a:defRPr/>
            </a:pPr>
            <a:fld id="{60496443-151D-4E9A-9A38-8F52C8235CFE}" type="slidenum">
              <a:rPr lang="en-IE"/>
              <a:pPr>
                <a:defRPr/>
              </a:pPr>
              <a:t>‹#›</a:t>
            </a:fld>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67550" cy="778098"/>
          </a:xfrm>
        </p:spPr>
        <p:txBody>
          <a:bodyPr/>
          <a:lstStyle/>
          <a:p>
            <a:r>
              <a:rPr lang="en-US" dirty="0" smtClean="0"/>
              <a:t>Click to edit Master title style</a:t>
            </a:r>
            <a:endParaRPr lang="en-IE"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a:p>
        </p:txBody>
      </p:sp>
      <p:sp>
        <p:nvSpPr>
          <p:cNvPr id="4" name="Slide Number Placeholder 5"/>
          <p:cNvSpPr>
            <a:spLocks noGrp="1"/>
          </p:cNvSpPr>
          <p:nvPr>
            <p:ph type="sldNum" sz="quarter" idx="10"/>
          </p:nvPr>
        </p:nvSpPr>
        <p:spPr>
          <a:xfrm>
            <a:off x="8604447" y="6381328"/>
            <a:ext cx="504627" cy="436985"/>
          </a:xfrm>
        </p:spPr>
        <p:txBody>
          <a:bodyPr/>
          <a:lstStyle>
            <a:lvl1pPr>
              <a:defRPr>
                <a:solidFill>
                  <a:schemeClr val="tx1"/>
                </a:solidFill>
              </a:defRPr>
            </a:lvl1pPr>
          </a:lstStyle>
          <a:p>
            <a:pPr>
              <a:defRPr/>
            </a:pPr>
            <a:fld id="{35960C1C-6F46-4B10-AAE9-5041EC55FB4F}" type="slidenum">
              <a:rPr lang="en-IE"/>
              <a:pPr>
                <a:defRPr/>
              </a:pPr>
              <a:t>‹#›</a:t>
            </a:fld>
            <a:endParaRPr lang="en-I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7" name="Slide Number Placeholder 6"/>
          <p:cNvSpPr>
            <a:spLocks noGrp="1"/>
          </p:cNvSpPr>
          <p:nvPr>
            <p:ph type="sldNum" sz="quarter" idx="12"/>
          </p:nvPr>
        </p:nvSpPr>
        <p:spPr>
          <a:xfrm>
            <a:off x="6948488" y="6519863"/>
            <a:ext cx="2133600" cy="338137"/>
          </a:xfrm>
          <a:prstGeom prst="rect">
            <a:avLst/>
          </a:prstGeom>
        </p:spPr>
        <p:txBody>
          <a:bodyPr/>
          <a:lstStyle>
            <a:lvl1pPr>
              <a:defRPr/>
            </a:lvl1pPr>
          </a:lstStyle>
          <a:p>
            <a:pPr>
              <a:defRPr/>
            </a:pPr>
            <a:fld id="{C597610D-0143-4BA8-87C9-3A5964DA6AA7}" type="slidenum">
              <a:rPr lang="en-IE"/>
              <a:pPr>
                <a:defRPr/>
              </a:pPr>
              <a:t>‹#›</a:t>
            </a:fld>
            <a:endParaRPr lang="en-I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a:xfrm>
            <a:off x="6948488" y="6519863"/>
            <a:ext cx="2133600" cy="338137"/>
          </a:xfrm>
          <a:prstGeom prst="rect">
            <a:avLst/>
          </a:prstGeom>
        </p:spPr>
        <p:txBody>
          <a:bodyPr/>
          <a:lstStyle>
            <a:lvl1pPr>
              <a:defRPr/>
            </a:lvl1pPr>
          </a:lstStyle>
          <a:p>
            <a:pPr>
              <a:defRPr/>
            </a:pPr>
            <a:fld id="{AC8CFD4D-D104-4F64-AD08-1546F12949A2}" type="slidenum">
              <a:rPr lang="en-IE"/>
              <a:pPr>
                <a:defRPr/>
              </a:pPr>
              <a:t>‹#›</a:t>
            </a:fld>
            <a:endParaRPr lang="en-I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a:xfrm>
            <a:off x="6948488" y="6519863"/>
            <a:ext cx="2133600" cy="338137"/>
          </a:xfrm>
          <a:prstGeom prst="rect">
            <a:avLst/>
          </a:prstGeom>
        </p:spPr>
        <p:txBody>
          <a:bodyPr/>
          <a:lstStyle>
            <a:lvl1pPr>
              <a:defRPr/>
            </a:lvl1pPr>
          </a:lstStyle>
          <a:p>
            <a:pPr>
              <a:defRPr/>
            </a:pPr>
            <a:fld id="{B8EFD99A-5370-4499-8EAB-10055A1E83D2}" type="slidenum">
              <a:rPr lang="en-IE"/>
              <a:pPr>
                <a:defRPr/>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0675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E"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smtClean="0"/>
          </a:p>
        </p:txBody>
      </p:sp>
      <p:pic>
        <p:nvPicPr>
          <p:cNvPr id="1028" name="Picture 7" descr="https://www.unipupil.com/sites/all/files/institutions/1/gallery/%5Bnid%5D/IT_Tallaght_logo.jpg"/>
          <p:cNvPicPr>
            <a:picLocks noChangeAspect="1" noChangeArrowheads="1"/>
          </p:cNvPicPr>
          <p:nvPr userDrawn="1"/>
        </p:nvPicPr>
        <p:blipFill>
          <a:blip r:embed="rId13" cstate="print"/>
          <a:srcRect/>
          <a:stretch>
            <a:fillRect/>
          </a:stretch>
        </p:blipFill>
        <p:spPr bwMode="auto">
          <a:xfrm>
            <a:off x="7980363" y="44450"/>
            <a:ext cx="1128712" cy="541338"/>
          </a:xfrm>
          <a:prstGeom prst="rect">
            <a:avLst/>
          </a:prstGeom>
          <a:noFill/>
          <a:ln w="9525">
            <a:noFill/>
            <a:miter lim="800000"/>
            <a:headEnd/>
            <a:tailEnd/>
          </a:ln>
        </p:spPr>
      </p:pic>
      <p:sp>
        <p:nvSpPr>
          <p:cNvPr id="6" name="Slide Number Placeholder 5"/>
          <p:cNvSpPr>
            <a:spLocks noGrp="1"/>
          </p:cNvSpPr>
          <p:nvPr>
            <p:ph type="sldNum" sz="quarter" idx="4"/>
          </p:nvPr>
        </p:nvSpPr>
        <p:spPr>
          <a:xfrm>
            <a:off x="6948488" y="6519863"/>
            <a:ext cx="2133600" cy="3381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427C187-D24F-4039-BD14-6C2924A4857C}" type="slidenum">
              <a:rPr lang="en-IE"/>
              <a:pPr>
                <a:defRPr/>
              </a:pPr>
              <a:t>‹#›</a:t>
            </a:fld>
            <a:endParaRPr lang="en-IE" dirty="0"/>
          </a:p>
        </p:txBody>
      </p:sp>
      <p:cxnSp>
        <p:nvCxnSpPr>
          <p:cNvPr id="12" name="Straight Connector 11"/>
          <p:cNvCxnSpPr/>
          <p:nvPr userDrawn="1"/>
        </p:nvCxnSpPr>
        <p:spPr>
          <a:xfrm>
            <a:off x="0" y="1484313"/>
            <a:ext cx="914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209" r:id="rId1"/>
    <p:sldLayoutId id="2147484210" r:id="rId2"/>
    <p:sldLayoutId id="2147484211" r:id="rId3"/>
    <p:sldLayoutId id="2147484199" r:id="rId4"/>
    <p:sldLayoutId id="2147484200" r:id="rId5"/>
    <p:sldLayoutId id="2147484201" r:id="rId6"/>
    <p:sldLayoutId id="2147484202" r:id="rId7"/>
    <p:sldLayoutId id="2147484203" r:id="rId8"/>
    <p:sldLayoutId id="2147484212" r:id="rId9"/>
    <p:sldLayoutId id="2147484213" r:id="rId10"/>
    <p:sldLayoutId id="2147484214"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7067550" cy="6334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E" smtClean="0"/>
          </a:p>
        </p:txBody>
      </p:sp>
      <p:sp>
        <p:nvSpPr>
          <p:cNvPr id="2051" name="Text Placeholder 2"/>
          <p:cNvSpPr>
            <a:spLocks noGrp="1"/>
          </p:cNvSpPr>
          <p:nvPr>
            <p:ph type="body" idx="1"/>
          </p:nvPr>
        </p:nvSpPr>
        <p:spPr bwMode="auto">
          <a:xfrm>
            <a:off x="457200" y="1125538"/>
            <a:ext cx="82296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smtClean="0"/>
          </a:p>
        </p:txBody>
      </p:sp>
      <p:pic>
        <p:nvPicPr>
          <p:cNvPr id="2052" name="Picture 7" descr="https://www.unipupil.com/sites/all/files/institutions/1/gallery/%5Bnid%5D/IT_Tallaght_logo.jpg"/>
          <p:cNvPicPr>
            <a:picLocks noChangeAspect="1" noChangeArrowheads="1"/>
          </p:cNvPicPr>
          <p:nvPr userDrawn="1"/>
        </p:nvPicPr>
        <p:blipFill>
          <a:blip r:embed="rId13" cstate="print"/>
          <a:srcRect/>
          <a:stretch>
            <a:fillRect/>
          </a:stretch>
        </p:blipFill>
        <p:spPr bwMode="auto">
          <a:xfrm>
            <a:off x="7980363" y="44450"/>
            <a:ext cx="1128712" cy="541338"/>
          </a:xfrm>
          <a:prstGeom prst="rect">
            <a:avLst/>
          </a:prstGeom>
          <a:noFill/>
          <a:ln w="9525">
            <a:noFill/>
            <a:miter lim="800000"/>
            <a:headEnd/>
            <a:tailEnd/>
          </a:ln>
        </p:spPr>
      </p:pic>
      <p:cxnSp>
        <p:nvCxnSpPr>
          <p:cNvPr id="12" name="Straight Connector 11"/>
          <p:cNvCxnSpPr/>
          <p:nvPr userDrawn="1"/>
        </p:nvCxnSpPr>
        <p:spPr>
          <a:xfrm>
            <a:off x="0" y="981075"/>
            <a:ext cx="914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04" r:id="rId4"/>
    <p:sldLayoutId id="2147484205" r:id="rId5"/>
    <p:sldLayoutId id="2147484206" r:id="rId6"/>
    <p:sldLayoutId id="2147484207" r:id="rId7"/>
    <p:sldLayoutId id="2147484208" r:id="rId8"/>
    <p:sldLayoutId id="2147484218" r:id="rId9"/>
    <p:sldLayoutId id="2147484219" r:id="rId10"/>
    <p:sldLayoutId id="2147484220"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492896"/>
            <a:ext cx="7067550" cy="778098"/>
          </a:xfrm>
        </p:spPr>
        <p:txBody>
          <a:bodyPr/>
          <a:lstStyle/>
          <a:p>
            <a:r>
              <a:rPr lang="en-IE" dirty="0" smtClean="0"/>
              <a:t>Virtualisation</a:t>
            </a:r>
            <a:endParaRPr lang="en-IE" dirty="0"/>
          </a:p>
        </p:txBody>
      </p:sp>
      <p:sp>
        <p:nvSpPr>
          <p:cNvPr id="4" name="Slide Number Placeholder 3"/>
          <p:cNvSpPr>
            <a:spLocks noGrp="1"/>
          </p:cNvSpPr>
          <p:nvPr>
            <p:ph type="sldNum" sz="quarter" idx="10"/>
          </p:nvPr>
        </p:nvSpPr>
        <p:spPr/>
        <p:txBody>
          <a:bodyPr/>
          <a:lstStyle/>
          <a:p>
            <a:pPr>
              <a:defRPr/>
            </a:pPr>
            <a:fld id="{35960C1C-6F46-4B10-AAE9-5041EC55FB4F}" type="slidenum">
              <a:rPr lang="en-IE" smtClean="0"/>
              <a:pPr>
                <a:defRPr/>
              </a:pPr>
              <a:t>1</a:t>
            </a:fld>
            <a:endParaRPr lang="en-IE" dirty="0"/>
          </a:p>
        </p:txBody>
      </p:sp>
    </p:spTree>
    <p:extLst>
      <p:ext uri="{BB962C8B-B14F-4D97-AF65-F5344CB8AC3E}">
        <p14:creationId xmlns:p14="http://schemas.microsoft.com/office/powerpoint/2010/main" val="154557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12775" y="228600"/>
            <a:ext cx="8153400" cy="990600"/>
          </a:xfrm>
        </p:spPr>
        <p:txBody>
          <a:bodyPr/>
          <a:lstStyle/>
          <a:p>
            <a:r>
              <a:rPr lang="en-GB" altLang="en-US" smtClean="0"/>
              <a:t>Type 2 Hypervisor </a:t>
            </a:r>
            <a:endParaRPr lang="en-IE" altLang="en-US" smtClean="0"/>
          </a:p>
        </p:txBody>
      </p:sp>
      <p:sp>
        <p:nvSpPr>
          <p:cNvPr id="18435" name="Content Placeholder 2"/>
          <p:cNvSpPr>
            <a:spLocks noGrp="1"/>
          </p:cNvSpPr>
          <p:nvPr>
            <p:ph sz="quarter" idx="1"/>
          </p:nvPr>
        </p:nvSpPr>
        <p:spPr>
          <a:xfrm>
            <a:off x="612775" y="1600200"/>
            <a:ext cx="8153400" cy="4495800"/>
          </a:xfrm>
        </p:spPr>
        <p:txBody>
          <a:bodyPr/>
          <a:lstStyle/>
          <a:p>
            <a:pPr>
              <a:buFont typeface="Wingdings" panose="05000000000000000000" pitchFamily="2" charset="2"/>
              <a:buNone/>
            </a:pPr>
            <a:r>
              <a:rPr lang="en-IE" altLang="en-US" sz="2400" smtClean="0"/>
              <a:t>Type 2 (Hosted or Guest OS)</a:t>
            </a:r>
          </a:p>
          <a:p>
            <a:r>
              <a:rPr lang="en-IE" altLang="en-US" sz="1800" smtClean="0"/>
              <a:t>Hypervisors run on a host operating system that provides virtualization services, such as I/O device support and memory management.</a:t>
            </a:r>
          </a:p>
          <a:p>
            <a:r>
              <a:rPr lang="en-IE" altLang="en-US" sz="1800" smtClean="0"/>
              <a:t>Physical host computer system runs a standard unmodified operating system such as Windows, Linux, Unix or MacOS X</a:t>
            </a:r>
          </a:p>
          <a:p>
            <a:r>
              <a:rPr lang="en-IE" altLang="en-US" sz="1800" smtClean="0"/>
              <a:t>Virtualisation layer runs on top of that OS </a:t>
            </a:r>
            <a:r>
              <a:rPr lang="en-IE" altLang="en-US" sz="1800" b="1" smtClean="0"/>
              <a:t>being in effect a hosted application</a:t>
            </a:r>
            <a:r>
              <a:rPr lang="en-IE" altLang="en-US" sz="1800" smtClean="0"/>
              <a:t>.</a:t>
            </a:r>
          </a:p>
          <a:p>
            <a:r>
              <a:rPr lang="en-IE" altLang="en-US" sz="1800" smtClean="0"/>
              <a:t>In this architecture, the VMM provides each virtual machine with all the services of the physical system, including a virtual BIOS, virtual devices and virtual memory. This has the effect of making the guest system think it is running directly on the system hardware, rather than in a virtual machine within an application.</a:t>
            </a:r>
            <a:br>
              <a:rPr lang="en-IE" altLang="en-US" sz="1800" smtClean="0"/>
            </a:br>
            <a:r>
              <a:rPr lang="en-IE" altLang="en-US" sz="1800" smtClean="0"/>
              <a:t/>
            </a:r>
            <a:br>
              <a:rPr lang="en-IE" altLang="en-US" sz="1800" smtClean="0"/>
            </a:br>
            <a:r>
              <a:rPr lang="en-IE" altLang="en-US" sz="1800" smtClean="0"/>
              <a:t>Used on client systems where efficiency is less critical &amp; support for a broad range of I/O devices is important and can be provided by the host operating system.</a:t>
            </a:r>
          </a:p>
          <a:p>
            <a:r>
              <a:rPr lang="en-IE" altLang="en-US" sz="1800" smtClean="0"/>
              <a:t>e.g. Oracle/ Sun VirtualBox, VMware Workstation and Microsoft Virtual PC</a:t>
            </a:r>
            <a:endParaRPr lang="en-IE" altLang="en-US" smtClean="0"/>
          </a:p>
        </p:txBody>
      </p:sp>
    </p:spTree>
    <p:extLst>
      <p:ext uri="{BB962C8B-B14F-4D97-AF65-F5344CB8AC3E}">
        <p14:creationId xmlns:p14="http://schemas.microsoft.com/office/powerpoint/2010/main" val="2815353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12775" y="228600"/>
            <a:ext cx="8153400" cy="990600"/>
          </a:xfrm>
        </p:spPr>
        <p:txBody>
          <a:bodyPr/>
          <a:lstStyle/>
          <a:p>
            <a:r>
              <a:rPr lang="en-GB" altLang="en-US" smtClean="0"/>
              <a:t>Micro-Kernelised (Type 1)Hypervisor</a:t>
            </a:r>
            <a:endParaRPr lang="en-IE" altLang="en-US" smtClean="0"/>
          </a:p>
        </p:txBody>
      </p:sp>
      <p:pic>
        <p:nvPicPr>
          <p:cNvPr id="19459" name="Picture 2" descr="Diagram illustrating the Hyper-V virtualization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776413"/>
            <a:ext cx="430530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Box 4"/>
          <p:cNvSpPr txBox="1">
            <a:spLocks noChangeArrowheads="1"/>
          </p:cNvSpPr>
          <p:nvPr/>
        </p:nvSpPr>
        <p:spPr bwMode="auto">
          <a:xfrm>
            <a:off x="179388" y="1484313"/>
            <a:ext cx="3632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GB" altLang="en-US" sz="1100"/>
              <a:t>http://msdn.microsoft.com/en-us/library/ff541670.aspx</a:t>
            </a:r>
            <a:endParaRPr lang="en-IE" altLang="en-US" sz="1100"/>
          </a:p>
        </p:txBody>
      </p:sp>
      <p:sp>
        <p:nvSpPr>
          <p:cNvPr id="19461" name="TextBox 5"/>
          <p:cNvSpPr txBox="1">
            <a:spLocks noChangeArrowheads="1"/>
          </p:cNvSpPr>
          <p:nvPr/>
        </p:nvSpPr>
        <p:spPr bwMode="auto">
          <a:xfrm>
            <a:off x="250825" y="5346700"/>
            <a:ext cx="864235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GB" altLang="en-US" sz="1400"/>
              <a:t>Only the functions that are absolutely required to share the hardware amongst the virtual machines are contained in the hypervisor. Other OS functions in Parent Partition – in MS case Windows Server.</a:t>
            </a:r>
          </a:p>
          <a:p>
            <a:pPr eaLnBrk="1" hangingPunct="1"/>
            <a:endParaRPr lang="en-GB" altLang="en-US" sz="1600"/>
          </a:p>
          <a:p>
            <a:pPr eaLnBrk="1" hangingPunct="1"/>
            <a:r>
              <a:rPr lang="en-IE" altLang="en-US" sz="1200"/>
              <a:t>Review:  Kernel is the essential centre of an OS, the core that provides basic services for all other parts of the operating system. Shell - outermost part of an OS that interacts with user commands.</a:t>
            </a:r>
          </a:p>
        </p:txBody>
      </p:sp>
    </p:spTree>
    <p:extLst>
      <p:ext uri="{BB962C8B-B14F-4D97-AF65-F5344CB8AC3E}">
        <p14:creationId xmlns:p14="http://schemas.microsoft.com/office/powerpoint/2010/main" val="3048912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12775" y="228600"/>
            <a:ext cx="8153400" cy="990600"/>
          </a:xfrm>
        </p:spPr>
        <p:txBody>
          <a:bodyPr/>
          <a:lstStyle/>
          <a:p>
            <a:r>
              <a:rPr lang="en-IE" altLang="en-US" smtClean="0"/>
              <a:t>Speed Considerations?</a:t>
            </a:r>
            <a:endParaRPr lang="en-US" altLang="en-US" smtClean="0"/>
          </a:p>
        </p:txBody>
      </p:sp>
      <p:pic>
        <p:nvPicPr>
          <p:cNvPr id="20483" name="Picture 3" descr="http://microkerneldude.files.wordpress.com/2012/01/type-1-2-co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628775"/>
            <a:ext cx="6323012"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Box 4"/>
          <p:cNvSpPr txBox="1">
            <a:spLocks noChangeArrowheads="1"/>
          </p:cNvSpPr>
          <p:nvPr/>
        </p:nvSpPr>
        <p:spPr bwMode="auto">
          <a:xfrm>
            <a:off x="1368425" y="6083300"/>
            <a:ext cx="61563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IE" altLang="en-US" sz="1200"/>
              <a:t> </a:t>
            </a:r>
            <a:r>
              <a:rPr lang="en-US" altLang="en-US" sz="1200"/>
              <a:t>http://microkerneldude.files.wordpress.com/2012/01/type-1-2-cost.png</a:t>
            </a:r>
          </a:p>
        </p:txBody>
      </p:sp>
    </p:spTree>
    <p:extLst>
      <p:ext uri="{BB962C8B-B14F-4D97-AF65-F5344CB8AC3E}">
        <p14:creationId xmlns:p14="http://schemas.microsoft.com/office/powerpoint/2010/main" val="3475750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2775" y="228600"/>
            <a:ext cx="8153400" cy="990600"/>
          </a:xfrm>
        </p:spPr>
        <p:txBody>
          <a:bodyPr/>
          <a:lstStyle/>
          <a:p>
            <a:r>
              <a:rPr lang="en-GB" altLang="en-US" smtClean="0"/>
              <a:t>Hardware Virtualisation for Type 1</a:t>
            </a:r>
            <a:endParaRPr lang="en-IE" altLang="en-US" smtClean="0"/>
          </a:p>
        </p:txBody>
      </p:sp>
      <p:sp>
        <p:nvSpPr>
          <p:cNvPr id="21507" name="Content Placeholder 2"/>
          <p:cNvSpPr>
            <a:spLocks noGrp="1"/>
          </p:cNvSpPr>
          <p:nvPr>
            <p:ph sz="quarter" idx="1"/>
          </p:nvPr>
        </p:nvSpPr>
        <p:spPr>
          <a:xfrm>
            <a:off x="612775" y="1600200"/>
            <a:ext cx="8153400" cy="4495800"/>
          </a:xfrm>
        </p:spPr>
        <p:txBody>
          <a:bodyPr/>
          <a:lstStyle/>
          <a:p>
            <a:pPr lvl="1"/>
            <a:r>
              <a:rPr lang="en-GB" altLang="en-US" sz="2000" smtClean="0"/>
              <a:t>Most  of the time when a system crashes it is due to a device driver which run in Ring 0.</a:t>
            </a:r>
          </a:p>
          <a:p>
            <a:pPr lvl="1"/>
            <a:r>
              <a:rPr lang="en-GB" altLang="en-US" sz="2000" smtClean="0"/>
              <a:t>A single OS running on a system can arbitrate between request from many apps. But what about a virtual environment with many guest OS’s?</a:t>
            </a:r>
          </a:p>
          <a:p>
            <a:pPr lvl="1"/>
            <a:r>
              <a:rPr lang="en-GB" altLang="en-US" sz="2000" smtClean="0"/>
              <a:t>Need to maintain control of all platform resources - should be placed at ring 0.</a:t>
            </a:r>
          </a:p>
          <a:p>
            <a:pPr lvl="1"/>
            <a:r>
              <a:rPr lang="en-GB" altLang="en-US" sz="2000" smtClean="0"/>
              <a:t>But all OS’s run at ring 0?</a:t>
            </a:r>
          </a:p>
          <a:p>
            <a:pPr lvl="2"/>
            <a:r>
              <a:rPr lang="en-GB" altLang="en-US" sz="1700" smtClean="0"/>
              <a:t>Could invent a VMM that runs at ring 0 when a guest OS runs a potentially conflicting instruction. (big overhead head per instruction)</a:t>
            </a:r>
          </a:p>
          <a:p>
            <a:pPr lvl="2"/>
            <a:r>
              <a:rPr lang="en-GB" altLang="en-US" sz="1700" smtClean="0"/>
              <a:t>Modify guest OS to run it in a virtual environment.</a:t>
            </a:r>
          </a:p>
          <a:p>
            <a:pPr lvl="2"/>
            <a:r>
              <a:rPr lang="en-GB" altLang="en-US" sz="1700" smtClean="0"/>
              <a:t>AMD and Intel came to rescue!</a:t>
            </a:r>
          </a:p>
          <a:p>
            <a:pPr lvl="2"/>
            <a:r>
              <a:rPr lang="en-GB" altLang="en-US" sz="1700" smtClean="0"/>
              <a:t>Built hardware virtualisation tech into chips that allow specially written software to run at the level below traditional ring 0.</a:t>
            </a:r>
          </a:p>
        </p:txBody>
      </p:sp>
    </p:spTree>
    <p:extLst>
      <p:ext uri="{BB962C8B-B14F-4D97-AF65-F5344CB8AC3E}">
        <p14:creationId xmlns:p14="http://schemas.microsoft.com/office/powerpoint/2010/main" val="87865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12775" y="228600"/>
            <a:ext cx="8153400" cy="990600"/>
          </a:xfrm>
        </p:spPr>
        <p:txBody>
          <a:bodyPr/>
          <a:lstStyle/>
          <a:p>
            <a:r>
              <a:rPr lang="en-US" altLang="en-US" smtClean="0"/>
              <a:t>VMM Modes</a:t>
            </a:r>
          </a:p>
        </p:txBody>
      </p:sp>
      <p:sp>
        <p:nvSpPr>
          <p:cNvPr id="22531" name="Content Placeholder 2"/>
          <p:cNvSpPr>
            <a:spLocks noGrp="1"/>
          </p:cNvSpPr>
          <p:nvPr>
            <p:ph sz="quarter" idx="1"/>
          </p:nvPr>
        </p:nvSpPr>
        <p:spPr>
          <a:xfrm>
            <a:off x="612775" y="1600200"/>
            <a:ext cx="8153400" cy="4495800"/>
          </a:xfrm>
        </p:spPr>
        <p:txBody>
          <a:bodyPr/>
          <a:lstStyle/>
          <a:p>
            <a:r>
              <a:rPr lang="en-US" altLang="en-US" sz="2400" smtClean="0"/>
              <a:t>2 modes to run under virtualisation:</a:t>
            </a:r>
          </a:p>
          <a:p>
            <a:pPr>
              <a:buFont typeface="Wingdings" panose="05000000000000000000" pitchFamily="2" charset="2"/>
              <a:buNone/>
            </a:pPr>
            <a:r>
              <a:rPr lang="en-US" altLang="en-US" sz="2400" smtClean="0"/>
              <a:t>	 </a:t>
            </a:r>
            <a:r>
              <a:rPr lang="en-US" altLang="en-US" sz="2400" u="sng" smtClean="0"/>
              <a:t>root</a:t>
            </a:r>
            <a:r>
              <a:rPr lang="en-US" altLang="en-US" sz="2400" smtClean="0"/>
              <a:t> operation and </a:t>
            </a:r>
            <a:r>
              <a:rPr lang="en-US" altLang="en-US" sz="2400" u="sng" smtClean="0"/>
              <a:t>non-root</a:t>
            </a:r>
            <a:r>
              <a:rPr lang="en-US" altLang="en-US" sz="2400" smtClean="0"/>
              <a:t> operation. </a:t>
            </a:r>
          </a:p>
          <a:p>
            <a:r>
              <a:rPr lang="en-US" altLang="en-US" sz="2400" smtClean="0"/>
              <a:t>Usually only the virtualisation controlling Virtual Machine Monitor (VMM) runs under root operation, while operating systems running on top of the virtual machines run under non-root operation. </a:t>
            </a:r>
          </a:p>
          <a:p>
            <a:r>
              <a:rPr lang="en-US" altLang="en-US" sz="2400" smtClean="0"/>
              <a:t>Software running on top of virtual machines is also called “guest software”.</a:t>
            </a:r>
          </a:p>
          <a:p>
            <a:endParaRPr lang="en-US" altLang="en-US" smtClean="0"/>
          </a:p>
        </p:txBody>
      </p:sp>
    </p:spTree>
    <p:extLst>
      <p:ext uri="{BB962C8B-B14F-4D97-AF65-F5344CB8AC3E}">
        <p14:creationId xmlns:p14="http://schemas.microsoft.com/office/powerpoint/2010/main" val="841131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12775" y="228600"/>
            <a:ext cx="8153400" cy="990600"/>
          </a:xfrm>
        </p:spPr>
        <p:txBody>
          <a:bodyPr/>
          <a:lstStyle/>
          <a:p>
            <a:r>
              <a:rPr lang="en-US" altLang="en-US" smtClean="0"/>
              <a:t>Intel Virtualisation Technology (VT)</a:t>
            </a:r>
            <a:endParaRPr lang="en-IE" altLang="en-US" smtClean="0"/>
          </a:p>
        </p:txBody>
      </p:sp>
      <p:sp>
        <p:nvSpPr>
          <p:cNvPr id="23555" name="Content Placeholder 2"/>
          <p:cNvSpPr>
            <a:spLocks noGrp="1"/>
          </p:cNvSpPr>
          <p:nvPr>
            <p:ph sz="quarter" idx="1"/>
          </p:nvPr>
        </p:nvSpPr>
        <p:spPr>
          <a:xfrm>
            <a:off x="612775" y="1600200"/>
            <a:ext cx="8153400" cy="4495800"/>
          </a:xfrm>
        </p:spPr>
        <p:txBody>
          <a:bodyPr/>
          <a:lstStyle/>
          <a:p>
            <a:r>
              <a:rPr lang="en-US" altLang="en-US" sz="2400" smtClean="0"/>
              <a:t>Technology enables at CPU to act as if it were several CPUs working in parallel in order to enable several operating systems to run at the same time in the same machine. </a:t>
            </a:r>
          </a:p>
          <a:p>
            <a:r>
              <a:rPr lang="en-US" altLang="en-US" sz="2400" smtClean="0"/>
              <a:t>Processors with VT have an extra instruction set called Virtual Machine Extensions or VMX.</a:t>
            </a:r>
          </a:p>
          <a:p>
            <a:endParaRPr lang="en-US" altLang="en-US" sz="2400" smtClean="0"/>
          </a:p>
          <a:p>
            <a:r>
              <a:rPr lang="en-US" altLang="en-US" sz="2400" smtClean="0"/>
              <a:t> VMX brings 10 new virtualisation-specific instructions to the CPU: </a:t>
            </a:r>
            <a:endParaRPr lang="en-US" altLang="en-US" sz="2000" smtClean="0"/>
          </a:p>
          <a:p>
            <a:pPr lvl="3"/>
            <a:r>
              <a:rPr lang="en-US" altLang="en-US" smtClean="0"/>
              <a:t>VMPTRLD, VMPTRST, VMCLEAR, VMREAD, VMWRITE, VMCALL, VMLAUCH, VMRESUME, VMXOFF and VMXON</a:t>
            </a:r>
            <a:endParaRPr lang="en-IE" altLang="en-US" smtClean="0"/>
          </a:p>
        </p:txBody>
      </p:sp>
    </p:spTree>
    <p:extLst>
      <p:ext uri="{BB962C8B-B14F-4D97-AF65-F5344CB8AC3E}">
        <p14:creationId xmlns:p14="http://schemas.microsoft.com/office/powerpoint/2010/main" val="3409941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12775" y="228600"/>
            <a:ext cx="8153400" cy="990600"/>
          </a:xfrm>
        </p:spPr>
        <p:txBody>
          <a:bodyPr/>
          <a:lstStyle/>
          <a:p>
            <a:r>
              <a:rPr lang="en-US" altLang="en-US" smtClean="0"/>
              <a:t>VT Operation</a:t>
            </a:r>
          </a:p>
        </p:txBody>
      </p:sp>
      <p:pic>
        <p:nvPicPr>
          <p:cNvPr id="24579" name="Picture 2" descr="http://www.hardwaresecrets.com/imageview.php?image=27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628775"/>
            <a:ext cx="6265863"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Box 4"/>
          <p:cNvSpPr txBox="1">
            <a:spLocks noChangeArrowheads="1"/>
          </p:cNvSpPr>
          <p:nvPr/>
        </p:nvSpPr>
        <p:spPr bwMode="auto">
          <a:xfrm>
            <a:off x="3492500" y="6237288"/>
            <a:ext cx="20129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1200"/>
              <a:t>www.hardwaresecrets.com</a:t>
            </a:r>
          </a:p>
        </p:txBody>
      </p:sp>
      <p:sp>
        <p:nvSpPr>
          <p:cNvPr id="24581" name="TextBox 4"/>
          <p:cNvSpPr txBox="1">
            <a:spLocks noChangeArrowheads="1"/>
          </p:cNvSpPr>
          <p:nvPr/>
        </p:nvSpPr>
        <p:spPr bwMode="auto">
          <a:xfrm>
            <a:off x="107950" y="4724400"/>
            <a:ext cx="83518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buFont typeface="Wingdings" panose="05000000000000000000" pitchFamily="2" charset="2"/>
              <a:buChar char="q"/>
            </a:pPr>
            <a:r>
              <a:rPr lang="en-IE" altLang="en-US" sz="1400"/>
              <a:t>To enter virtualisation mode, Guest 1 software executes VMXON instruction and then calls the VMM software.</a:t>
            </a:r>
          </a:p>
          <a:p>
            <a:pPr eaLnBrk="1" hangingPunct="1">
              <a:buFont typeface="Wingdings" panose="05000000000000000000" pitchFamily="2" charset="2"/>
              <a:buChar char="q"/>
            </a:pPr>
            <a:endParaRPr lang="en-IE" altLang="en-US" sz="1400"/>
          </a:p>
          <a:p>
            <a:pPr eaLnBrk="1" hangingPunct="1">
              <a:buFont typeface="Wingdings" panose="05000000000000000000" pitchFamily="2" charset="2"/>
              <a:buChar char="q"/>
            </a:pPr>
            <a:r>
              <a:rPr lang="en-IE" altLang="en-US" sz="1400"/>
              <a:t>VMM software can enter each virtual machine using the VMLAUNCH instruction, and exit it by using the VMRESUME instruction.</a:t>
            </a:r>
          </a:p>
          <a:p>
            <a:pPr eaLnBrk="1" hangingPunct="1">
              <a:buFont typeface="Wingdings" panose="05000000000000000000" pitchFamily="2" charset="2"/>
              <a:buChar char="q"/>
            </a:pPr>
            <a:endParaRPr lang="en-IE" altLang="en-US" sz="1400"/>
          </a:p>
          <a:p>
            <a:pPr eaLnBrk="1" hangingPunct="1">
              <a:buFont typeface="Wingdings" panose="05000000000000000000" pitchFamily="2" charset="2"/>
              <a:buChar char="q"/>
            </a:pPr>
            <a:r>
              <a:rPr lang="en-IE" altLang="en-US" sz="1400"/>
              <a:t>If the VMM wants to shutdown and exit the virtualization mode, it executes the VMXOFF instruction.</a:t>
            </a:r>
          </a:p>
        </p:txBody>
      </p:sp>
    </p:spTree>
    <p:extLst>
      <p:ext uri="{BB962C8B-B14F-4D97-AF65-F5344CB8AC3E}">
        <p14:creationId xmlns:p14="http://schemas.microsoft.com/office/powerpoint/2010/main" val="96616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12775" y="228600"/>
            <a:ext cx="8153400" cy="990600"/>
          </a:xfrm>
        </p:spPr>
        <p:txBody>
          <a:bodyPr/>
          <a:lstStyle/>
          <a:p>
            <a:r>
              <a:rPr lang="en-GB" altLang="en-US" smtClean="0"/>
              <a:t>Hypervisor/ VMM types</a:t>
            </a:r>
            <a:endParaRPr lang="en-IE" altLang="en-US" smtClean="0"/>
          </a:p>
        </p:txBody>
      </p:sp>
      <p:sp>
        <p:nvSpPr>
          <p:cNvPr id="3" name="Content Placeholder 2"/>
          <p:cNvSpPr>
            <a:spLocks noGrp="1"/>
          </p:cNvSpPr>
          <p:nvPr>
            <p:ph sz="quarter" idx="1"/>
          </p:nvPr>
        </p:nvSpPr>
        <p:spPr>
          <a:xfrm>
            <a:off x="612775" y="1600200"/>
            <a:ext cx="8153400" cy="4495800"/>
          </a:xfrm>
        </p:spPr>
        <p:txBody>
          <a:bodyPr/>
          <a:lstStyle/>
          <a:p>
            <a:pPr>
              <a:defRPr/>
            </a:pPr>
            <a:r>
              <a:rPr lang="en-GB" sz="2400" dirty="0" smtClean="0">
                <a:solidFill>
                  <a:schemeClr val="accent4">
                    <a:lumMod val="75000"/>
                  </a:schemeClr>
                </a:solidFill>
              </a:rPr>
              <a:t>MS Definition </a:t>
            </a:r>
            <a:r>
              <a:rPr lang="en-GB" sz="1600" dirty="0" smtClean="0"/>
              <a:t>(http://msdn.microsoft.com/en-us/library/ff541670.aspx)</a:t>
            </a:r>
          </a:p>
          <a:p>
            <a:pPr lvl="3">
              <a:defRPr/>
            </a:pPr>
            <a:r>
              <a:rPr lang="en-IE" sz="1800" dirty="0" smtClean="0"/>
              <a:t>The hypervisor is a layer of software that runs above the physical hardware and below one or more operating systems. The hypervisor's main purpose is to provide isolated execution environments called </a:t>
            </a:r>
            <a:r>
              <a:rPr lang="en-IE" sz="1800" i="1" dirty="0" smtClean="0"/>
              <a:t>partitions</a:t>
            </a:r>
            <a:r>
              <a:rPr lang="en-IE" sz="1800" dirty="0" smtClean="0"/>
              <a:t>. The hypervisor provides each partition with the partition's own set of hardware resources (for example, memory, devices, and CPU cycles). The hypervisor must control and arbitrate access to the underlying hardware.</a:t>
            </a:r>
          </a:p>
          <a:p>
            <a:pPr lvl="3">
              <a:defRPr/>
            </a:pPr>
            <a:endParaRPr lang="en-IE" sz="1800" dirty="0" smtClean="0"/>
          </a:p>
          <a:p>
            <a:pPr lvl="3">
              <a:defRPr/>
            </a:pPr>
            <a:r>
              <a:rPr lang="en-IE" sz="1800" dirty="0" smtClean="0"/>
              <a:t>The hypervisor is a single binary that contains several components (for example, scheduler, partition management, and virtual processor management). </a:t>
            </a:r>
          </a:p>
          <a:p>
            <a:pPr>
              <a:defRPr/>
            </a:pPr>
            <a:endParaRPr lang="en-IE" sz="2400" dirty="0"/>
          </a:p>
        </p:txBody>
      </p:sp>
    </p:spTree>
    <p:extLst>
      <p:ext uri="{BB962C8B-B14F-4D97-AF65-F5344CB8AC3E}">
        <p14:creationId xmlns:p14="http://schemas.microsoft.com/office/powerpoint/2010/main" val="332153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12775" y="228600"/>
            <a:ext cx="8153400" cy="990600"/>
          </a:xfrm>
        </p:spPr>
        <p:txBody>
          <a:bodyPr/>
          <a:lstStyle/>
          <a:p>
            <a:r>
              <a:rPr lang="en-GB" altLang="en-US" smtClean="0"/>
              <a:t>Recap : OS Security Levels</a:t>
            </a:r>
            <a:endParaRPr lang="en-IE" altLang="en-US" smtClean="0"/>
          </a:p>
        </p:txBody>
      </p:sp>
      <p:sp>
        <p:nvSpPr>
          <p:cNvPr id="11267" name="Content Placeholder 2"/>
          <p:cNvSpPr>
            <a:spLocks noGrp="1"/>
          </p:cNvSpPr>
          <p:nvPr>
            <p:ph sz="quarter" idx="1"/>
          </p:nvPr>
        </p:nvSpPr>
        <p:spPr>
          <a:xfrm>
            <a:off x="612775" y="1600200"/>
            <a:ext cx="8153400" cy="1181100"/>
          </a:xfrm>
        </p:spPr>
        <p:txBody>
          <a:bodyPr/>
          <a:lstStyle/>
          <a:p>
            <a:r>
              <a:rPr lang="en-GB" altLang="en-US" sz="2000" smtClean="0"/>
              <a:t>Execution of different functions  is performed at different levels of the processor called rings. Ring 0 OS Kernel , Ring 3 Applications  user mode</a:t>
            </a:r>
          </a:p>
          <a:p>
            <a:r>
              <a:rPr lang="en-GB" altLang="en-US" sz="2000" smtClean="0"/>
              <a:t>Lower the rings, higher  level of system provided</a:t>
            </a:r>
          </a:p>
        </p:txBody>
      </p:sp>
      <p:pic>
        <p:nvPicPr>
          <p:cNvPr id="11268" name="Picture 2" descr="http://static.arstechnica.com/2009/03/20/RingMod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6213" y="3095625"/>
            <a:ext cx="47625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4"/>
          <p:cNvSpPr txBox="1">
            <a:spLocks noChangeArrowheads="1"/>
          </p:cNvSpPr>
          <p:nvPr/>
        </p:nvSpPr>
        <p:spPr bwMode="auto">
          <a:xfrm>
            <a:off x="5508625" y="6453188"/>
            <a:ext cx="33766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IE" altLang="en-US" sz="1000"/>
              <a:t>http://static.arstechnica.com/2009/03/20/RingModel.jpg</a:t>
            </a:r>
          </a:p>
        </p:txBody>
      </p:sp>
      <p:sp>
        <p:nvSpPr>
          <p:cNvPr id="6" name="TextBox 5"/>
          <p:cNvSpPr txBox="1"/>
          <p:nvPr/>
        </p:nvSpPr>
        <p:spPr>
          <a:xfrm>
            <a:off x="468313" y="2852738"/>
            <a:ext cx="3527425" cy="3786187"/>
          </a:xfrm>
          <a:prstGeom prst="rect">
            <a:avLst/>
          </a:prstGeom>
          <a:noFill/>
        </p:spPr>
        <p:txBody>
          <a:bodyPr>
            <a:spAutoFit/>
          </a:bodyPr>
          <a:lstStyle/>
          <a:p>
            <a:pPr lvl="1">
              <a:defRPr/>
            </a:pPr>
            <a:r>
              <a:rPr lang="en-GB" sz="2000" dirty="0">
                <a:latin typeface="+mj-lt"/>
              </a:rPr>
              <a:t>Security Perspective:</a:t>
            </a:r>
          </a:p>
          <a:p>
            <a:pPr lvl="1">
              <a:defRPr/>
            </a:pPr>
            <a:r>
              <a:rPr lang="en-GB" sz="2000" dirty="0">
                <a:latin typeface="+mj-lt"/>
              </a:rPr>
              <a:t>Do not want a general purpose user to have access to a resource that is shared with other users.</a:t>
            </a:r>
          </a:p>
          <a:p>
            <a:pPr lvl="1">
              <a:defRPr/>
            </a:pPr>
            <a:endParaRPr lang="en-GB" sz="2000" dirty="0">
              <a:latin typeface="+mj-lt"/>
            </a:endParaRPr>
          </a:p>
          <a:p>
            <a:pPr lvl="1">
              <a:defRPr/>
            </a:pPr>
            <a:r>
              <a:rPr lang="en-GB" sz="2000" dirty="0">
                <a:latin typeface="+mj-lt"/>
              </a:rPr>
              <a:t>Code that runs in Ring 0  must be very careful how it executes in order to ensure the system  stability. </a:t>
            </a:r>
          </a:p>
          <a:p>
            <a:pPr lvl="1">
              <a:defRPr/>
            </a:pPr>
            <a:endParaRPr lang="en-GB" sz="2000" dirty="0">
              <a:latin typeface="+mj-lt"/>
            </a:endParaRPr>
          </a:p>
          <a:p>
            <a:pPr lvl="1">
              <a:defRPr/>
            </a:pPr>
            <a:r>
              <a:rPr lang="en-GB" sz="2000" dirty="0">
                <a:latin typeface="+mj-lt"/>
              </a:rPr>
              <a:t>Virtualisation Implications?</a:t>
            </a:r>
            <a:endParaRPr lang="en-IE" sz="2000" dirty="0">
              <a:latin typeface="+mj-lt"/>
            </a:endParaRPr>
          </a:p>
        </p:txBody>
      </p:sp>
    </p:spTree>
    <p:extLst>
      <p:ext uri="{BB962C8B-B14F-4D97-AF65-F5344CB8AC3E}">
        <p14:creationId xmlns:p14="http://schemas.microsoft.com/office/powerpoint/2010/main" val="4120624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12775" y="228600"/>
            <a:ext cx="8153400" cy="990600"/>
          </a:xfrm>
        </p:spPr>
        <p:txBody>
          <a:bodyPr/>
          <a:lstStyle/>
          <a:p>
            <a:r>
              <a:rPr lang="en-IE" altLang="en-US" smtClean="0"/>
              <a:t>Virtual Hardware Platform</a:t>
            </a:r>
          </a:p>
        </p:txBody>
      </p:sp>
      <p:sp>
        <p:nvSpPr>
          <p:cNvPr id="12291" name="Content Placeholder 2"/>
          <p:cNvSpPr>
            <a:spLocks noGrp="1"/>
          </p:cNvSpPr>
          <p:nvPr>
            <p:ph sz="quarter" idx="1"/>
          </p:nvPr>
        </p:nvSpPr>
        <p:spPr>
          <a:xfrm>
            <a:off x="612775" y="1600200"/>
            <a:ext cx="8153400" cy="4495800"/>
          </a:xfrm>
        </p:spPr>
        <p:txBody>
          <a:bodyPr/>
          <a:lstStyle/>
          <a:p>
            <a:pPr>
              <a:buFont typeface="Wingdings" panose="05000000000000000000" pitchFamily="2" charset="2"/>
              <a:buNone/>
            </a:pPr>
            <a:r>
              <a:rPr lang="en-IE" altLang="en-US" sz="2400" smtClean="0"/>
              <a:t>A Collection of computing resources allocated from a physical host server to a virtual machine (VM) during the virtualisation process.</a:t>
            </a:r>
          </a:p>
          <a:p>
            <a:r>
              <a:rPr lang="en-IE" altLang="en-US" sz="1800" smtClean="0"/>
              <a:t>As we know, Virtualisation creates a layer of abstraction between the application and the underlying computer hardware. </a:t>
            </a:r>
          </a:p>
          <a:p>
            <a:r>
              <a:rPr lang="en-IE" altLang="en-US" sz="1800" smtClean="0"/>
              <a:t>This allows hypervisor software to assign, control and monitor the computing resources that form the </a:t>
            </a:r>
            <a:r>
              <a:rPr lang="en-IE" altLang="en-US" sz="1800" u="sng" smtClean="0"/>
              <a:t>virtual hardware platform </a:t>
            </a:r>
            <a:r>
              <a:rPr lang="en-IE" altLang="en-US" sz="1800" smtClean="0"/>
              <a:t>for a workload.</a:t>
            </a:r>
          </a:p>
          <a:p>
            <a:endParaRPr lang="en-IE" altLang="en-US" sz="1800" smtClean="0"/>
          </a:p>
          <a:p>
            <a:pPr>
              <a:buFont typeface="Wingdings" panose="05000000000000000000" pitchFamily="2" charset="2"/>
              <a:buNone/>
            </a:pPr>
            <a:r>
              <a:rPr lang="en-IE" altLang="en-US" sz="1800" smtClean="0"/>
              <a:t> </a:t>
            </a:r>
            <a:r>
              <a:rPr lang="en-IE" altLang="en-US" sz="2000" smtClean="0"/>
              <a:t>The process of creating a VM assigns a default virtual hardware platform to the VM.</a:t>
            </a:r>
          </a:p>
          <a:p>
            <a:r>
              <a:rPr lang="en-IE" altLang="en-US" sz="1800" smtClean="0"/>
              <a:t>Virtual hardware assignments include memory, processor cores, optical drives, network adapters, I/O ports, a disk controller and one or more virtual hard disks (VHDs).</a:t>
            </a:r>
            <a:endParaRPr lang="en-IE" altLang="en-US" smtClean="0"/>
          </a:p>
        </p:txBody>
      </p:sp>
    </p:spTree>
    <p:extLst>
      <p:ext uri="{BB962C8B-B14F-4D97-AF65-F5344CB8AC3E}">
        <p14:creationId xmlns:p14="http://schemas.microsoft.com/office/powerpoint/2010/main" val="171744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12775" y="228600"/>
            <a:ext cx="8153400" cy="990600"/>
          </a:xfrm>
        </p:spPr>
        <p:txBody>
          <a:bodyPr/>
          <a:lstStyle/>
          <a:p>
            <a:r>
              <a:rPr lang="en-IE" altLang="en-US" smtClean="0"/>
              <a:t>Virtual Hardware Platform Versatility</a:t>
            </a:r>
          </a:p>
        </p:txBody>
      </p:sp>
      <p:sp>
        <p:nvSpPr>
          <p:cNvPr id="13315" name="Content Placeholder 2"/>
          <p:cNvSpPr>
            <a:spLocks noGrp="1"/>
          </p:cNvSpPr>
          <p:nvPr>
            <p:ph sz="quarter" idx="1"/>
          </p:nvPr>
        </p:nvSpPr>
        <p:spPr>
          <a:xfrm>
            <a:off x="612775" y="1600200"/>
            <a:ext cx="8153400" cy="4495800"/>
          </a:xfrm>
        </p:spPr>
        <p:txBody>
          <a:bodyPr/>
          <a:lstStyle/>
          <a:p>
            <a:r>
              <a:rPr lang="en-IE" altLang="en-US" sz="1800" smtClean="0"/>
              <a:t>Administrator can adjust the levels of each resource –</a:t>
            </a:r>
          </a:p>
          <a:p>
            <a:r>
              <a:rPr lang="en-IE" altLang="en-US" sz="1800" smtClean="0"/>
              <a:t>adding more memory and additional processor cores, allocating another VHD or assigning more network adapter ports, for example. Increasing Page | 18 </a:t>
            </a:r>
          </a:p>
          <a:p>
            <a:r>
              <a:rPr lang="en-IE" altLang="en-US" sz="1800" smtClean="0"/>
              <a:t>resource levels will normally boost that workload's performance or responsiveness -- especially on older physical servers -- or allow the VM to support more users. </a:t>
            </a:r>
          </a:p>
          <a:p>
            <a:r>
              <a:rPr lang="en-IE" altLang="en-US" sz="1800" smtClean="0"/>
              <a:t>Conversely, administrator can remove virtual hardware from a VM.</a:t>
            </a:r>
          </a:p>
          <a:p>
            <a:r>
              <a:rPr lang="en-IE" altLang="en-US" sz="1800" smtClean="0"/>
              <a:t> For example, an application may not be able to utilize a full 2 GB of memory or two processor cores. Removing excess resources will free those resources for allocation elsewhere, improving the performance of other busy workloads or increasing utilization on the physical </a:t>
            </a:r>
          </a:p>
        </p:txBody>
      </p:sp>
    </p:spTree>
    <p:extLst>
      <p:ext uri="{BB962C8B-B14F-4D97-AF65-F5344CB8AC3E}">
        <p14:creationId xmlns:p14="http://schemas.microsoft.com/office/powerpoint/2010/main" val="181820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12775" y="228600"/>
            <a:ext cx="8153400" cy="990600"/>
          </a:xfrm>
        </p:spPr>
        <p:txBody>
          <a:bodyPr/>
          <a:lstStyle/>
          <a:p>
            <a:r>
              <a:rPr lang="en-IE" altLang="en-US" smtClean="0"/>
              <a:t>Process?</a:t>
            </a:r>
          </a:p>
        </p:txBody>
      </p:sp>
      <p:sp>
        <p:nvSpPr>
          <p:cNvPr id="14339" name="Content Placeholder 2"/>
          <p:cNvSpPr>
            <a:spLocks noGrp="1"/>
          </p:cNvSpPr>
          <p:nvPr>
            <p:ph sz="quarter" idx="1"/>
          </p:nvPr>
        </p:nvSpPr>
        <p:spPr>
          <a:xfrm>
            <a:off x="612775" y="1600200"/>
            <a:ext cx="8153400" cy="4495800"/>
          </a:xfrm>
        </p:spPr>
        <p:txBody>
          <a:bodyPr/>
          <a:lstStyle/>
          <a:p>
            <a:r>
              <a:rPr lang="en-IE" altLang="en-US" sz="1800" smtClean="0"/>
              <a:t>Guest OS makes system calls to the emulated hardware. </a:t>
            </a:r>
          </a:p>
          <a:p>
            <a:r>
              <a:rPr lang="en-IE" altLang="en-US" sz="1800" smtClean="0"/>
              <a:t>These calls (which would actually interact with underlying hardware) , are intercepted by the virtualization hypervisor which maps them onto the real underlying hardware.</a:t>
            </a:r>
          </a:p>
          <a:p>
            <a:r>
              <a:rPr lang="en-IE" altLang="en-US" sz="1800" smtClean="0"/>
              <a:t>The hypervisor provides complete independence and autonomy of each virtual server to other virtual servers running on the same physical machine. </a:t>
            </a:r>
          </a:p>
          <a:p>
            <a:r>
              <a:rPr lang="en-IE" altLang="en-US" sz="1800" smtClean="0"/>
              <a:t>The hypervisor also monitors and controls the physical server resources, allocating what is needed to each operating system and makes sure that the guest OS (the virtual machines) cannot disrupt each other. </a:t>
            </a:r>
          </a:p>
          <a:p>
            <a:r>
              <a:rPr lang="en-IE" altLang="en-US" sz="1800" smtClean="0"/>
              <a:t>With full virtualization, guest OS is not aware it is being virtualized and thus requires no modification.</a:t>
            </a:r>
          </a:p>
          <a:p>
            <a:endParaRPr lang="en-IE" altLang="en-US" sz="1800" smtClean="0"/>
          </a:p>
        </p:txBody>
      </p:sp>
    </p:spTree>
    <p:extLst>
      <p:ext uri="{BB962C8B-B14F-4D97-AF65-F5344CB8AC3E}">
        <p14:creationId xmlns:p14="http://schemas.microsoft.com/office/powerpoint/2010/main" val="1751615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12775" y="228600"/>
            <a:ext cx="8153400" cy="990600"/>
          </a:xfrm>
        </p:spPr>
        <p:txBody>
          <a:bodyPr/>
          <a:lstStyle/>
          <a:p>
            <a:r>
              <a:rPr lang="en-IE" altLang="en-US" smtClean="0"/>
              <a:t>Hardware Emulation/Virtualisation</a:t>
            </a:r>
          </a:p>
        </p:txBody>
      </p:sp>
      <p:sp>
        <p:nvSpPr>
          <p:cNvPr id="15363" name="Content Placeholder 2"/>
          <p:cNvSpPr>
            <a:spLocks noGrp="1"/>
          </p:cNvSpPr>
          <p:nvPr>
            <p:ph sz="quarter" idx="1"/>
          </p:nvPr>
        </p:nvSpPr>
        <p:spPr>
          <a:xfrm>
            <a:off x="612775" y="1600200"/>
            <a:ext cx="8153400" cy="4495800"/>
          </a:xfrm>
        </p:spPr>
        <p:txBody>
          <a:bodyPr/>
          <a:lstStyle/>
          <a:p>
            <a:r>
              <a:rPr lang="en-IE" altLang="en-US" sz="1800" smtClean="0"/>
              <a:t>VM presents a simulated hardware interface to guest operating systems.</a:t>
            </a:r>
          </a:p>
          <a:p>
            <a:r>
              <a:rPr lang="en-IE" altLang="en-US" sz="1800" smtClean="0"/>
              <a:t>Hardware emulation? – the hypervisor creates an artificial hardware device with everything it needs to run an operating system and presents an emulated hardware environment that guest operating systems operate upon.</a:t>
            </a:r>
          </a:p>
          <a:p>
            <a:r>
              <a:rPr lang="en-IE" altLang="en-US" sz="2000" smtClean="0"/>
              <a:t>provides a complete simulation of the underlying hardware </a:t>
            </a:r>
          </a:p>
          <a:p>
            <a:r>
              <a:rPr lang="en-IE" altLang="en-US" sz="2000" smtClean="0"/>
              <a:t>Technique used to provide support for unmodified guest operating systems. </a:t>
            </a:r>
          </a:p>
          <a:p>
            <a:pPr lvl="1"/>
            <a:r>
              <a:rPr lang="en-IE" altLang="en-US" sz="1500" smtClean="0"/>
              <a:t>means all software, OSs and applications that can run natively on the hardware can also be run in the virtual machine. </a:t>
            </a:r>
          </a:p>
          <a:p>
            <a:pPr lvl="1"/>
            <a:r>
              <a:rPr lang="en-IE" altLang="en-US" sz="1500" smtClean="0"/>
              <a:t>Unmodified? OS kernels that have not been altered to run on a hypervisor - therefore still execute privileged operations as though running in ring 0 of the CPU.</a:t>
            </a:r>
          </a:p>
          <a:p>
            <a:r>
              <a:rPr lang="en-IE" altLang="en-US" sz="1800" smtClean="0"/>
              <a:t>Full virtualisation uses the hypervisor to coordinate the CPU of the server and the host machine's system resources in order to manage the running of guest operating systems without any modification. </a:t>
            </a:r>
          </a:p>
          <a:p>
            <a:r>
              <a:rPr lang="en-IE" altLang="en-US" sz="1800" smtClean="0"/>
              <a:t>In this scenario, the hypervisor provides CPU emulation to handle and modify privileged and protected CPU operations made by unmodified guest operating system kernels. </a:t>
            </a:r>
          </a:p>
        </p:txBody>
      </p:sp>
    </p:spTree>
    <p:extLst>
      <p:ext uri="{BB962C8B-B14F-4D97-AF65-F5344CB8AC3E}">
        <p14:creationId xmlns:p14="http://schemas.microsoft.com/office/powerpoint/2010/main" val="2635146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www.maximumpc.com/files/u17625/whitepaper_vm_fu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989138"/>
            <a:ext cx="7858125"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Box 4"/>
          <p:cNvSpPr txBox="1">
            <a:spLocks noChangeArrowheads="1"/>
          </p:cNvSpPr>
          <p:nvPr/>
        </p:nvSpPr>
        <p:spPr bwMode="auto">
          <a:xfrm>
            <a:off x="395288" y="6092825"/>
            <a:ext cx="6223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IE" altLang="en-US" sz="1600"/>
              <a:t>http://www.maximumpc.com/files/u17625/whitepaper_vm_full.jpg</a:t>
            </a:r>
          </a:p>
        </p:txBody>
      </p:sp>
      <p:sp>
        <p:nvSpPr>
          <p:cNvPr id="16388" name="Title 1"/>
          <p:cNvSpPr>
            <a:spLocks noGrp="1"/>
          </p:cNvSpPr>
          <p:nvPr>
            <p:ph type="title"/>
          </p:nvPr>
        </p:nvSpPr>
        <p:spPr>
          <a:xfrm>
            <a:off x="612775" y="228600"/>
            <a:ext cx="8153400" cy="990600"/>
          </a:xfrm>
        </p:spPr>
        <p:txBody>
          <a:bodyPr/>
          <a:lstStyle/>
          <a:p>
            <a:r>
              <a:rPr lang="en-GB" altLang="en-US" smtClean="0"/>
              <a:t>Types of VMM</a:t>
            </a:r>
            <a:endParaRPr lang="en-IE" altLang="en-US" smtClean="0"/>
          </a:p>
        </p:txBody>
      </p:sp>
      <p:sp>
        <p:nvSpPr>
          <p:cNvPr id="5" name="TextBox 4"/>
          <p:cNvSpPr txBox="1"/>
          <p:nvPr/>
        </p:nvSpPr>
        <p:spPr>
          <a:xfrm>
            <a:off x="1331913" y="5157788"/>
            <a:ext cx="5934075" cy="900112"/>
          </a:xfrm>
          <a:prstGeom prst="rect">
            <a:avLst/>
          </a:prstGeom>
          <a:noFill/>
        </p:spPr>
        <p:txBody>
          <a:bodyPr wrap="none">
            <a:spAutoFit/>
          </a:bodyPr>
          <a:lstStyle/>
          <a:p>
            <a:pPr>
              <a:defRPr/>
            </a:pPr>
            <a:r>
              <a:rPr lang="en-GB" sz="1050" dirty="0"/>
              <a:t>Type 1 deal with hardware virtualisation</a:t>
            </a:r>
          </a:p>
          <a:p>
            <a:pPr lvl="2">
              <a:defRPr/>
            </a:pPr>
            <a:r>
              <a:rPr lang="en-GB" sz="1050" dirty="0"/>
              <a:t>Runs directly in the hardware without the need for interleaving operating system.</a:t>
            </a:r>
          </a:p>
          <a:p>
            <a:pPr>
              <a:defRPr/>
            </a:pPr>
            <a:r>
              <a:rPr lang="en-GB" sz="1050" dirty="0"/>
              <a:t>Type 2 focuses on process virtualisation - not server virtualisation</a:t>
            </a:r>
          </a:p>
          <a:p>
            <a:pPr lvl="2">
              <a:defRPr/>
            </a:pPr>
            <a:r>
              <a:rPr lang="en-GB" sz="1050" dirty="0"/>
              <a:t>Dependency on the VMM to understand the underlying operating system.</a:t>
            </a:r>
          </a:p>
          <a:p>
            <a:pPr>
              <a:defRPr/>
            </a:pPr>
            <a:endParaRPr lang="en-IE" sz="1050" dirty="0"/>
          </a:p>
        </p:txBody>
      </p:sp>
    </p:spTree>
    <p:extLst>
      <p:ext uri="{BB962C8B-B14F-4D97-AF65-F5344CB8AC3E}">
        <p14:creationId xmlns:p14="http://schemas.microsoft.com/office/powerpoint/2010/main" val="2615366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39750" y="228600"/>
            <a:ext cx="8153400" cy="990600"/>
          </a:xfrm>
        </p:spPr>
        <p:txBody>
          <a:bodyPr/>
          <a:lstStyle/>
          <a:p>
            <a:r>
              <a:rPr lang="en-GB" altLang="en-US" smtClean="0"/>
              <a:t>Type 1 Hypervisor </a:t>
            </a:r>
            <a:endParaRPr lang="en-IE" altLang="en-US" smtClean="0"/>
          </a:p>
        </p:txBody>
      </p:sp>
      <p:sp>
        <p:nvSpPr>
          <p:cNvPr id="17411" name="Content Placeholder 2"/>
          <p:cNvSpPr>
            <a:spLocks noGrp="1"/>
          </p:cNvSpPr>
          <p:nvPr>
            <p:ph sz="quarter" idx="1"/>
          </p:nvPr>
        </p:nvSpPr>
        <p:spPr>
          <a:xfrm>
            <a:off x="612775" y="1600200"/>
            <a:ext cx="8153400" cy="4492625"/>
          </a:xfrm>
        </p:spPr>
        <p:txBody>
          <a:bodyPr/>
          <a:lstStyle/>
          <a:p>
            <a:pPr>
              <a:buFont typeface="Wingdings" panose="05000000000000000000" pitchFamily="2" charset="2"/>
              <a:buNone/>
            </a:pPr>
            <a:r>
              <a:rPr lang="en-IE" altLang="en-US" sz="2400" smtClean="0"/>
              <a:t>Type 1 (or Native, Bare-metal) </a:t>
            </a:r>
          </a:p>
          <a:p>
            <a:r>
              <a:rPr lang="en-IE" altLang="en-US" sz="1800" smtClean="0"/>
              <a:t>Runs directly on the host's hardware to control the hardware and to monitor guest operating systems. </a:t>
            </a:r>
          </a:p>
          <a:p>
            <a:r>
              <a:rPr lang="en-IE" altLang="en-US" sz="1800" smtClean="0"/>
              <a:t>Hypervisor handles resource and memory allocation for the virtual machines plus provides interfaces for higher level administration and monitoring tools. </a:t>
            </a:r>
          </a:p>
          <a:p>
            <a:r>
              <a:rPr lang="en-IE" altLang="en-US" sz="1800" smtClean="0"/>
              <a:t>Guest operating system runs on another level above the hypervisor. </a:t>
            </a:r>
          </a:p>
          <a:p>
            <a:r>
              <a:rPr lang="en-IE" altLang="en-US" sz="1800" smtClean="0"/>
              <a:t>Typically preferred approach - can achieve higher virtualisation efficiency by dealing directly with the hardware.</a:t>
            </a:r>
          </a:p>
          <a:p>
            <a:endParaRPr lang="en-IE" altLang="en-US" sz="1800" smtClean="0"/>
          </a:p>
          <a:p>
            <a:r>
              <a:rPr lang="en-IE" altLang="en-US" sz="1800" smtClean="0"/>
              <a:t>Security? Type 1 Hypervisor runs directly on the hardware of the host system in ring 0. </a:t>
            </a:r>
          </a:p>
          <a:p>
            <a:r>
              <a:rPr lang="en-IE" altLang="en-US" sz="1800" smtClean="0"/>
              <a:t>Examples: MS Hyper-V, VMWare ESX Server ,  Xen etc</a:t>
            </a:r>
          </a:p>
          <a:p>
            <a:pPr>
              <a:buFont typeface="Wingdings" panose="05000000000000000000" pitchFamily="2" charset="2"/>
              <a:buNone/>
            </a:pPr>
            <a:r>
              <a:rPr lang="en-IE" altLang="en-US" sz="1800" smtClean="0"/>
              <a:t>	- Industry-level deployment</a:t>
            </a:r>
          </a:p>
          <a:p>
            <a:pPr>
              <a:buFont typeface="Wingdings" panose="05000000000000000000" pitchFamily="2" charset="2"/>
              <a:buNone/>
            </a:pPr>
            <a:endParaRPr lang="en-IE" altLang="en-US" sz="2000" smtClean="0"/>
          </a:p>
        </p:txBody>
      </p:sp>
    </p:spTree>
    <p:extLst>
      <p:ext uri="{BB962C8B-B14F-4D97-AF65-F5344CB8AC3E}">
        <p14:creationId xmlns:p14="http://schemas.microsoft.com/office/powerpoint/2010/main" val="176237470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Stack of books design template</Template>
  <TotalTime>3479</TotalTime>
  <Words>1382</Words>
  <Application>Microsoft Office PowerPoint</Application>
  <PresentationFormat>On-screen Show (4:3)</PresentationFormat>
  <Paragraphs>103</Paragraphs>
  <Slides>16</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Tahoma</vt:lpstr>
      <vt:lpstr>Wingdings</vt:lpstr>
      <vt:lpstr>Custom Design</vt:lpstr>
      <vt:lpstr>1_Custom Design</vt:lpstr>
      <vt:lpstr>Virtualisation</vt:lpstr>
      <vt:lpstr>Hypervisor/ VMM types</vt:lpstr>
      <vt:lpstr>Recap : OS Security Levels</vt:lpstr>
      <vt:lpstr>Virtual Hardware Platform</vt:lpstr>
      <vt:lpstr>Virtual Hardware Platform Versatility</vt:lpstr>
      <vt:lpstr>Process?</vt:lpstr>
      <vt:lpstr>Hardware Emulation/Virtualisation</vt:lpstr>
      <vt:lpstr>Types of VMM</vt:lpstr>
      <vt:lpstr>Type 1 Hypervisor </vt:lpstr>
      <vt:lpstr>Type 2 Hypervisor </vt:lpstr>
      <vt:lpstr>Micro-Kernelised (Type 1)Hypervisor</vt:lpstr>
      <vt:lpstr>Speed Considerations?</vt:lpstr>
      <vt:lpstr>Hardware Virtualisation for Type 1</vt:lpstr>
      <vt:lpstr>VMM Modes</vt:lpstr>
      <vt:lpstr>Intel Virtualisation Technology (VT)</vt:lpstr>
      <vt:lpstr>VT Operation</vt:lpstr>
    </vt:vector>
  </TitlesOfParts>
  <Company>ModusLink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8086 chip set architecture course.</dc:title>
  <dc:creator>oisin_cawley</dc:creator>
  <cp:lastModifiedBy>davidwhite</cp:lastModifiedBy>
  <cp:revision>431</cp:revision>
  <dcterms:created xsi:type="dcterms:W3CDTF">2007-05-08T17:20:09Z</dcterms:created>
  <dcterms:modified xsi:type="dcterms:W3CDTF">2016-10-05T11:31:50Z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TC011594401033</vt:lpwstr>
  </property>
</Properties>
</file>