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 id="2147483869" r:id="rId2"/>
  </p:sldMasterIdLst>
  <p:notesMasterIdLst>
    <p:notesMasterId r:id="rId23"/>
  </p:notesMasterIdLst>
  <p:sldIdLst>
    <p:sldId id="337" r:id="rId3"/>
    <p:sldId id="319" r:id="rId4"/>
    <p:sldId id="320" r:id="rId5"/>
    <p:sldId id="321" r:id="rId6"/>
    <p:sldId id="338" r:id="rId7"/>
    <p:sldId id="322" r:id="rId8"/>
    <p:sldId id="323" r:id="rId9"/>
    <p:sldId id="324" r:id="rId10"/>
    <p:sldId id="325" r:id="rId11"/>
    <p:sldId id="326" r:id="rId12"/>
    <p:sldId id="327" r:id="rId13"/>
    <p:sldId id="328" r:id="rId14"/>
    <p:sldId id="329" r:id="rId15"/>
    <p:sldId id="330" r:id="rId16"/>
    <p:sldId id="331" r:id="rId17"/>
    <p:sldId id="332" r:id="rId18"/>
    <p:sldId id="333" r:id="rId19"/>
    <p:sldId id="334" r:id="rId20"/>
    <p:sldId id="335" r:id="rId21"/>
    <p:sldId id="336" r:id="rId22"/>
  </p:sldIdLst>
  <p:sldSz cx="9144000" cy="6858000" type="screen4x3"/>
  <p:notesSz cx="6884988" cy="10088563"/>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F913F029-5825-4613-AC2F-7CB31E7FACE4}">
          <p14:sldIdLst/>
        </p14:section>
        <p14:section name="Untitled Section" id="{83CA1C73-AD81-4FA9-8281-6855FD44EAC7}">
          <p14:sldIdLst>
            <p14:sldId id="337"/>
            <p14:sldId id="319"/>
            <p14:sldId id="320"/>
            <p14:sldId id="321"/>
            <p14:sldId id="338"/>
            <p14:sldId id="322"/>
            <p14:sldId id="323"/>
            <p14:sldId id="324"/>
            <p14:sldId id="325"/>
            <p14:sldId id="326"/>
            <p14:sldId id="327"/>
            <p14:sldId id="328"/>
            <p14:sldId id="329"/>
            <p14:sldId id="330"/>
            <p14:sldId id="331"/>
            <p14:sldId id="332"/>
            <p14:sldId id="333"/>
            <p14:sldId id="334"/>
            <p14:sldId id="335"/>
            <p14:sldId id="33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EA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45" autoAdjust="0"/>
  </p:normalViewPr>
  <p:slideViewPr>
    <p:cSldViewPr>
      <p:cViewPr varScale="1">
        <p:scale>
          <a:sx n="97" d="100"/>
          <a:sy n="97" d="100"/>
        </p:scale>
        <p:origin x="384"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84500" cy="504825"/>
          </a:xfrm>
          <a:prstGeom prst="rect">
            <a:avLst/>
          </a:prstGeom>
          <a:noFill/>
          <a:ln w="9525">
            <a:noFill/>
            <a:miter lim="800000"/>
            <a:headEnd/>
            <a:tailEnd/>
          </a:ln>
          <a:effectLst/>
        </p:spPr>
        <p:txBody>
          <a:bodyPr vert="horz" wrap="square" lIns="92802" tIns="46401" rIns="92802" bIns="46401" numCol="1" anchor="t" anchorCtr="0" compatLnSpc="1">
            <a:prstTxWarp prst="textNoShape">
              <a:avLst/>
            </a:prstTxWarp>
          </a:bodyPr>
          <a:lstStyle>
            <a:lvl1pPr>
              <a:defRPr sz="1200">
                <a:latin typeface="Arial" charset="0"/>
              </a:defRPr>
            </a:lvl1pPr>
          </a:lstStyle>
          <a:p>
            <a:pPr>
              <a:defRPr/>
            </a:pPr>
            <a:endParaRPr lang="en-US"/>
          </a:p>
        </p:txBody>
      </p:sp>
      <p:sp>
        <p:nvSpPr>
          <p:cNvPr id="6147" name="Rectangle 3"/>
          <p:cNvSpPr>
            <a:spLocks noGrp="1" noChangeArrowheads="1"/>
          </p:cNvSpPr>
          <p:nvPr>
            <p:ph type="dt" idx="1"/>
          </p:nvPr>
        </p:nvSpPr>
        <p:spPr bwMode="auto">
          <a:xfrm>
            <a:off x="3898900" y="0"/>
            <a:ext cx="2984500" cy="504825"/>
          </a:xfrm>
          <a:prstGeom prst="rect">
            <a:avLst/>
          </a:prstGeom>
          <a:noFill/>
          <a:ln w="9525">
            <a:noFill/>
            <a:miter lim="800000"/>
            <a:headEnd/>
            <a:tailEnd/>
          </a:ln>
          <a:effectLst/>
        </p:spPr>
        <p:txBody>
          <a:bodyPr vert="horz" wrap="square" lIns="92802" tIns="46401" rIns="92802" bIns="46401" numCol="1" anchor="t" anchorCtr="0" compatLnSpc="1">
            <a:prstTxWarp prst="textNoShape">
              <a:avLst/>
            </a:prstTxWarp>
          </a:bodyPr>
          <a:lstStyle>
            <a:lvl1pPr algn="r">
              <a:defRPr sz="1200">
                <a:latin typeface="Arial" charset="0"/>
              </a:defRPr>
            </a:lvl1pPr>
          </a:lstStyle>
          <a:p>
            <a:pPr>
              <a:defRPr/>
            </a:pPr>
            <a:endParaRPr lang="en-US"/>
          </a:p>
        </p:txBody>
      </p:sp>
      <p:sp>
        <p:nvSpPr>
          <p:cNvPr id="21508" name="Rectangle 4"/>
          <p:cNvSpPr>
            <a:spLocks noGrp="1" noRot="1" noChangeAspect="1" noChangeArrowheads="1" noTextEdit="1"/>
          </p:cNvSpPr>
          <p:nvPr>
            <p:ph type="sldImg" idx="2"/>
          </p:nvPr>
        </p:nvSpPr>
        <p:spPr bwMode="auto">
          <a:xfrm>
            <a:off x="922338" y="757238"/>
            <a:ext cx="5041900" cy="3783012"/>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7388" y="4792663"/>
            <a:ext cx="5510212" cy="4538662"/>
          </a:xfrm>
          <a:prstGeom prst="rect">
            <a:avLst/>
          </a:prstGeom>
          <a:noFill/>
          <a:ln w="9525">
            <a:noFill/>
            <a:miter lim="800000"/>
            <a:headEnd/>
            <a:tailEnd/>
          </a:ln>
          <a:effectLst/>
        </p:spPr>
        <p:txBody>
          <a:bodyPr vert="horz" wrap="square" lIns="92802" tIns="46401" rIns="92802" bIns="4640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582150"/>
            <a:ext cx="2984500" cy="504825"/>
          </a:xfrm>
          <a:prstGeom prst="rect">
            <a:avLst/>
          </a:prstGeom>
          <a:noFill/>
          <a:ln w="9525">
            <a:noFill/>
            <a:miter lim="800000"/>
            <a:headEnd/>
            <a:tailEnd/>
          </a:ln>
          <a:effectLst/>
        </p:spPr>
        <p:txBody>
          <a:bodyPr vert="horz" wrap="square" lIns="92802" tIns="46401" rIns="92802" bIns="46401" numCol="1" anchor="b" anchorCtr="0" compatLnSpc="1">
            <a:prstTxWarp prst="textNoShape">
              <a:avLst/>
            </a:prstTxWarp>
          </a:bodyPr>
          <a:lstStyle>
            <a:lvl1pPr>
              <a:defRPr sz="1200">
                <a:latin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3898900" y="9582150"/>
            <a:ext cx="2984500" cy="504825"/>
          </a:xfrm>
          <a:prstGeom prst="rect">
            <a:avLst/>
          </a:prstGeom>
          <a:noFill/>
          <a:ln w="9525">
            <a:noFill/>
            <a:miter lim="800000"/>
            <a:headEnd/>
            <a:tailEnd/>
          </a:ln>
          <a:effectLst/>
        </p:spPr>
        <p:txBody>
          <a:bodyPr vert="horz" wrap="square" lIns="92802" tIns="46401" rIns="92802" bIns="46401" numCol="1" anchor="b" anchorCtr="0" compatLnSpc="1">
            <a:prstTxWarp prst="textNoShape">
              <a:avLst/>
            </a:prstTxWarp>
          </a:bodyPr>
          <a:lstStyle>
            <a:lvl1pPr algn="r">
              <a:defRPr sz="1200">
                <a:latin typeface="Arial" charset="0"/>
              </a:defRPr>
            </a:lvl1pPr>
          </a:lstStyle>
          <a:p>
            <a:pPr>
              <a:defRPr/>
            </a:pPr>
            <a:fld id="{0639EBBF-261A-4758-8690-1CAC6170201F}" type="slidenum">
              <a:rPr lang="en-US"/>
              <a:pPr>
                <a:defRPr/>
              </a:pPr>
              <a:t>‹#›</a:t>
            </a:fld>
            <a:endParaRPr lang="en-US"/>
          </a:p>
        </p:txBody>
      </p:sp>
    </p:spTree>
    <p:extLst>
      <p:ext uri="{BB962C8B-B14F-4D97-AF65-F5344CB8AC3E}">
        <p14:creationId xmlns:p14="http://schemas.microsoft.com/office/powerpoint/2010/main" val="17380277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E"/>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
        <p:nvSpPr>
          <p:cNvPr id="6" name="Slide Number Placeholder 5"/>
          <p:cNvSpPr>
            <a:spLocks noGrp="1"/>
          </p:cNvSpPr>
          <p:nvPr>
            <p:ph type="sldNum" sz="quarter" idx="12"/>
          </p:nvPr>
        </p:nvSpPr>
        <p:spPr/>
        <p:txBody>
          <a:bodyPr/>
          <a:lstStyle>
            <a:lvl1pPr>
              <a:defRPr/>
            </a:lvl1pPr>
          </a:lstStyle>
          <a:p>
            <a:pPr>
              <a:defRPr/>
            </a:pPr>
            <a:fld id="{5B3170D8-9921-4DC5-8391-9CBB88047096}" type="slidenum">
              <a:rPr lang="en-IE"/>
              <a:pPr>
                <a:defRPr/>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E"/>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67550" cy="778098"/>
          </a:xfrm>
        </p:spPr>
        <p:txBody>
          <a:bodyPr/>
          <a:lstStyle/>
          <a:p>
            <a:r>
              <a:rPr lang="en-US" dirty="0"/>
              <a:t>Click to edit Master title style</a:t>
            </a:r>
            <a:endParaRPr lang="en-IE"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p:cNvSpPr>
            <a:spLocks noGrp="1"/>
          </p:cNvSpPr>
          <p:nvPr>
            <p:ph type="sldNum" sz="quarter" idx="10"/>
          </p:nvPr>
        </p:nvSpPr>
        <p:spPr>
          <a:xfrm>
            <a:off x="6948488" y="6519863"/>
            <a:ext cx="2133600" cy="338137"/>
          </a:xfrm>
          <a:prstGeom prst="rect">
            <a:avLst/>
          </a:prstGeom>
        </p:spPr>
        <p:txBody>
          <a:bodyPr/>
          <a:lstStyle>
            <a:lvl1pPr>
              <a:defRPr/>
            </a:lvl1pPr>
          </a:lstStyle>
          <a:p>
            <a:pPr>
              <a:defRPr/>
            </a:pPr>
            <a:fld id="{60496443-151D-4E9A-9A38-8F52C8235CFE}" type="slidenum">
              <a:rPr lang="en-IE"/>
              <a:pPr>
                <a:defRPr/>
              </a:pPr>
              <a:t>‹#›</a:t>
            </a:fld>
            <a:endParaRPr lang="en-I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67550" cy="778098"/>
          </a:xfrm>
        </p:spPr>
        <p:txBody>
          <a:bodyPr/>
          <a:lstStyle/>
          <a:p>
            <a:r>
              <a:rPr lang="en-US" dirty="0"/>
              <a:t>Click to edit Master title style</a:t>
            </a:r>
            <a:endParaRPr lang="en-IE"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
        <p:nvSpPr>
          <p:cNvPr id="4" name="Slide Number Placeholder 5"/>
          <p:cNvSpPr>
            <a:spLocks noGrp="1"/>
          </p:cNvSpPr>
          <p:nvPr>
            <p:ph type="sldNum" sz="quarter" idx="10"/>
          </p:nvPr>
        </p:nvSpPr>
        <p:spPr>
          <a:xfrm>
            <a:off x="8604447" y="6381328"/>
            <a:ext cx="504627" cy="436985"/>
          </a:xfrm>
        </p:spPr>
        <p:txBody>
          <a:bodyPr/>
          <a:lstStyle>
            <a:lvl1pPr>
              <a:defRPr>
                <a:solidFill>
                  <a:schemeClr val="tx1"/>
                </a:solidFill>
              </a:defRPr>
            </a:lvl1pPr>
          </a:lstStyle>
          <a:p>
            <a:pPr>
              <a:defRPr/>
            </a:pPr>
            <a:fld id="{35960C1C-6F46-4B10-AAE9-5041EC55FB4F}" type="slidenum">
              <a:rPr lang="en-IE"/>
              <a:pPr>
                <a:defRPr/>
              </a:pPr>
              <a:t>‹#›</a:t>
            </a:fld>
            <a:endParaRPr lang="en-IE"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
        <p:nvSpPr>
          <p:cNvPr id="7" name="Slide Number Placeholder 6"/>
          <p:cNvSpPr>
            <a:spLocks noGrp="1"/>
          </p:cNvSpPr>
          <p:nvPr>
            <p:ph type="sldNum" sz="quarter" idx="12"/>
          </p:nvPr>
        </p:nvSpPr>
        <p:spPr>
          <a:xfrm>
            <a:off x="6948488" y="6519863"/>
            <a:ext cx="2133600" cy="338137"/>
          </a:xfrm>
          <a:prstGeom prst="rect">
            <a:avLst/>
          </a:prstGeom>
        </p:spPr>
        <p:txBody>
          <a:bodyPr/>
          <a:lstStyle>
            <a:lvl1pPr>
              <a:defRPr/>
            </a:lvl1pPr>
          </a:lstStyle>
          <a:p>
            <a:pPr>
              <a:defRPr/>
            </a:pPr>
            <a:fld id="{C597610D-0143-4BA8-87C9-3A5964DA6AA7}" type="slidenum">
              <a:rPr lang="en-IE"/>
              <a:pPr>
                <a:defRPr/>
              </a:pPr>
              <a:t>‹#›</a:t>
            </a:fld>
            <a:endParaRPr lang="en-I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
        <p:nvSpPr>
          <p:cNvPr id="6" name="Slide Number Placeholder 5"/>
          <p:cNvSpPr>
            <a:spLocks noGrp="1"/>
          </p:cNvSpPr>
          <p:nvPr>
            <p:ph type="sldNum" sz="quarter" idx="12"/>
          </p:nvPr>
        </p:nvSpPr>
        <p:spPr>
          <a:xfrm>
            <a:off x="6948488" y="6519863"/>
            <a:ext cx="2133600" cy="338137"/>
          </a:xfrm>
          <a:prstGeom prst="rect">
            <a:avLst/>
          </a:prstGeom>
        </p:spPr>
        <p:txBody>
          <a:bodyPr/>
          <a:lstStyle>
            <a:lvl1pPr>
              <a:defRPr/>
            </a:lvl1pPr>
          </a:lstStyle>
          <a:p>
            <a:pPr>
              <a:defRPr/>
            </a:pPr>
            <a:fld id="{AC8CFD4D-D104-4F64-AD08-1546F12949A2}" type="slidenum">
              <a:rPr lang="en-IE"/>
              <a:pPr>
                <a:defRPr/>
              </a:pPr>
              <a:t>‹#›</a:t>
            </a:fld>
            <a:endParaRPr lang="en-I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
        <p:nvSpPr>
          <p:cNvPr id="6" name="Slide Number Placeholder 5"/>
          <p:cNvSpPr>
            <a:spLocks noGrp="1"/>
          </p:cNvSpPr>
          <p:nvPr>
            <p:ph type="sldNum" sz="quarter" idx="12"/>
          </p:nvPr>
        </p:nvSpPr>
        <p:spPr>
          <a:xfrm>
            <a:off x="6948488" y="6519863"/>
            <a:ext cx="2133600" cy="338137"/>
          </a:xfrm>
          <a:prstGeom prst="rect">
            <a:avLst/>
          </a:prstGeom>
        </p:spPr>
        <p:txBody>
          <a:bodyPr/>
          <a:lstStyle>
            <a:lvl1pPr>
              <a:defRPr/>
            </a:lvl1pPr>
          </a:lstStyle>
          <a:p>
            <a:pPr>
              <a:defRPr/>
            </a:pPr>
            <a:fld id="{B8EFD99A-5370-4499-8EAB-10055A1E83D2}" type="slidenum">
              <a:rPr lang="en-IE"/>
              <a:pPr>
                <a:defRPr/>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0675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IE"/>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pic>
        <p:nvPicPr>
          <p:cNvPr id="1028" name="Picture 7" descr="https://www.unipupil.com/sites/all/files/institutions/1/gallery/%5Bnid%5D/IT_Tallaght_logo.jpg"/>
          <p:cNvPicPr>
            <a:picLocks noChangeAspect="1" noChangeArrowheads="1"/>
          </p:cNvPicPr>
          <p:nvPr userDrawn="1"/>
        </p:nvPicPr>
        <p:blipFill>
          <a:blip r:embed="rId13" cstate="print"/>
          <a:srcRect/>
          <a:stretch>
            <a:fillRect/>
          </a:stretch>
        </p:blipFill>
        <p:spPr bwMode="auto">
          <a:xfrm>
            <a:off x="7980363" y="44450"/>
            <a:ext cx="1128712" cy="541338"/>
          </a:xfrm>
          <a:prstGeom prst="rect">
            <a:avLst/>
          </a:prstGeom>
          <a:noFill/>
          <a:ln w="9525">
            <a:noFill/>
            <a:miter lim="800000"/>
            <a:headEnd/>
            <a:tailEnd/>
          </a:ln>
        </p:spPr>
      </p:pic>
      <p:sp>
        <p:nvSpPr>
          <p:cNvPr id="6" name="Slide Number Placeholder 5"/>
          <p:cNvSpPr>
            <a:spLocks noGrp="1"/>
          </p:cNvSpPr>
          <p:nvPr>
            <p:ph type="sldNum" sz="quarter" idx="4"/>
          </p:nvPr>
        </p:nvSpPr>
        <p:spPr>
          <a:xfrm>
            <a:off x="6948488" y="6519863"/>
            <a:ext cx="2133600" cy="338137"/>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427C187-D24F-4039-BD14-6C2924A4857C}" type="slidenum">
              <a:rPr lang="en-IE"/>
              <a:pPr>
                <a:defRPr/>
              </a:pPr>
              <a:t>‹#›</a:t>
            </a:fld>
            <a:endParaRPr lang="en-IE" dirty="0"/>
          </a:p>
        </p:txBody>
      </p:sp>
      <p:cxnSp>
        <p:nvCxnSpPr>
          <p:cNvPr id="12" name="Straight Connector 11"/>
          <p:cNvCxnSpPr/>
          <p:nvPr userDrawn="1"/>
        </p:nvCxnSpPr>
        <p:spPr>
          <a:xfrm>
            <a:off x="0" y="1484313"/>
            <a:ext cx="9144000" cy="0"/>
          </a:xfrm>
          <a:prstGeom prst="line">
            <a:avLst/>
          </a:prstGeom>
          <a:ln w="444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209" r:id="rId1"/>
    <p:sldLayoutId id="2147484210" r:id="rId2"/>
    <p:sldLayoutId id="2147484211" r:id="rId3"/>
    <p:sldLayoutId id="2147484199" r:id="rId4"/>
    <p:sldLayoutId id="2147484200" r:id="rId5"/>
    <p:sldLayoutId id="2147484201" r:id="rId6"/>
    <p:sldLayoutId id="2147484202" r:id="rId7"/>
    <p:sldLayoutId id="2147484203" r:id="rId8"/>
    <p:sldLayoutId id="2147484212" r:id="rId9"/>
    <p:sldLayoutId id="2147484213" r:id="rId10"/>
    <p:sldLayoutId id="2147484214"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7067550" cy="6334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IE"/>
          </a:p>
        </p:txBody>
      </p:sp>
      <p:sp>
        <p:nvSpPr>
          <p:cNvPr id="2051" name="Text Placeholder 2"/>
          <p:cNvSpPr>
            <a:spLocks noGrp="1"/>
          </p:cNvSpPr>
          <p:nvPr>
            <p:ph type="body" idx="1"/>
          </p:nvPr>
        </p:nvSpPr>
        <p:spPr bwMode="auto">
          <a:xfrm>
            <a:off x="457200" y="1125538"/>
            <a:ext cx="8229600" cy="5000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pic>
        <p:nvPicPr>
          <p:cNvPr id="2052" name="Picture 7" descr="https://www.unipupil.com/sites/all/files/institutions/1/gallery/%5Bnid%5D/IT_Tallaght_logo.jpg"/>
          <p:cNvPicPr>
            <a:picLocks noChangeAspect="1" noChangeArrowheads="1"/>
          </p:cNvPicPr>
          <p:nvPr userDrawn="1"/>
        </p:nvPicPr>
        <p:blipFill>
          <a:blip r:embed="rId13" cstate="print"/>
          <a:srcRect/>
          <a:stretch>
            <a:fillRect/>
          </a:stretch>
        </p:blipFill>
        <p:spPr bwMode="auto">
          <a:xfrm>
            <a:off x="7980363" y="44450"/>
            <a:ext cx="1128712" cy="541338"/>
          </a:xfrm>
          <a:prstGeom prst="rect">
            <a:avLst/>
          </a:prstGeom>
          <a:noFill/>
          <a:ln w="9525">
            <a:noFill/>
            <a:miter lim="800000"/>
            <a:headEnd/>
            <a:tailEnd/>
          </a:ln>
        </p:spPr>
      </p:pic>
      <p:cxnSp>
        <p:nvCxnSpPr>
          <p:cNvPr id="12" name="Straight Connector 11"/>
          <p:cNvCxnSpPr/>
          <p:nvPr userDrawn="1"/>
        </p:nvCxnSpPr>
        <p:spPr>
          <a:xfrm>
            <a:off x="0" y="981075"/>
            <a:ext cx="9144000" cy="0"/>
          </a:xfrm>
          <a:prstGeom prst="line">
            <a:avLst/>
          </a:prstGeom>
          <a:ln w="444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215" r:id="rId1"/>
    <p:sldLayoutId id="2147484216" r:id="rId2"/>
    <p:sldLayoutId id="2147484217" r:id="rId3"/>
    <p:sldLayoutId id="2147484204" r:id="rId4"/>
    <p:sldLayoutId id="2147484205" r:id="rId5"/>
    <p:sldLayoutId id="2147484206" r:id="rId6"/>
    <p:sldLayoutId id="2147484207" r:id="rId7"/>
    <p:sldLayoutId id="2147484208" r:id="rId8"/>
    <p:sldLayoutId id="2147484218" r:id="rId9"/>
    <p:sldLayoutId id="2147484219" r:id="rId10"/>
    <p:sldLayoutId id="2147484220"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5960C1C-6F46-4B10-AAE9-5041EC55FB4F}" type="slidenum">
              <a:rPr lang="en-IE" smtClean="0"/>
              <a:pPr>
                <a:defRPr/>
              </a:pPr>
              <a:t>1</a:t>
            </a:fld>
            <a:endParaRPr lang="en-IE" dirty="0"/>
          </a:p>
        </p:txBody>
      </p:sp>
      <p:sp>
        <p:nvSpPr>
          <p:cNvPr id="6" name="Title 1"/>
          <p:cNvSpPr txBox="1">
            <a:spLocks/>
          </p:cNvSpPr>
          <p:nvPr/>
        </p:nvSpPr>
        <p:spPr bwMode="auto">
          <a:xfrm>
            <a:off x="1187624" y="2492896"/>
            <a:ext cx="7067550" cy="77809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IE" dirty="0"/>
              <a:t>Deadlock</a:t>
            </a:r>
          </a:p>
        </p:txBody>
      </p:sp>
    </p:spTree>
    <p:extLst>
      <p:ext uri="{BB962C8B-B14F-4D97-AF65-F5344CB8AC3E}">
        <p14:creationId xmlns:p14="http://schemas.microsoft.com/office/powerpoint/2010/main" val="1697397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D9B4A19-DC6A-4A61-9FCF-8B0CFCD56595}" type="slidenum">
              <a:rPr lang="en-GB" altLang="en-US" sz="1400"/>
              <a:pPr/>
              <a:t>10</a:t>
            </a:fld>
            <a:endParaRPr lang="en-GB" altLang="en-US" sz="1400"/>
          </a:p>
        </p:txBody>
      </p:sp>
      <p:sp>
        <p:nvSpPr>
          <p:cNvPr id="10243" name="Rectangle 2"/>
          <p:cNvSpPr>
            <a:spLocks noGrp="1" noChangeArrowheads="1"/>
          </p:cNvSpPr>
          <p:nvPr>
            <p:ph type="title"/>
          </p:nvPr>
        </p:nvSpPr>
        <p:spPr>
          <a:xfrm>
            <a:off x="527050" y="206375"/>
            <a:ext cx="8248650" cy="1143000"/>
          </a:xfrm>
        </p:spPr>
        <p:txBody>
          <a:bodyPr/>
          <a:lstStyle/>
          <a:p>
            <a:r>
              <a:rPr lang="en-GB" altLang="en-US" sz="4000"/>
              <a:t>Denying the “Circular Wait” Condition</a:t>
            </a:r>
            <a:endParaRPr lang="en-US" altLang="en-US" sz="3600"/>
          </a:p>
        </p:txBody>
      </p:sp>
      <p:sp>
        <p:nvSpPr>
          <p:cNvPr id="10244" name="Rectangle 3"/>
          <p:cNvSpPr>
            <a:spLocks noGrp="1" noChangeArrowheads="1"/>
          </p:cNvSpPr>
          <p:nvPr>
            <p:ph type="body" idx="1"/>
          </p:nvPr>
        </p:nvSpPr>
        <p:spPr>
          <a:xfrm>
            <a:off x="382588" y="1474440"/>
            <a:ext cx="7772400" cy="4114800"/>
          </a:xfrm>
        </p:spPr>
        <p:txBody>
          <a:bodyPr/>
          <a:lstStyle/>
          <a:p>
            <a:r>
              <a:rPr lang="en-GB" altLang="en-US" sz="2400" dirty="0"/>
              <a:t>Here, all resources are uniquely numbered, and because processes must request resources in increasing order,          a circular wait cannot develop. </a:t>
            </a:r>
          </a:p>
          <a:p>
            <a:r>
              <a:rPr lang="en-GB" altLang="en-US" sz="2400" dirty="0"/>
              <a:t>There are some problems:</a:t>
            </a:r>
          </a:p>
          <a:p>
            <a:pPr lvl="1"/>
            <a:r>
              <a:rPr lang="en-GB" altLang="en-US" sz="2000" dirty="0"/>
              <a:t>Resources must be accessed by number, and </a:t>
            </a:r>
            <a:br>
              <a:rPr lang="en-GB" altLang="en-US" sz="2000" dirty="0"/>
            </a:br>
            <a:r>
              <a:rPr lang="en-GB" altLang="en-US" sz="2000" dirty="0"/>
              <a:t>so must be hard-coded. If they need to be changed </a:t>
            </a:r>
            <a:br>
              <a:rPr lang="en-GB" altLang="en-US" sz="2000" dirty="0"/>
            </a:br>
            <a:r>
              <a:rPr lang="en-GB" altLang="en-US" sz="2000" dirty="0"/>
              <a:t>this requires major reorganisation</a:t>
            </a:r>
          </a:p>
          <a:p>
            <a:pPr lvl="1"/>
            <a:r>
              <a:rPr lang="en-GB" altLang="en-US" sz="2000" dirty="0"/>
              <a:t>When resource numbers are assigned, they should </a:t>
            </a:r>
            <a:br>
              <a:rPr lang="en-GB" altLang="en-US" sz="2000" dirty="0"/>
            </a:br>
            <a:r>
              <a:rPr lang="en-GB" altLang="en-US" sz="2000" dirty="0"/>
              <a:t>reflect the normal sequence in which programs</a:t>
            </a:r>
            <a:br>
              <a:rPr lang="en-GB" altLang="en-US" sz="2000" dirty="0"/>
            </a:br>
            <a:r>
              <a:rPr lang="en-GB" altLang="en-US" sz="2000" dirty="0"/>
              <a:t>request them. This is fine for jobs that match this </a:t>
            </a:r>
            <a:br>
              <a:rPr lang="en-GB" altLang="en-US" sz="2000" dirty="0"/>
            </a:br>
            <a:r>
              <a:rPr lang="en-GB" altLang="en-US" sz="2000" dirty="0"/>
              <a:t>ordering, but if a program requires them in a different </a:t>
            </a:r>
            <a:br>
              <a:rPr lang="en-GB" altLang="en-US" sz="2000" dirty="0"/>
            </a:br>
            <a:r>
              <a:rPr lang="en-GB" altLang="en-US" sz="2000" dirty="0"/>
              <a:t>ordering, it may hold resources for some time before </a:t>
            </a:r>
            <a:br>
              <a:rPr lang="en-GB" altLang="en-US" sz="2000" dirty="0"/>
            </a:br>
            <a:r>
              <a:rPr lang="en-GB" altLang="en-US" sz="2000" dirty="0"/>
              <a:t>they are used.</a:t>
            </a:r>
          </a:p>
          <a:p>
            <a:pPr lvl="1"/>
            <a:r>
              <a:rPr lang="en-GB" altLang="en-US" sz="2000" dirty="0"/>
              <a:t>It makes writing code more difficult.</a:t>
            </a:r>
            <a:endParaRPr lang="en-US" altLang="en-US" sz="2000" dirty="0"/>
          </a:p>
        </p:txBody>
      </p:sp>
      <p:grpSp>
        <p:nvGrpSpPr>
          <p:cNvPr id="10245" name="Group 21"/>
          <p:cNvGrpSpPr>
            <a:grpSpLocks/>
          </p:cNvGrpSpPr>
          <p:nvPr/>
        </p:nvGrpSpPr>
        <p:grpSpPr bwMode="auto">
          <a:xfrm>
            <a:off x="6477000" y="1905000"/>
            <a:ext cx="2667000" cy="4572000"/>
            <a:chOff x="4080" y="1200"/>
            <a:chExt cx="1680" cy="2880"/>
          </a:xfrm>
        </p:grpSpPr>
        <p:sp>
          <p:nvSpPr>
            <p:cNvPr id="10246" name="Oval 4"/>
            <p:cNvSpPr>
              <a:spLocks noChangeArrowheads="1"/>
            </p:cNvSpPr>
            <p:nvPr/>
          </p:nvSpPr>
          <p:spPr bwMode="auto">
            <a:xfrm>
              <a:off x="4752" y="3072"/>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t>R2</a:t>
              </a:r>
              <a:endParaRPr lang="en-US" altLang="en-US"/>
            </a:p>
          </p:txBody>
        </p:sp>
        <p:sp>
          <p:nvSpPr>
            <p:cNvPr id="10247" name="Oval 5"/>
            <p:cNvSpPr>
              <a:spLocks noChangeArrowheads="1"/>
            </p:cNvSpPr>
            <p:nvPr/>
          </p:nvSpPr>
          <p:spPr bwMode="auto">
            <a:xfrm>
              <a:off x="4752" y="3696"/>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t>R1</a:t>
              </a:r>
              <a:endParaRPr lang="en-US" altLang="en-US"/>
            </a:p>
          </p:txBody>
        </p:sp>
        <p:sp>
          <p:nvSpPr>
            <p:cNvPr id="10248" name="Oval 6"/>
            <p:cNvSpPr>
              <a:spLocks noChangeArrowheads="1"/>
            </p:cNvSpPr>
            <p:nvPr/>
          </p:nvSpPr>
          <p:spPr bwMode="auto">
            <a:xfrm>
              <a:off x="4752" y="2400"/>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t>R3</a:t>
              </a:r>
              <a:endParaRPr lang="en-US" altLang="en-US"/>
            </a:p>
          </p:txBody>
        </p:sp>
        <p:sp>
          <p:nvSpPr>
            <p:cNvPr id="10249" name="Oval 7"/>
            <p:cNvSpPr>
              <a:spLocks noChangeArrowheads="1"/>
            </p:cNvSpPr>
            <p:nvPr/>
          </p:nvSpPr>
          <p:spPr bwMode="auto">
            <a:xfrm>
              <a:off x="4752" y="1776"/>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t>R4</a:t>
              </a:r>
              <a:endParaRPr lang="en-US" altLang="en-US"/>
            </a:p>
          </p:txBody>
        </p:sp>
        <p:sp>
          <p:nvSpPr>
            <p:cNvPr id="10250" name="Text Box 8"/>
            <p:cNvSpPr txBox="1">
              <a:spLocks noChangeArrowheads="1"/>
            </p:cNvSpPr>
            <p:nvPr/>
          </p:nvSpPr>
          <p:spPr bwMode="auto">
            <a:xfrm>
              <a:off x="4224" y="3216"/>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t>P1</a:t>
              </a:r>
            </a:p>
          </p:txBody>
        </p:sp>
        <p:sp>
          <p:nvSpPr>
            <p:cNvPr id="10251" name="Text Box 9"/>
            <p:cNvSpPr txBox="1">
              <a:spLocks noChangeArrowheads="1"/>
            </p:cNvSpPr>
            <p:nvPr/>
          </p:nvSpPr>
          <p:spPr bwMode="auto">
            <a:xfrm>
              <a:off x="5280" y="2448"/>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t>P2</a:t>
              </a:r>
            </a:p>
          </p:txBody>
        </p:sp>
        <p:cxnSp>
          <p:nvCxnSpPr>
            <p:cNvPr id="10252" name="AutoShape 10"/>
            <p:cNvCxnSpPr>
              <a:cxnSpLocks noChangeShapeType="1"/>
            </p:cNvCxnSpPr>
            <p:nvPr/>
          </p:nvCxnSpPr>
          <p:spPr bwMode="auto">
            <a:xfrm rot="10800000" flipH="1">
              <a:off x="4752" y="2592"/>
              <a:ext cx="1" cy="1296"/>
            </a:xfrm>
            <a:prstGeom prst="bentConnector3">
              <a:avLst>
                <a:gd name="adj1" fmla="val -14400000"/>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53" name="AutoShape 11"/>
            <p:cNvCxnSpPr>
              <a:cxnSpLocks noChangeShapeType="1"/>
              <a:stCxn id="10246" idx="6"/>
              <a:endCxn id="10249" idx="6"/>
            </p:cNvCxnSpPr>
            <p:nvPr/>
          </p:nvCxnSpPr>
          <p:spPr bwMode="auto">
            <a:xfrm flipV="1">
              <a:off x="5136" y="1968"/>
              <a:ext cx="1" cy="1296"/>
            </a:xfrm>
            <a:prstGeom prst="bentConnector3">
              <a:avLst>
                <a:gd name="adj1" fmla="val 14400000"/>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54" name="Oval 12"/>
            <p:cNvSpPr>
              <a:spLocks noChangeArrowheads="1"/>
            </p:cNvSpPr>
            <p:nvPr/>
          </p:nvSpPr>
          <p:spPr bwMode="auto">
            <a:xfrm>
              <a:off x="4752" y="1200"/>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t>R5</a:t>
              </a:r>
              <a:endParaRPr lang="en-US" altLang="en-US"/>
            </a:p>
          </p:txBody>
        </p:sp>
        <p:sp>
          <p:nvSpPr>
            <p:cNvPr id="10255" name="Line 13"/>
            <p:cNvSpPr>
              <a:spLocks noChangeShapeType="1"/>
            </p:cNvSpPr>
            <p:nvPr/>
          </p:nvSpPr>
          <p:spPr bwMode="auto">
            <a:xfrm>
              <a:off x="5136" y="187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256" name="Line 14"/>
            <p:cNvSpPr>
              <a:spLocks noChangeShapeType="1"/>
            </p:cNvSpPr>
            <p:nvPr/>
          </p:nvSpPr>
          <p:spPr bwMode="auto">
            <a:xfrm flipV="1">
              <a:off x="5424" y="1392"/>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257" name="Line 15"/>
            <p:cNvSpPr>
              <a:spLocks noChangeShapeType="1"/>
            </p:cNvSpPr>
            <p:nvPr/>
          </p:nvSpPr>
          <p:spPr bwMode="auto">
            <a:xfrm flipH="1">
              <a:off x="5136" y="1392"/>
              <a:ext cx="288"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258" name="Line 16"/>
            <p:cNvSpPr>
              <a:spLocks noChangeShapeType="1"/>
            </p:cNvSpPr>
            <p:nvPr/>
          </p:nvSpPr>
          <p:spPr bwMode="auto">
            <a:xfrm flipH="1">
              <a:off x="4560" y="2496"/>
              <a:ext cx="19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259" name="Line 17"/>
            <p:cNvSpPr>
              <a:spLocks noChangeShapeType="1"/>
            </p:cNvSpPr>
            <p:nvPr/>
          </p:nvSpPr>
          <p:spPr bwMode="auto">
            <a:xfrm flipV="1">
              <a:off x="4512" y="1968"/>
              <a:ext cx="0" cy="52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260" name="Line 18"/>
            <p:cNvSpPr>
              <a:spLocks noChangeShapeType="1"/>
            </p:cNvSpPr>
            <p:nvPr/>
          </p:nvSpPr>
          <p:spPr bwMode="auto">
            <a:xfrm>
              <a:off x="4512" y="1968"/>
              <a:ext cx="240" cy="0"/>
            </a:xfrm>
            <a:prstGeom prst="line">
              <a:avLst/>
            </a:prstGeom>
            <a:noFill/>
            <a:ln w="9525">
              <a:solidFill>
                <a:schemeClr val="tx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261" name="Text Box 19"/>
            <p:cNvSpPr txBox="1">
              <a:spLocks noChangeArrowheads="1"/>
            </p:cNvSpPr>
            <p:nvPr/>
          </p:nvSpPr>
          <p:spPr bwMode="auto">
            <a:xfrm>
              <a:off x="4080" y="2160"/>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t>P1</a:t>
              </a:r>
            </a:p>
          </p:txBody>
        </p:sp>
        <p:sp>
          <p:nvSpPr>
            <p:cNvPr id="10262" name="Text Box 20"/>
            <p:cNvSpPr txBox="1">
              <a:spLocks noChangeArrowheads="1"/>
            </p:cNvSpPr>
            <p:nvPr/>
          </p:nvSpPr>
          <p:spPr bwMode="auto">
            <a:xfrm>
              <a:off x="5431" y="1440"/>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t>P2</a:t>
              </a:r>
            </a:p>
          </p:txBody>
        </p:sp>
      </p:grpSp>
    </p:spTree>
    <p:extLst>
      <p:ext uri="{BB962C8B-B14F-4D97-AF65-F5344CB8AC3E}">
        <p14:creationId xmlns:p14="http://schemas.microsoft.com/office/powerpoint/2010/main" val="1325113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D9502C5-20AF-4327-9272-66AC770F154A}" type="slidenum">
              <a:rPr lang="en-GB" altLang="en-US" sz="1400"/>
              <a:pPr/>
              <a:t>11</a:t>
            </a:fld>
            <a:endParaRPr lang="en-GB" altLang="en-US" sz="1400"/>
          </a:p>
        </p:txBody>
      </p:sp>
      <p:sp>
        <p:nvSpPr>
          <p:cNvPr id="11267" name="Rectangle 2"/>
          <p:cNvSpPr>
            <a:spLocks noGrp="1" noChangeArrowheads="1"/>
          </p:cNvSpPr>
          <p:nvPr>
            <p:ph type="title"/>
          </p:nvPr>
        </p:nvSpPr>
        <p:spPr>
          <a:xfrm>
            <a:off x="628650" y="249238"/>
            <a:ext cx="7772400" cy="1143000"/>
          </a:xfrm>
        </p:spPr>
        <p:txBody>
          <a:bodyPr/>
          <a:lstStyle/>
          <a:p>
            <a:r>
              <a:rPr lang="en-GB" altLang="en-US"/>
              <a:t>Deadlock Avoidance</a:t>
            </a:r>
            <a:endParaRPr lang="en-US" altLang="en-US"/>
          </a:p>
        </p:txBody>
      </p:sp>
      <p:sp>
        <p:nvSpPr>
          <p:cNvPr id="11268" name="Rectangle 3"/>
          <p:cNvSpPr>
            <a:spLocks noGrp="1" noChangeArrowheads="1"/>
          </p:cNvSpPr>
          <p:nvPr>
            <p:ph type="body" idx="1"/>
          </p:nvPr>
        </p:nvSpPr>
        <p:spPr>
          <a:xfrm>
            <a:off x="614363" y="1868488"/>
            <a:ext cx="7772400" cy="4114800"/>
          </a:xfrm>
        </p:spPr>
        <p:txBody>
          <a:bodyPr/>
          <a:lstStyle/>
          <a:p>
            <a:r>
              <a:rPr lang="en-GB" altLang="en-US" sz="2000"/>
              <a:t>It is possible to allow these three conditions, and still prevent deadlock from occurring by being careful when allocating resources. </a:t>
            </a:r>
          </a:p>
          <a:p>
            <a:r>
              <a:rPr lang="en-GB" altLang="en-US" sz="2000"/>
              <a:t>The most famous deadlock avoidance algorithm is Dijkstra’s </a:t>
            </a:r>
            <a:r>
              <a:rPr lang="en-GB" altLang="en-US" sz="2000" b="1"/>
              <a:t>Banker’s Algorithm.</a:t>
            </a:r>
          </a:p>
          <a:p>
            <a:r>
              <a:rPr lang="en-US" altLang="en-US" sz="2000"/>
              <a:t>This is modelled after lending policies employed in banking systems:</a:t>
            </a:r>
          </a:p>
          <a:p>
            <a:pPr lvl="1"/>
            <a:r>
              <a:rPr lang="en-US" altLang="en-US" sz="1800"/>
              <a:t>A bank limited amount of Funds - </a:t>
            </a:r>
            <a:r>
              <a:rPr lang="en-US" altLang="en-US" sz="1800" b="1"/>
              <a:t>Resources</a:t>
            </a:r>
            <a:endParaRPr lang="en-US" altLang="en-US" sz="1800"/>
          </a:p>
          <a:p>
            <a:pPr lvl="1"/>
            <a:r>
              <a:rPr lang="en-US" altLang="en-US" sz="1800"/>
              <a:t>Money lent to different Borrowers - </a:t>
            </a:r>
            <a:r>
              <a:rPr lang="en-US" altLang="en-US" sz="1800" b="1"/>
              <a:t>Processes</a:t>
            </a:r>
          </a:p>
          <a:p>
            <a:r>
              <a:rPr lang="en-GB" altLang="en-US" sz="2000"/>
              <a:t>The Banker’s Algorithm says that a resource can be allocated to a process only when the allocation will result in a “safe state.” </a:t>
            </a:r>
          </a:p>
          <a:p>
            <a:pPr lvl="1"/>
            <a:r>
              <a:rPr lang="en-GB" altLang="en-US" sz="1800"/>
              <a:t>A safe state is one in which the total resource situation is such that all users will eventually be able to finish (ie. </a:t>
            </a:r>
            <a:r>
              <a:rPr lang="en-US" altLang="en-US" sz="1800"/>
              <a:t>at least one sequence in which all of the processes can be run to completion.</a:t>
            </a:r>
            <a:r>
              <a:rPr lang="en-GB" altLang="en-US" sz="1800"/>
              <a:t>)</a:t>
            </a:r>
            <a:r>
              <a:rPr lang="en-GB" altLang="en-US" sz="2400"/>
              <a:t>.</a:t>
            </a:r>
            <a:r>
              <a:rPr lang="en-GB" altLang="en-US" sz="1800"/>
              <a:t> </a:t>
            </a:r>
          </a:p>
          <a:p>
            <a:pPr lvl="1"/>
            <a:r>
              <a:rPr lang="en-GB" altLang="en-US" sz="1800"/>
              <a:t>An unsafe state is one that might eventually lead to deadlock.</a:t>
            </a:r>
            <a:endParaRPr lang="en-GB" altLang="en-US" sz="2400"/>
          </a:p>
        </p:txBody>
      </p:sp>
    </p:spTree>
    <p:extLst>
      <p:ext uri="{BB962C8B-B14F-4D97-AF65-F5344CB8AC3E}">
        <p14:creationId xmlns:p14="http://schemas.microsoft.com/office/powerpoint/2010/main" val="3354801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39569AD-0325-4006-9551-9C6D96E79D26}" type="slidenum">
              <a:rPr lang="en-GB" altLang="en-US" sz="1400"/>
              <a:pPr/>
              <a:t>12</a:t>
            </a:fld>
            <a:endParaRPr lang="en-GB" altLang="en-US" sz="1400"/>
          </a:p>
        </p:txBody>
      </p:sp>
      <p:sp>
        <p:nvSpPr>
          <p:cNvPr id="12291" name="Rectangle 2"/>
          <p:cNvSpPr>
            <a:spLocks noGrp="1" noChangeArrowheads="1"/>
          </p:cNvSpPr>
          <p:nvPr>
            <p:ph type="title"/>
          </p:nvPr>
        </p:nvSpPr>
        <p:spPr/>
        <p:txBody>
          <a:bodyPr/>
          <a:lstStyle/>
          <a:p>
            <a:r>
              <a:rPr lang="en-US" altLang="en-US"/>
              <a:t>Banker’s Algorithm Example</a:t>
            </a:r>
          </a:p>
        </p:txBody>
      </p:sp>
      <p:sp>
        <p:nvSpPr>
          <p:cNvPr id="12292" name="Rectangle 3"/>
          <p:cNvSpPr>
            <a:spLocks noGrp="1" noChangeArrowheads="1"/>
          </p:cNvSpPr>
          <p:nvPr>
            <p:ph type="body" idx="1"/>
          </p:nvPr>
        </p:nvSpPr>
        <p:spPr/>
        <p:txBody>
          <a:bodyPr/>
          <a:lstStyle/>
          <a:p>
            <a:r>
              <a:rPr lang="en-GB" altLang="en-US" sz="2400"/>
              <a:t>An operating system controls 12 tape drives, which are shared by 3 users. </a:t>
            </a:r>
          </a:p>
          <a:p>
            <a:r>
              <a:rPr lang="en-GB" altLang="en-US" sz="2400"/>
              <a:t>Each user specifies in advance the maximum number of tape drives they will need. </a:t>
            </a:r>
          </a:p>
          <a:p>
            <a:r>
              <a:rPr lang="en-GB" altLang="en-US" sz="2400"/>
              <a:t>The OS accepts a user’s request if the maximum need does not exceed 12.</a:t>
            </a:r>
          </a:p>
          <a:p>
            <a:r>
              <a:rPr lang="en-GB" altLang="en-US" sz="2400"/>
              <a:t>Tape drives are obtained and released one by one. </a:t>
            </a:r>
          </a:p>
          <a:p>
            <a:r>
              <a:rPr lang="en-GB" altLang="en-US" sz="2400"/>
              <a:t>Sometimes a user may have to wait, but the OS guarantees a finite wait.</a:t>
            </a:r>
            <a:endParaRPr lang="en-US" altLang="en-US" sz="2400"/>
          </a:p>
        </p:txBody>
      </p:sp>
    </p:spTree>
    <p:extLst>
      <p:ext uri="{BB962C8B-B14F-4D97-AF65-F5344CB8AC3E}">
        <p14:creationId xmlns:p14="http://schemas.microsoft.com/office/powerpoint/2010/main" val="1885124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7098B92-21B0-4F50-983F-880C58141328}" type="slidenum">
              <a:rPr lang="en-GB" altLang="en-US" sz="1400"/>
              <a:pPr/>
              <a:t>13</a:t>
            </a:fld>
            <a:endParaRPr lang="en-GB" altLang="en-US" sz="1400"/>
          </a:p>
        </p:txBody>
      </p:sp>
      <p:sp>
        <p:nvSpPr>
          <p:cNvPr id="13315" name="Rectangle 2"/>
          <p:cNvSpPr>
            <a:spLocks noGrp="1" noChangeArrowheads="1"/>
          </p:cNvSpPr>
          <p:nvPr>
            <p:ph type="title"/>
          </p:nvPr>
        </p:nvSpPr>
        <p:spPr/>
        <p:txBody>
          <a:bodyPr/>
          <a:lstStyle/>
          <a:p>
            <a:r>
              <a:rPr lang="en-US" altLang="en-US"/>
              <a:t>Example of a Safe State</a:t>
            </a:r>
          </a:p>
        </p:txBody>
      </p:sp>
      <p:sp>
        <p:nvSpPr>
          <p:cNvPr id="13316" name="Rectangle 3"/>
          <p:cNvSpPr>
            <a:spLocks noGrp="1" noChangeArrowheads="1"/>
          </p:cNvSpPr>
          <p:nvPr>
            <p:ph type="body" idx="1"/>
          </p:nvPr>
        </p:nvSpPr>
        <p:spPr>
          <a:xfrm>
            <a:off x="527050" y="1981200"/>
            <a:ext cx="8234363" cy="4114800"/>
          </a:xfrm>
        </p:spPr>
        <p:txBody>
          <a:bodyPr/>
          <a:lstStyle/>
          <a:p>
            <a:r>
              <a:rPr lang="en-GB" altLang="en-US" sz="2400" dirty="0"/>
              <a:t>Let’s say the system is in the following state:</a:t>
            </a:r>
          </a:p>
          <a:p>
            <a:endParaRPr lang="en-US" altLang="en-US" sz="2400" dirty="0"/>
          </a:p>
          <a:p>
            <a:endParaRPr lang="en-US" altLang="en-US" sz="2400" dirty="0"/>
          </a:p>
          <a:p>
            <a:endParaRPr lang="en-US" altLang="en-US" sz="2400" dirty="0"/>
          </a:p>
          <a:p>
            <a:r>
              <a:rPr lang="en-GB" altLang="en-US" sz="2400" dirty="0"/>
              <a:t>Ten drives are currently being used, and 2 are available. </a:t>
            </a:r>
          </a:p>
          <a:p>
            <a:r>
              <a:rPr lang="en-GB" altLang="en-US" sz="2400" dirty="0"/>
              <a:t>If these are given to User 2, this will fulfil her maximum need and she can run to completion, and then release all 6 drives.</a:t>
            </a:r>
          </a:p>
          <a:p>
            <a:r>
              <a:rPr lang="en-GB" altLang="en-US" sz="2400" dirty="0"/>
              <a:t>These can then be given to Users 1 and 3.</a:t>
            </a:r>
          </a:p>
          <a:p>
            <a:r>
              <a:rPr lang="en-GB" altLang="en-US" sz="2400" dirty="0"/>
              <a:t>This is therefore a safe state, because it is possible for all three users to complete.</a:t>
            </a:r>
            <a:endParaRPr lang="en-US" altLang="en-US" sz="2400" dirty="0"/>
          </a:p>
        </p:txBody>
      </p:sp>
      <p:graphicFrame>
        <p:nvGraphicFramePr>
          <p:cNvPr id="13317" name="Object 4"/>
          <p:cNvGraphicFramePr>
            <a:graphicFrameLocks noChangeAspect="1"/>
          </p:cNvGraphicFramePr>
          <p:nvPr>
            <p:extLst>
              <p:ext uri="{D42A27DB-BD31-4B8C-83A1-F6EECF244321}">
                <p14:modId xmlns:p14="http://schemas.microsoft.com/office/powerpoint/2010/main" val="2429183980"/>
              </p:ext>
            </p:extLst>
          </p:nvPr>
        </p:nvGraphicFramePr>
        <p:xfrm>
          <a:off x="1450975" y="2446338"/>
          <a:ext cx="7018338" cy="1314450"/>
        </p:xfrm>
        <a:graphic>
          <a:graphicData uri="http://schemas.openxmlformats.org/presentationml/2006/ole">
            <mc:AlternateContent xmlns:mc="http://schemas.openxmlformats.org/markup-compatibility/2006">
              <mc:Choice xmlns:v="urn:schemas-microsoft-com:vml" Requires="v">
                <p:oleObj spid="_x0000_s1038" name="Document" r:id="rId3" imgW="5630460" imgH="1060598" progId="Word.Document.8">
                  <p:embed/>
                </p:oleObj>
              </mc:Choice>
              <mc:Fallback>
                <p:oleObj name="Document" r:id="rId3" imgW="5630460" imgH="1060598" progId="Word.Document.8">
                  <p:embed/>
                  <p:pic>
                    <p:nvPicPr>
                      <p:cNvPr id="13317" name="Object 4"/>
                      <p:cNvPicPr>
                        <a:picLocks noChangeAspect="1" noChangeArrowheads="1"/>
                      </p:cNvPicPr>
                      <p:nvPr/>
                    </p:nvPicPr>
                    <p:blipFill>
                      <a:blip r:embed="rId4"/>
                      <a:srcRect/>
                      <a:stretch>
                        <a:fillRect/>
                      </a:stretch>
                    </p:blipFill>
                    <p:spPr bwMode="auto">
                      <a:xfrm>
                        <a:off x="1450975" y="2446338"/>
                        <a:ext cx="7018338"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85060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8458D32-D2BA-4F98-88C8-3B4E5EEC7ED2}" type="slidenum">
              <a:rPr lang="en-GB" altLang="en-US" sz="1400"/>
              <a:pPr/>
              <a:t>14</a:t>
            </a:fld>
            <a:endParaRPr lang="en-GB" altLang="en-US" sz="1400"/>
          </a:p>
        </p:txBody>
      </p:sp>
      <p:sp>
        <p:nvSpPr>
          <p:cNvPr id="14339" name="Rectangle 2"/>
          <p:cNvSpPr>
            <a:spLocks noGrp="1" noChangeArrowheads="1"/>
          </p:cNvSpPr>
          <p:nvPr>
            <p:ph type="title"/>
          </p:nvPr>
        </p:nvSpPr>
        <p:spPr/>
        <p:txBody>
          <a:bodyPr/>
          <a:lstStyle/>
          <a:p>
            <a:r>
              <a:rPr lang="en-US" altLang="en-US"/>
              <a:t>Example of an Unsafe State</a:t>
            </a:r>
          </a:p>
        </p:txBody>
      </p:sp>
      <p:sp>
        <p:nvSpPr>
          <p:cNvPr id="14340" name="Rectangle 3"/>
          <p:cNvSpPr>
            <a:spLocks noGrp="1" noChangeArrowheads="1"/>
          </p:cNvSpPr>
          <p:nvPr>
            <p:ph type="body" idx="1"/>
          </p:nvPr>
        </p:nvSpPr>
        <p:spPr>
          <a:xfrm>
            <a:off x="457200" y="1783357"/>
            <a:ext cx="8229600" cy="4525963"/>
          </a:xfrm>
        </p:spPr>
        <p:txBody>
          <a:bodyPr/>
          <a:lstStyle/>
          <a:p>
            <a:r>
              <a:rPr lang="en-GB" altLang="en-US" sz="2400" dirty="0"/>
              <a:t>Let’s say the drives are allocated as shown below:</a:t>
            </a:r>
          </a:p>
          <a:p>
            <a:endParaRPr lang="en-US" altLang="en-US" sz="2400" dirty="0"/>
          </a:p>
          <a:p>
            <a:endParaRPr lang="en-US" altLang="en-US" sz="2400" dirty="0"/>
          </a:p>
          <a:p>
            <a:endParaRPr lang="en-US" altLang="en-US" sz="2400" dirty="0"/>
          </a:p>
          <a:p>
            <a:endParaRPr lang="en-US" altLang="en-US" sz="2400" dirty="0"/>
          </a:p>
          <a:p>
            <a:r>
              <a:rPr lang="en-GB" altLang="en-US" sz="2400" dirty="0"/>
              <a:t>Only one drive is available. If User 1 requests it, deadlock could develop if all users need to request another tape drive before releasing any. </a:t>
            </a:r>
          </a:p>
          <a:p>
            <a:r>
              <a:rPr lang="en-GB" altLang="en-US" sz="2400" dirty="0"/>
              <a:t>Therefore we cannot guarantee that all users will finish.</a:t>
            </a:r>
          </a:p>
          <a:p>
            <a:r>
              <a:rPr lang="en-GB" altLang="en-US" sz="2400" dirty="0"/>
              <a:t>Does it follow there will definitely be deadlock? </a:t>
            </a:r>
            <a:endParaRPr lang="en-US" altLang="en-US" dirty="0"/>
          </a:p>
        </p:txBody>
      </p:sp>
      <p:graphicFrame>
        <p:nvGraphicFramePr>
          <p:cNvPr id="14341" name="Object 4"/>
          <p:cNvGraphicFramePr>
            <a:graphicFrameLocks noChangeAspect="1"/>
          </p:cNvGraphicFramePr>
          <p:nvPr/>
        </p:nvGraphicFramePr>
        <p:xfrm>
          <a:off x="1152525" y="2522538"/>
          <a:ext cx="8991600" cy="1693862"/>
        </p:xfrm>
        <a:graphic>
          <a:graphicData uri="http://schemas.openxmlformats.org/presentationml/2006/ole">
            <mc:AlternateContent xmlns:mc="http://schemas.openxmlformats.org/markup-compatibility/2006">
              <mc:Choice xmlns:v="urn:schemas-microsoft-com:vml" Requires="v">
                <p:oleObj spid="_x0000_s2062" name="Document" r:id="rId3" imgW="5629656" imgH="1060704" progId="Word.Document.8">
                  <p:embed/>
                </p:oleObj>
              </mc:Choice>
              <mc:Fallback>
                <p:oleObj name="Document" r:id="rId3" imgW="5629656" imgH="1060704" progId="Word.Document.8">
                  <p:embed/>
                  <p:pic>
                    <p:nvPicPr>
                      <p:cNvPr id="14341"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525" y="2522538"/>
                        <a:ext cx="8991600" cy="169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35491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98739C0-FB26-42F3-85B1-F835BE65F801}" type="slidenum">
              <a:rPr lang="en-GB" altLang="en-US" sz="1400"/>
              <a:pPr/>
              <a:t>15</a:t>
            </a:fld>
            <a:endParaRPr lang="en-GB" altLang="en-US" sz="1400"/>
          </a:p>
        </p:txBody>
      </p:sp>
      <p:sp>
        <p:nvSpPr>
          <p:cNvPr id="15363" name="Rectangle 2"/>
          <p:cNvSpPr>
            <a:spLocks noGrp="1" noChangeArrowheads="1"/>
          </p:cNvSpPr>
          <p:nvPr>
            <p:ph type="title"/>
          </p:nvPr>
        </p:nvSpPr>
        <p:spPr/>
        <p:txBody>
          <a:bodyPr/>
          <a:lstStyle/>
          <a:p>
            <a:r>
              <a:rPr lang="en-GB" altLang="en-US"/>
              <a:t>Resource Allocation in the Banker’s Algorithm</a:t>
            </a:r>
            <a:endParaRPr lang="en-US" altLang="en-US"/>
          </a:p>
        </p:txBody>
      </p:sp>
      <p:sp>
        <p:nvSpPr>
          <p:cNvPr id="15364" name="Rectangle 3"/>
          <p:cNvSpPr>
            <a:spLocks noGrp="1" noChangeArrowheads="1"/>
          </p:cNvSpPr>
          <p:nvPr>
            <p:ph type="body" idx="1"/>
          </p:nvPr>
        </p:nvSpPr>
        <p:spPr>
          <a:xfrm>
            <a:off x="439738" y="1772816"/>
            <a:ext cx="8394700" cy="4114800"/>
          </a:xfrm>
        </p:spPr>
        <p:txBody>
          <a:bodyPr/>
          <a:lstStyle/>
          <a:p>
            <a:r>
              <a:rPr lang="en-GB" altLang="en-US" sz="2400" dirty="0"/>
              <a:t>The OS grants requests for resources only if they result in safe states. </a:t>
            </a:r>
          </a:p>
          <a:p>
            <a:pPr lvl="1"/>
            <a:r>
              <a:rPr lang="en-GB" altLang="en-US" sz="2000" dirty="0"/>
              <a:t>The mutual exclusion, ‘wait-for’ and ‘no pre-emption’ conditions are allowed. </a:t>
            </a:r>
          </a:p>
          <a:p>
            <a:pPr lvl="1"/>
            <a:r>
              <a:rPr lang="en-GB" altLang="en-US" sz="2000" dirty="0"/>
              <a:t>Users request resources one at a time, and the system may either grant or deny the resource. </a:t>
            </a:r>
          </a:p>
          <a:p>
            <a:pPr lvl="1"/>
            <a:r>
              <a:rPr lang="en-GB" altLang="en-US" sz="2000" dirty="0"/>
              <a:t>If it is denied, the system guarantees that the user will eventually get the resource.</a:t>
            </a:r>
          </a:p>
          <a:p>
            <a:r>
              <a:rPr lang="en-GB" altLang="en-US" sz="2400" dirty="0"/>
              <a:t>Rule: only allocate resource if this allocation will not prevent any process from completing.</a:t>
            </a:r>
          </a:p>
          <a:p>
            <a:r>
              <a:rPr lang="en-GB" altLang="en-US" sz="2400" dirty="0"/>
              <a:t>Because the system is always maintained in a safe state, sooner or later all requests will be satisfied and all users will finish. </a:t>
            </a:r>
          </a:p>
        </p:txBody>
      </p:sp>
    </p:spTree>
    <p:extLst>
      <p:ext uri="{BB962C8B-B14F-4D97-AF65-F5344CB8AC3E}">
        <p14:creationId xmlns:p14="http://schemas.microsoft.com/office/powerpoint/2010/main" val="695089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B1DBC1B-93E9-4A4F-BB65-85AFBFDBB959}" type="slidenum">
              <a:rPr lang="en-GB" altLang="en-US" sz="1400"/>
              <a:pPr/>
              <a:t>16</a:t>
            </a:fld>
            <a:endParaRPr lang="en-GB" altLang="en-US" sz="1400"/>
          </a:p>
        </p:txBody>
      </p:sp>
      <p:sp>
        <p:nvSpPr>
          <p:cNvPr id="16387" name="Rectangle 2"/>
          <p:cNvSpPr>
            <a:spLocks noGrp="1" noChangeArrowheads="1"/>
          </p:cNvSpPr>
          <p:nvPr>
            <p:ph type="title"/>
          </p:nvPr>
        </p:nvSpPr>
        <p:spPr/>
        <p:txBody>
          <a:bodyPr/>
          <a:lstStyle/>
          <a:p>
            <a:r>
              <a:rPr lang="en-GB" altLang="en-US"/>
              <a:t>Weaknesses in the Banker’s Algorithm</a:t>
            </a:r>
            <a:endParaRPr lang="en-US" altLang="en-US" sz="3600"/>
          </a:p>
        </p:txBody>
      </p:sp>
      <p:sp>
        <p:nvSpPr>
          <p:cNvPr id="16388" name="Rectangle 3"/>
          <p:cNvSpPr>
            <a:spLocks noGrp="1" noChangeArrowheads="1"/>
          </p:cNvSpPr>
          <p:nvPr>
            <p:ph type="body" idx="1"/>
          </p:nvPr>
        </p:nvSpPr>
        <p:spPr/>
        <p:txBody>
          <a:bodyPr/>
          <a:lstStyle/>
          <a:p>
            <a:r>
              <a:rPr lang="en-GB" altLang="en-US" sz="2400"/>
              <a:t>The Banker’s Algorithm allows jobs to proceed that would have had to wait under a deadlock prevention scheme, but there are a number of problems:</a:t>
            </a:r>
          </a:p>
          <a:p>
            <a:pPr lvl="1"/>
            <a:r>
              <a:rPr lang="en-GB" altLang="en-US" sz="2000"/>
              <a:t>We cannot rely on having a fixed number of resources available</a:t>
            </a:r>
          </a:p>
          <a:p>
            <a:pPr lvl="1"/>
            <a:r>
              <a:rPr lang="en-GB" altLang="en-US" sz="2000"/>
              <a:t>It is unreasonable to require that the user population remain fixed.</a:t>
            </a:r>
          </a:p>
          <a:p>
            <a:pPr lvl="1"/>
            <a:r>
              <a:rPr lang="en-GB" altLang="en-US" sz="2000"/>
              <a:t>All requests are granted in a finite time, but real systems will have more exacting requirements.</a:t>
            </a:r>
          </a:p>
          <a:p>
            <a:pPr lvl="1"/>
            <a:r>
              <a:rPr lang="en-GB" altLang="en-US" sz="2000"/>
              <a:t>There is an assumption that resources are not held indefinitely.</a:t>
            </a:r>
          </a:p>
          <a:p>
            <a:pPr lvl="1"/>
            <a:r>
              <a:rPr lang="en-GB" altLang="en-US" sz="2000"/>
              <a:t>Resource allocation is becoming more dynamic, and it may be difficult to know in advance a user’s maximum need.</a:t>
            </a:r>
          </a:p>
          <a:p>
            <a:pPr lvl="1"/>
            <a:r>
              <a:rPr lang="en-GB" altLang="en-US" sz="2000"/>
              <a:t>The Banker’s Algorithm contains assumptions which do not match those of real systems. </a:t>
            </a:r>
            <a:endParaRPr lang="en-US" altLang="en-US"/>
          </a:p>
        </p:txBody>
      </p:sp>
    </p:spTree>
    <p:extLst>
      <p:ext uri="{BB962C8B-B14F-4D97-AF65-F5344CB8AC3E}">
        <p14:creationId xmlns:p14="http://schemas.microsoft.com/office/powerpoint/2010/main" val="46529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090527E-DB14-4DF4-9322-BF38C18EB340}" type="slidenum">
              <a:rPr lang="en-GB" altLang="en-US" sz="1400"/>
              <a:pPr/>
              <a:t>17</a:t>
            </a:fld>
            <a:endParaRPr lang="en-GB" altLang="en-US" sz="1400"/>
          </a:p>
        </p:txBody>
      </p:sp>
      <p:sp>
        <p:nvSpPr>
          <p:cNvPr id="17411" name="Rectangle 2"/>
          <p:cNvSpPr>
            <a:spLocks noGrp="1" noChangeArrowheads="1"/>
          </p:cNvSpPr>
          <p:nvPr>
            <p:ph type="title"/>
          </p:nvPr>
        </p:nvSpPr>
        <p:spPr/>
        <p:txBody>
          <a:bodyPr/>
          <a:lstStyle/>
          <a:p>
            <a:r>
              <a:rPr lang="en-GB" altLang="en-US">
                <a:solidFill>
                  <a:schemeClr val="tx1"/>
                </a:solidFill>
              </a:rPr>
              <a:t>Deadlock Detection</a:t>
            </a:r>
            <a:endParaRPr lang="en-US" altLang="en-US">
              <a:solidFill>
                <a:schemeClr val="tx1"/>
              </a:solidFill>
            </a:endParaRPr>
          </a:p>
        </p:txBody>
      </p:sp>
      <p:sp>
        <p:nvSpPr>
          <p:cNvPr id="17412" name="Rectangle 3"/>
          <p:cNvSpPr>
            <a:spLocks noGrp="1" noChangeArrowheads="1"/>
          </p:cNvSpPr>
          <p:nvPr>
            <p:ph type="body" idx="1"/>
          </p:nvPr>
        </p:nvSpPr>
        <p:spPr/>
        <p:txBody>
          <a:bodyPr/>
          <a:lstStyle/>
          <a:p>
            <a:r>
              <a:rPr lang="en-GB" altLang="en-US" sz="2400"/>
              <a:t>This is the process of actually determining that a deadlock exists, and of identifying the resources and processes involved in the deadlock.</a:t>
            </a:r>
          </a:p>
          <a:p>
            <a:r>
              <a:rPr lang="en-GB" altLang="en-US" sz="2400"/>
              <a:t>Resource Allocation Graphs can be constructed for this purpose. An example of one is shown here:</a:t>
            </a:r>
          </a:p>
          <a:p>
            <a:r>
              <a:rPr lang="en-GB" altLang="en-US" sz="2400"/>
              <a:t>Here...</a:t>
            </a:r>
          </a:p>
          <a:p>
            <a:pPr lvl="1"/>
            <a:r>
              <a:rPr lang="en-GB" altLang="en-US" sz="2000"/>
              <a:t>Process P7 has requested </a:t>
            </a:r>
            <a:br>
              <a:rPr lang="en-GB" altLang="en-US" sz="2000"/>
            </a:br>
            <a:r>
              <a:rPr lang="en-GB" altLang="en-US" sz="2000"/>
              <a:t>(but not yet been granted) </a:t>
            </a:r>
            <a:br>
              <a:rPr lang="en-GB" altLang="en-US" sz="2000"/>
            </a:br>
            <a:r>
              <a:rPr lang="en-GB" altLang="en-US" sz="2000"/>
              <a:t>a resource of type R6. </a:t>
            </a:r>
          </a:p>
          <a:p>
            <a:pPr lvl="1"/>
            <a:r>
              <a:rPr lang="en-GB" altLang="en-US" sz="2000"/>
              <a:t>A resource of type R6 has </a:t>
            </a:r>
            <a:br>
              <a:rPr lang="en-GB" altLang="en-US" sz="2000"/>
            </a:br>
            <a:r>
              <a:rPr lang="en-GB" altLang="en-US" sz="2000"/>
              <a:t>been allocated to P8.</a:t>
            </a:r>
          </a:p>
          <a:p>
            <a:pPr lvl="1"/>
            <a:r>
              <a:rPr lang="en-GB" altLang="en-US" sz="2000"/>
              <a:t>Resources of type R7 have </a:t>
            </a:r>
            <a:br>
              <a:rPr lang="en-GB" altLang="en-US" sz="2000"/>
            </a:br>
            <a:r>
              <a:rPr lang="en-GB" altLang="en-US" sz="2000"/>
              <a:t>been granted to processes P7, P8 and P9.</a:t>
            </a:r>
            <a:endParaRPr lang="en-US" altLang="en-US"/>
          </a:p>
        </p:txBody>
      </p:sp>
      <p:graphicFrame>
        <p:nvGraphicFramePr>
          <p:cNvPr id="17413" name="Object 4"/>
          <p:cNvGraphicFramePr>
            <a:graphicFrameLocks noChangeAspect="1"/>
          </p:cNvGraphicFramePr>
          <p:nvPr/>
        </p:nvGraphicFramePr>
        <p:xfrm>
          <a:off x="4386263" y="3835400"/>
          <a:ext cx="4179887" cy="2276475"/>
        </p:xfrm>
        <a:graphic>
          <a:graphicData uri="http://schemas.openxmlformats.org/presentationml/2006/ole">
            <mc:AlternateContent xmlns:mc="http://schemas.openxmlformats.org/markup-compatibility/2006">
              <mc:Choice xmlns:v="urn:schemas-microsoft-com:vml" Requires="v">
                <p:oleObj spid="_x0000_s3086" name="Document" r:id="rId3" imgW="4178808" imgH="2276856" progId="Word.Document.8">
                  <p:embed/>
                </p:oleObj>
              </mc:Choice>
              <mc:Fallback>
                <p:oleObj name="Document" r:id="rId3" imgW="4178808" imgH="2276856" progId="Word.Document.8">
                  <p:embed/>
                  <p:pic>
                    <p:nvPicPr>
                      <p:cNvPr id="1741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6263" y="3835400"/>
                        <a:ext cx="4179887"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614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E573363-9527-4B24-879C-CDF6B6959706}" type="slidenum">
              <a:rPr lang="en-GB" altLang="en-US" sz="1400"/>
              <a:pPr/>
              <a:t>18</a:t>
            </a:fld>
            <a:endParaRPr lang="en-GB" altLang="en-US" sz="1400"/>
          </a:p>
        </p:txBody>
      </p:sp>
      <p:sp>
        <p:nvSpPr>
          <p:cNvPr id="18435" name="Rectangle 2"/>
          <p:cNvSpPr>
            <a:spLocks noGrp="1" noChangeArrowheads="1"/>
          </p:cNvSpPr>
          <p:nvPr>
            <p:ph type="title"/>
          </p:nvPr>
        </p:nvSpPr>
        <p:spPr/>
        <p:txBody>
          <a:bodyPr/>
          <a:lstStyle/>
          <a:p>
            <a:r>
              <a:rPr lang="en-GB" altLang="en-US">
                <a:solidFill>
                  <a:schemeClr val="tx1"/>
                </a:solidFill>
              </a:rPr>
              <a:t>Resource Allocation Graphs </a:t>
            </a:r>
            <a:endParaRPr lang="en-US" altLang="en-US">
              <a:solidFill>
                <a:schemeClr val="tx1"/>
              </a:solidFill>
            </a:endParaRPr>
          </a:p>
        </p:txBody>
      </p:sp>
      <p:sp>
        <p:nvSpPr>
          <p:cNvPr id="18436" name="Rectangle 3"/>
          <p:cNvSpPr>
            <a:spLocks noGrp="1" noChangeArrowheads="1"/>
          </p:cNvSpPr>
          <p:nvPr>
            <p:ph type="body" idx="1"/>
          </p:nvPr>
        </p:nvSpPr>
        <p:spPr/>
        <p:txBody>
          <a:bodyPr/>
          <a:lstStyle/>
          <a:p>
            <a:r>
              <a:rPr lang="en-GB" altLang="en-US" sz="2400" dirty="0"/>
              <a:t>Resource Allocation Graphs can be used to show which processes can complete their execution and which remain deadlocked. </a:t>
            </a:r>
          </a:p>
          <a:p>
            <a:r>
              <a:rPr lang="en-GB" altLang="en-US" sz="2400" dirty="0"/>
              <a:t>This is done by a process of reduction:</a:t>
            </a:r>
          </a:p>
          <a:p>
            <a:pPr lvl="1"/>
            <a:r>
              <a:rPr lang="en-GB" altLang="en-US" sz="2200" dirty="0"/>
              <a:t>Observe which processes can complete and remove their allocated resources (</a:t>
            </a:r>
            <a:r>
              <a:rPr lang="en-GB" altLang="en-US" sz="2200" dirty="0" err="1"/>
              <a:t>ie</a:t>
            </a:r>
            <a:r>
              <a:rPr lang="en-GB" altLang="en-US" sz="2200" dirty="0"/>
              <a:t>. arrows from resources to the processes). </a:t>
            </a:r>
          </a:p>
          <a:p>
            <a:pPr lvl="1"/>
            <a:r>
              <a:rPr lang="en-GB" altLang="en-US" sz="2200" dirty="0"/>
              <a:t>If all processes can be removed in this way, there is no deadlock.</a:t>
            </a:r>
            <a:endParaRPr lang="en-US" altLang="en-US" sz="2200" dirty="0"/>
          </a:p>
        </p:txBody>
      </p:sp>
    </p:spTree>
    <p:extLst>
      <p:ext uri="{BB962C8B-B14F-4D97-AF65-F5344CB8AC3E}">
        <p14:creationId xmlns:p14="http://schemas.microsoft.com/office/powerpoint/2010/main" val="2095964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6A6422B-8061-4288-99B6-E0AE8307976D}" type="slidenum">
              <a:rPr lang="en-GB" altLang="en-US" sz="1400"/>
              <a:pPr/>
              <a:t>19</a:t>
            </a:fld>
            <a:endParaRPr lang="en-GB" altLang="en-US" sz="1400"/>
          </a:p>
        </p:txBody>
      </p:sp>
      <p:sp>
        <p:nvSpPr>
          <p:cNvPr id="19459" name="Rectangle 2"/>
          <p:cNvSpPr>
            <a:spLocks noGrp="1" noChangeArrowheads="1"/>
          </p:cNvSpPr>
          <p:nvPr>
            <p:ph type="title"/>
          </p:nvPr>
        </p:nvSpPr>
        <p:spPr>
          <a:xfrm>
            <a:off x="714375" y="322263"/>
            <a:ext cx="7772400" cy="1143000"/>
          </a:xfrm>
        </p:spPr>
        <p:txBody>
          <a:bodyPr/>
          <a:lstStyle/>
          <a:p>
            <a:r>
              <a:rPr lang="en-GB" altLang="en-US"/>
              <a:t>Deadlock Recovery</a:t>
            </a:r>
            <a:endParaRPr lang="en-US" altLang="en-US" sz="3200"/>
          </a:p>
        </p:txBody>
      </p:sp>
      <p:sp>
        <p:nvSpPr>
          <p:cNvPr id="19460" name="Rectangle 3"/>
          <p:cNvSpPr>
            <a:spLocks noGrp="1" noChangeArrowheads="1"/>
          </p:cNvSpPr>
          <p:nvPr>
            <p:ph type="body" idx="1"/>
          </p:nvPr>
        </p:nvSpPr>
        <p:spPr>
          <a:xfrm>
            <a:off x="715963" y="1692275"/>
            <a:ext cx="7772400" cy="4114800"/>
          </a:xfrm>
        </p:spPr>
        <p:txBody>
          <a:bodyPr/>
          <a:lstStyle/>
          <a:p>
            <a:r>
              <a:rPr lang="en-GB" altLang="en-US" sz="2000"/>
              <a:t>Once a system has become deadlocked, the deadlock must be broken by removing one or more of the necessary conditions. </a:t>
            </a:r>
          </a:p>
          <a:p>
            <a:r>
              <a:rPr lang="en-GB" altLang="en-US" sz="2000"/>
              <a:t>Usually, this involves forcibly removing a process from the system and reclaiming its resources. </a:t>
            </a:r>
          </a:p>
          <a:p>
            <a:pPr lvl="1"/>
            <a:r>
              <a:rPr lang="en-GB" altLang="en-US" sz="1800"/>
              <a:t>The work it has done will be lost, but the other processes will be able to continue. </a:t>
            </a:r>
          </a:p>
          <a:p>
            <a:pPr lvl="1"/>
            <a:r>
              <a:rPr lang="en-GB" altLang="en-US" sz="1800"/>
              <a:t>Sometimes, several processes may need to be removed in order that sufficient resources be freed up.</a:t>
            </a:r>
          </a:p>
          <a:p>
            <a:r>
              <a:rPr lang="en-GB" altLang="en-US" sz="2000"/>
              <a:t>The most desirable means of deadlock recovery would be a suspend/resume mechanism. </a:t>
            </a:r>
          </a:p>
          <a:p>
            <a:pPr lvl="1"/>
            <a:r>
              <a:rPr lang="en-GB" altLang="en-US" sz="1800"/>
              <a:t>Processes could be put on temporary hold, and started up again when resources became freed up, without loss of work. </a:t>
            </a:r>
          </a:p>
          <a:p>
            <a:pPr lvl="1"/>
            <a:r>
              <a:rPr lang="en-GB" altLang="en-US" sz="1800"/>
              <a:t>Some systems provide a checkpoint/restart facility, which facilitate a suspend/resume mechanism with loss of work only from the last checkpoint. This approach does however involve a lot of work by applications systems developers.</a:t>
            </a:r>
            <a:endParaRPr lang="en-US" altLang="en-US" sz="1800"/>
          </a:p>
        </p:txBody>
      </p:sp>
    </p:spTree>
    <p:extLst>
      <p:ext uri="{BB962C8B-B14F-4D97-AF65-F5344CB8AC3E}">
        <p14:creationId xmlns:p14="http://schemas.microsoft.com/office/powerpoint/2010/main" val="1892140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9038E51-7FC4-4574-AF04-7B419F526F42}" type="slidenum">
              <a:rPr lang="en-GB" altLang="en-US" sz="1400"/>
              <a:pPr/>
              <a:t>2</a:t>
            </a:fld>
            <a:endParaRPr lang="en-GB" altLang="en-US" sz="1400"/>
          </a:p>
        </p:txBody>
      </p:sp>
      <p:sp>
        <p:nvSpPr>
          <p:cNvPr id="3075" name="Rectangle 2"/>
          <p:cNvSpPr>
            <a:spLocks noGrp="1" noChangeArrowheads="1"/>
          </p:cNvSpPr>
          <p:nvPr>
            <p:ph type="title"/>
          </p:nvPr>
        </p:nvSpPr>
        <p:spPr/>
        <p:txBody>
          <a:bodyPr/>
          <a:lstStyle/>
          <a:p>
            <a:r>
              <a:rPr lang="en-GB" altLang="en-US">
                <a:solidFill>
                  <a:schemeClr val="tx1"/>
                </a:solidFill>
              </a:rPr>
              <a:t>Deadlock</a:t>
            </a:r>
          </a:p>
        </p:txBody>
      </p:sp>
      <p:sp>
        <p:nvSpPr>
          <p:cNvPr id="3076" name="Rectangle 3"/>
          <p:cNvSpPr>
            <a:spLocks noGrp="1" noChangeArrowheads="1"/>
          </p:cNvSpPr>
          <p:nvPr>
            <p:ph type="body" idx="1"/>
          </p:nvPr>
        </p:nvSpPr>
        <p:spPr>
          <a:xfrm>
            <a:off x="657225" y="1620838"/>
            <a:ext cx="7772400" cy="4114800"/>
          </a:xfrm>
        </p:spPr>
        <p:txBody>
          <a:bodyPr/>
          <a:lstStyle/>
          <a:p>
            <a:r>
              <a:rPr lang="en-GB" altLang="en-US" sz="2200" dirty="0"/>
              <a:t>A process is said to be in a state of deadlock if it is waiting for an event which will not occur.  </a:t>
            </a:r>
          </a:p>
          <a:p>
            <a:r>
              <a:rPr lang="en-GB" altLang="en-US" sz="2200" dirty="0"/>
              <a:t>When resources are shared among processes, with each process having exclusive control over the resources they have been allocated, it is possible for deadlocks to develop.</a:t>
            </a:r>
          </a:p>
          <a:p>
            <a:pPr lvl="1"/>
            <a:r>
              <a:rPr lang="en-GB" altLang="en-US" sz="2200" dirty="0"/>
              <a:t>Usually with exclusive allocation</a:t>
            </a:r>
          </a:p>
          <a:p>
            <a:r>
              <a:rPr lang="en-GB" altLang="en-US" sz="2200" dirty="0"/>
              <a:t>Spooling systems are often prone to deadlock. </a:t>
            </a:r>
          </a:p>
          <a:p>
            <a:pPr lvl="1"/>
            <a:r>
              <a:rPr lang="en-GB" altLang="en-US" sz="2000" dirty="0"/>
              <a:t>If a program is sending lines to a printer, they could be spooled to a faster device such as a disk drive where they are temporarily stored until they can be printed.</a:t>
            </a:r>
          </a:p>
        </p:txBody>
      </p:sp>
    </p:spTree>
    <p:extLst>
      <p:ext uri="{BB962C8B-B14F-4D97-AF65-F5344CB8AC3E}">
        <p14:creationId xmlns:p14="http://schemas.microsoft.com/office/powerpoint/2010/main" val="882869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DCC6D25-7968-453A-A362-14DDC64BE196}" type="slidenum">
              <a:rPr lang="en-GB" altLang="en-US" sz="1400"/>
              <a:pPr/>
              <a:t>20</a:t>
            </a:fld>
            <a:endParaRPr lang="en-GB" altLang="en-US" sz="1400"/>
          </a:p>
        </p:txBody>
      </p:sp>
      <p:sp>
        <p:nvSpPr>
          <p:cNvPr id="20483" name="Rectangle 2"/>
          <p:cNvSpPr>
            <a:spLocks noGrp="1" noChangeArrowheads="1"/>
          </p:cNvSpPr>
          <p:nvPr>
            <p:ph type="title"/>
          </p:nvPr>
        </p:nvSpPr>
        <p:spPr/>
        <p:txBody>
          <a:bodyPr/>
          <a:lstStyle/>
          <a:p>
            <a:r>
              <a:rPr lang="en-GB" altLang="en-US" sz="4000"/>
              <a:t>Factors Determining the Process to Rollback</a:t>
            </a:r>
            <a:endParaRPr lang="en-US" altLang="en-US" sz="4000"/>
          </a:p>
        </p:txBody>
      </p:sp>
      <p:sp>
        <p:nvSpPr>
          <p:cNvPr id="20484" name="Rectangle 3"/>
          <p:cNvSpPr>
            <a:spLocks noGrp="1" noChangeArrowheads="1"/>
          </p:cNvSpPr>
          <p:nvPr>
            <p:ph type="body" idx="1"/>
          </p:nvPr>
        </p:nvSpPr>
        <p:spPr/>
        <p:txBody>
          <a:bodyPr/>
          <a:lstStyle/>
          <a:p>
            <a:r>
              <a:rPr lang="en-GB" altLang="en-US" sz="2300" dirty="0"/>
              <a:t>The factors determining which process is chosen </a:t>
            </a:r>
            <a:r>
              <a:rPr lang="en-GB" altLang="en-US" sz="2300"/>
              <a:t>include:</a:t>
            </a:r>
          </a:p>
          <a:p>
            <a:pPr marL="0" indent="0">
              <a:buNone/>
            </a:pPr>
            <a:endParaRPr lang="en-GB" altLang="en-US" sz="2300" dirty="0"/>
          </a:p>
          <a:p>
            <a:pPr lvl="1"/>
            <a:r>
              <a:rPr lang="en-GB" altLang="en-US" sz="2000" dirty="0"/>
              <a:t>The priority of the process</a:t>
            </a:r>
          </a:p>
          <a:p>
            <a:pPr lvl="1"/>
            <a:r>
              <a:rPr lang="en-GB" altLang="en-US" sz="2000" dirty="0"/>
              <a:t>How long it has computed, and how much longer it has to run.</a:t>
            </a:r>
          </a:p>
          <a:p>
            <a:pPr lvl="1"/>
            <a:r>
              <a:rPr lang="en-GB" altLang="en-US" sz="2000" dirty="0"/>
              <a:t>How many and what type of resources the process has used.</a:t>
            </a:r>
          </a:p>
          <a:p>
            <a:pPr lvl="1"/>
            <a:r>
              <a:rPr lang="en-GB" altLang="en-US" sz="2000" dirty="0"/>
              <a:t>How many more resources it needs in order to complete.</a:t>
            </a:r>
          </a:p>
          <a:p>
            <a:pPr lvl="1"/>
            <a:r>
              <a:rPr lang="en-GB" altLang="en-US" sz="2000" dirty="0"/>
              <a:t>How many more processes will need to be terminated.</a:t>
            </a:r>
          </a:p>
          <a:p>
            <a:pPr lvl="1"/>
            <a:r>
              <a:rPr lang="en-GB" altLang="en-US" sz="2000" dirty="0"/>
              <a:t>Whether the process is interactive or batch.</a:t>
            </a:r>
            <a:endParaRPr lang="en-US" altLang="en-US" sz="2000" dirty="0"/>
          </a:p>
        </p:txBody>
      </p:sp>
    </p:spTree>
    <p:extLst>
      <p:ext uri="{BB962C8B-B14F-4D97-AF65-F5344CB8AC3E}">
        <p14:creationId xmlns:p14="http://schemas.microsoft.com/office/powerpoint/2010/main" val="40377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7609978-E6A4-4E83-BBC6-6EF03D30F834}" type="slidenum">
              <a:rPr lang="en-GB" altLang="en-US" sz="1400"/>
              <a:pPr/>
              <a:t>3</a:t>
            </a:fld>
            <a:endParaRPr lang="en-GB" altLang="en-US" sz="1400"/>
          </a:p>
        </p:txBody>
      </p:sp>
      <p:sp>
        <p:nvSpPr>
          <p:cNvPr id="4099" name="Rectangle 2"/>
          <p:cNvSpPr>
            <a:spLocks noGrp="1" noChangeArrowheads="1"/>
          </p:cNvSpPr>
          <p:nvPr>
            <p:ph type="title"/>
          </p:nvPr>
        </p:nvSpPr>
        <p:spPr/>
        <p:txBody>
          <a:bodyPr/>
          <a:lstStyle/>
          <a:p>
            <a:r>
              <a:rPr lang="en-US" altLang="en-US"/>
              <a:t>Spooling Systems</a:t>
            </a:r>
          </a:p>
        </p:txBody>
      </p:sp>
      <p:sp>
        <p:nvSpPr>
          <p:cNvPr id="4100" name="Rectangle 3"/>
          <p:cNvSpPr>
            <a:spLocks noGrp="1" noChangeArrowheads="1"/>
          </p:cNvSpPr>
          <p:nvPr>
            <p:ph type="body" idx="1"/>
          </p:nvPr>
        </p:nvSpPr>
        <p:spPr>
          <a:xfrm>
            <a:off x="641350" y="1663700"/>
            <a:ext cx="8104188" cy="4114800"/>
          </a:xfrm>
        </p:spPr>
        <p:txBody>
          <a:bodyPr/>
          <a:lstStyle/>
          <a:p>
            <a:r>
              <a:rPr lang="en-GB" altLang="en-US" sz="2200" dirty="0"/>
              <a:t>Say that the complete output must be available before printing can begin.</a:t>
            </a:r>
          </a:p>
          <a:p>
            <a:r>
              <a:rPr lang="en-GB" altLang="en-US" sz="2200" dirty="0"/>
              <a:t> If several programs start sending print lines to the spool file at the same time, the spool file could run out of space before the output of any has finished. </a:t>
            </a:r>
          </a:p>
          <a:p>
            <a:r>
              <a:rPr lang="en-GB" altLang="en-US" sz="2200" dirty="0"/>
              <a:t>In this case, none can ever print, and recovering from this situation might involve restarting the machine, or at least killing one of the processes.</a:t>
            </a:r>
          </a:p>
          <a:p>
            <a:r>
              <a:rPr lang="en-GB" altLang="en-US" sz="2400" dirty="0"/>
              <a:t>Two possible solutions:</a:t>
            </a:r>
          </a:p>
          <a:p>
            <a:pPr lvl="1"/>
            <a:r>
              <a:rPr lang="en-GB" altLang="en-US" sz="2000" dirty="0"/>
              <a:t>Allocate far more space than it is anticipated will be needed. This is a costly solution.</a:t>
            </a:r>
          </a:p>
          <a:p>
            <a:pPr lvl="1"/>
            <a:r>
              <a:rPr lang="en-GB" altLang="en-US" sz="2000" dirty="0"/>
              <a:t>Collar the input spoolers so that no more jobs will be processed if the spool file has reached some saturation threshold. This reduces the system throughput, but will also reduce the chances of deadlock.</a:t>
            </a:r>
          </a:p>
          <a:p>
            <a:endParaRPr lang="en-US" altLang="en-US" sz="2800" dirty="0"/>
          </a:p>
        </p:txBody>
      </p:sp>
    </p:spTree>
    <p:extLst>
      <p:ext uri="{BB962C8B-B14F-4D97-AF65-F5344CB8AC3E}">
        <p14:creationId xmlns:p14="http://schemas.microsoft.com/office/powerpoint/2010/main" val="1102076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CA0F2BB-1CD8-4C64-AE07-14C933DEEE2B}" type="slidenum">
              <a:rPr lang="en-GB" altLang="en-US" sz="1400"/>
              <a:pPr/>
              <a:t>4</a:t>
            </a:fld>
            <a:endParaRPr lang="en-GB" altLang="en-US" sz="1400"/>
          </a:p>
        </p:txBody>
      </p:sp>
      <p:sp>
        <p:nvSpPr>
          <p:cNvPr id="5123" name="Rectangle 2"/>
          <p:cNvSpPr>
            <a:spLocks noGrp="1" noChangeArrowheads="1"/>
          </p:cNvSpPr>
          <p:nvPr>
            <p:ph type="title"/>
          </p:nvPr>
        </p:nvSpPr>
        <p:spPr/>
        <p:txBody>
          <a:bodyPr/>
          <a:lstStyle/>
          <a:p>
            <a:r>
              <a:rPr lang="en-GB" altLang="en-US"/>
              <a:t>Four Conditions Necessary for Deadlock</a:t>
            </a:r>
            <a:endParaRPr lang="en-US" altLang="en-US"/>
          </a:p>
        </p:txBody>
      </p:sp>
      <p:sp>
        <p:nvSpPr>
          <p:cNvPr id="5124" name="Rectangle 3"/>
          <p:cNvSpPr>
            <a:spLocks noGrp="1" noChangeArrowheads="1"/>
          </p:cNvSpPr>
          <p:nvPr>
            <p:ph type="body" idx="1"/>
          </p:nvPr>
        </p:nvSpPr>
        <p:spPr/>
        <p:txBody>
          <a:bodyPr/>
          <a:lstStyle/>
          <a:p>
            <a:r>
              <a:rPr lang="en-GB" altLang="en-US" sz="2400" dirty="0"/>
              <a:t>The following conditions are necessary for a deadlock to exist:</a:t>
            </a:r>
          </a:p>
          <a:p>
            <a:pPr lvl="1"/>
            <a:r>
              <a:rPr lang="en-GB" altLang="en-US" sz="2000" dirty="0"/>
              <a:t>Mutual Exclusion. </a:t>
            </a:r>
          </a:p>
          <a:p>
            <a:pPr lvl="2"/>
            <a:r>
              <a:rPr lang="en-GB" altLang="en-US" sz="1600" dirty="0"/>
              <a:t>Processes claim exclusive control of the resources they require.</a:t>
            </a:r>
          </a:p>
          <a:p>
            <a:pPr lvl="2"/>
            <a:endParaRPr lang="en-GB" altLang="en-US" sz="1600" dirty="0"/>
          </a:p>
          <a:p>
            <a:pPr lvl="1"/>
            <a:r>
              <a:rPr lang="en-GB" altLang="en-US" sz="2000" dirty="0"/>
              <a:t>Wait for Condition. </a:t>
            </a:r>
          </a:p>
          <a:p>
            <a:pPr lvl="2"/>
            <a:r>
              <a:rPr lang="en-GB" altLang="en-US" sz="1600" dirty="0"/>
              <a:t>Processes hold resources already allocated to them while waiting for additional resources.</a:t>
            </a:r>
          </a:p>
          <a:p>
            <a:pPr lvl="2"/>
            <a:endParaRPr lang="en-GB" altLang="en-US" sz="1600" dirty="0"/>
          </a:p>
          <a:p>
            <a:pPr lvl="1"/>
            <a:r>
              <a:rPr lang="en-GB" altLang="en-US" sz="2000" dirty="0"/>
              <a:t>No Pre-emption Condition. </a:t>
            </a:r>
          </a:p>
          <a:p>
            <a:pPr lvl="2"/>
            <a:r>
              <a:rPr lang="en-GB" altLang="en-US" sz="1600" dirty="0"/>
              <a:t>Resources cannot be removed from the processes holding them until the resources are used to completion.</a:t>
            </a:r>
          </a:p>
          <a:p>
            <a:pPr lvl="2"/>
            <a:endParaRPr lang="en-GB" altLang="en-US" sz="1600" dirty="0"/>
          </a:p>
          <a:p>
            <a:pPr lvl="1"/>
            <a:r>
              <a:rPr lang="en-GB" altLang="en-US" sz="2000" dirty="0"/>
              <a:t>Circular Wait Condition. </a:t>
            </a:r>
          </a:p>
          <a:p>
            <a:pPr lvl="2"/>
            <a:r>
              <a:rPr lang="en-GB" altLang="en-US" sz="1600" dirty="0"/>
              <a:t>A circular chain of processes exists in which each process holds one or more resources that are requested by the next process in the chain.</a:t>
            </a:r>
          </a:p>
        </p:txBody>
      </p:sp>
    </p:spTree>
    <p:extLst>
      <p:ext uri="{BB962C8B-B14F-4D97-AF65-F5344CB8AC3E}">
        <p14:creationId xmlns:p14="http://schemas.microsoft.com/office/powerpoint/2010/main" val="2301836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Traffic Deadlock </a:t>
            </a:r>
          </a:p>
        </p:txBody>
      </p:sp>
      <p:sp>
        <p:nvSpPr>
          <p:cNvPr id="4" name="Slide Number Placeholder 3"/>
          <p:cNvSpPr>
            <a:spLocks noGrp="1"/>
          </p:cNvSpPr>
          <p:nvPr>
            <p:ph type="sldNum" sz="quarter" idx="10"/>
          </p:nvPr>
        </p:nvSpPr>
        <p:spPr/>
        <p:txBody>
          <a:bodyPr/>
          <a:lstStyle/>
          <a:p>
            <a:pPr>
              <a:defRPr/>
            </a:pPr>
            <a:fld id="{35960C1C-6F46-4B10-AAE9-5041EC55FB4F}" type="slidenum">
              <a:rPr lang="en-IE" smtClean="0"/>
              <a:pPr>
                <a:defRPr/>
              </a:pPr>
              <a:t>5</a:t>
            </a:fld>
            <a:endParaRPr lang="en-IE" dirty="0"/>
          </a:p>
        </p:txBody>
      </p:sp>
      <p:pic>
        <p:nvPicPr>
          <p:cNvPr id="8" name="Picture 7" descr="http://www.personal.kent.edu/%7Ermuhamma/OpSystems/Myos/trafficDeadlock1.gif"/>
          <p:cNvPicPr/>
          <p:nvPr/>
        </p:nvPicPr>
        <p:blipFill>
          <a:blip r:embed="rId2">
            <a:extLst>
              <a:ext uri="{28A0092B-C50C-407E-A947-70E740481C1C}">
                <a14:useLocalDpi xmlns:a14="http://schemas.microsoft.com/office/drawing/2010/main" val="0"/>
              </a:ext>
            </a:extLst>
          </a:blip>
          <a:srcRect/>
          <a:stretch>
            <a:fillRect/>
          </a:stretch>
        </p:blipFill>
        <p:spPr bwMode="auto">
          <a:xfrm>
            <a:off x="4139952" y="2924944"/>
            <a:ext cx="4968553" cy="3888433"/>
          </a:xfrm>
          <a:prstGeom prst="rect">
            <a:avLst/>
          </a:prstGeom>
          <a:noFill/>
          <a:ln>
            <a:noFill/>
          </a:ln>
        </p:spPr>
      </p:pic>
      <p:sp>
        <p:nvSpPr>
          <p:cNvPr id="6" name="TextBox 5"/>
          <p:cNvSpPr txBox="1"/>
          <p:nvPr/>
        </p:nvSpPr>
        <p:spPr>
          <a:xfrm>
            <a:off x="35497" y="1412776"/>
            <a:ext cx="4392488" cy="4247317"/>
          </a:xfrm>
          <a:prstGeom prst="rect">
            <a:avLst/>
          </a:prstGeom>
          <a:noFill/>
        </p:spPr>
        <p:txBody>
          <a:bodyPr wrap="square" rtlCol="0">
            <a:spAutoFit/>
          </a:bodyPr>
          <a:lstStyle/>
          <a:p>
            <a:pPr>
              <a:lnSpc>
                <a:spcPct val="150000"/>
              </a:lnSpc>
            </a:pPr>
            <a:r>
              <a:rPr lang="en-GB" sz="1200" dirty="0"/>
              <a:t>Consider each section of the street as a resource. </a:t>
            </a:r>
          </a:p>
          <a:p>
            <a:pPr>
              <a:lnSpc>
                <a:spcPct val="150000"/>
              </a:lnSpc>
            </a:pPr>
            <a:endParaRPr lang="en-GB" sz="1200" dirty="0"/>
          </a:p>
          <a:p>
            <a:pPr lvl="0">
              <a:lnSpc>
                <a:spcPct val="150000"/>
              </a:lnSpc>
            </a:pPr>
            <a:r>
              <a:rPr lang="en-GB" sz="1200" b="1" dirty="0"/>
              <a:t>Mutual exclusion condition</a:t>
            </a:r>
            <a:r>
              <a:rPr lang="en-GB" sz="1200" dirty="0"/>
              <a:t> applies, since only one vehicle can be on a section of the street at a time.</a:t>
            </a:r>
          </a:p>
          <a:p>
            <a:pPr lvl="0">
              <a:lnSpc>
                <a:spcPct val="150000"/>
              </a:lnSpc>
            </a:pPr>
            <a:r>
              <a:rPr lang="en-GB" sz="1200" b="1" dirty="0"/>
              <a:t>Hold-and-Wait for</a:t>
            </a:r>
            <a:r>
              <a:rPr lang="en-GB" sz="1200" dirty="0"/>
              <a:t> </a:t>
            </a:r>
            <a:r>
              <a:rPr lang="en-GB" sz="1200" b="1" dirty="0"/>
              <a:t>condition</a:t>
            </a:r>
            <a:r>
              <a:rPr lang="en-GB" sz="1200" dirty="0"/>
              <a:t> applies, since each vehicle is occupying a section of the street, and waiting to move on to the next section of the street.</a:t>
            </a:r>
          </a:p>
          <a:p>
            <a:pPr lvl="0">
              <a:lnSpc>
                <a:spcPct val="150000"/>
              </a:lnSpc>
            </a:pPr>
            <a:r>
              <a:rPr lang="en-GB" sz="1200" b="1" dirty="0"/>
              <a:t>No-</a:t>
            </a:r>
            <a:r>
              <a:rPr lang="en-GB" sz="1200" b="1" dirty="0" err="1"/>
              <a:t>preemptive</a:t>
            </a:r>
            <a:r>
              <a:rPr lang="en-GB" sz="1200" b="1" dirty="0"/>
              <a:t> condition </a:t>
            </a:r>
            <a:r>
              <a:rPr lang="en-GB" sz="1200" dirty="0"/>
              <a:t>applies, since a section of the street that is occupied by a vehicle cannot be taken away from it.</a:t>
            </a:r>
          </a:p>
          <a:p>
            <a:pPr lvl="0">
              <a:lnSpc>
                <a:spcPct val="150000"/>
              </a:lnSpc>
            </a:pPr>
            <a:r>
              <a:rPr lang="en-GB" sz="1200" b="1" dirty="0"/>
              <a:t>Circular wait condition </a:t>
            </a:r>
            <a:r>
              <a:rPr lang="en-GB" sz="1200" dirty="0"/>
              <a:t>applies, since each vehicle is waiting on the next vehicle to move. That is, each vehicle in the traffic is waiting for a section of street held by the next vehicle in the traffic.</a:t>
            </a:r>
          </a:p>
          <a:p>
            <a:endParaRPr lang="en-GB" dirty="0"/>
          </a:p>
        </p:txBody>
      </p:sp>
      <p:sp>
        <p:nvSpPr>
          <p:cNvPr id="7" name="TextBox 6"/>
          <p:cNvSpPr txBox="1"/>
          <p:nvPr/>
        </p:nvSpPr>
        <p:spPr>
          <a:xfrm>
            <a:off x="179513" y="6545928"/>
            <a:ext cx="4038285" cy="215444"/>
          </a:xfrm>
          <a:prstGeom prst="rect">
            <a:avLst/>
          </a:prstGeom>
          <a:noFill/>
        </p:spPr>
        <p:txBody>
          <a:bodyPr wrap="none" rtlCol="0">
            <a:spAutoFit/>
          </a:bodyPr>
          <a:lstStyle/>
          <a:p>
            <a:r>
              <a:rPr lang="en-GB" sz="800" dirty="0"/>
              <a:t>http://www.personal.kent.edu/~rmuhamma/OpSystems/Myos/deadlockCondition.htm</a:t>
            </a:r>
          </a:p>
        </p:txBody>
      </p:sp>
    </p:spTree>
    <p:extLst>
      <p:ext uri="{BB962C8B-B14F-4D97-AF65-F5344CB8AC3E}">
        <p14:creationId xmlns:p14="http://schemas.microsoft.com/office/powerpoint/2010/main" val="631693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6B1DA13-8E3F-4E93-9D74-211D5B6C3871}" type="slidenum">
              <a:rPr lang="en-GB" altLang="en-US" sz="1400"/>
              <a:pPr/>
              <a:t>6</a:t>
            </a:fld>
            <a:endParaRPr lang="en-GB" altLang="en-US" sz="1400"/>
          </a:p>
        </p:txBody>
      </p:sp>
      <p:sp>
        <p:nvSpPr>
          <p:cNvPr id="6147" name="Rectangle 2"/>
          <p:cNvSpPr>
            <a:spLocks noGrp="1" noChangeArrowheads="1"/>
          </p:cNvSpPr>
          <p:nvPr>
            <p:ph type="title"/>
          </p:nvPr>
        </p:nvSpPr>
        <p:spPr/>
        <p:txBody>
          <a:bodyPr/>
          <a:lstStyle/>
          <a:p>
            <a:r>
              <a:rPr lang="en-US" altLang="en-US"/>
              <a:t>Dealing with Deadlock</a:t>
            </a:r>
          </a:p>
        </p:txBody>
      </p:sp>
      <p:sp>
        <p:nvSpPr>
          <p:cNvPr id="6148" name="Rectangle 3"/>
          <p:cNvSpPr>
            <a:spLocks noGrp="1" noChangeArrowheads="1"/>
          </p:cNvSpPr>
          <p:nvPr>
            <p:ph type="body" idx="1"/>
          </p:nvPr>
        </p:nvSpPr>
        <p:spPr/>
        <p:txBody>
          <a:bodyPr/>
          <a:lstStyle/>
          <a:p>
            <a:r>
              <a:rPr lang="en-GB" altLang="en-US"/>
              <a:t>Deadlock Prevention</a:t>
            </a:r>
            <a:endParaRPr lang="en-US" altLang="en-US"/>
          </a:p>
          <a:p>
            <a:r>
              <a:rPr lang="en-GB" altLang="en-US"/>
              <a:t>Deadlock Avoidance</a:t>
            </a:r>
          </a:p>
          <a:p>
            <a:r>
              <a:rPr lang="en-GB" altLang="en-US"/>
              <a:t>Deadlock Detection</a:t>
            </a:r>
            <a:endParaRPr lang="en-US" altLang="en-US"/>
          </a:p>
        </p:txBody>
      </p:sp>
    </p:spTree>
    <p:extLst>
      <p:ext uri="{BB962C8B-B14F-4D97-AF65-F5344CB8AC3E}">
        <p14:creationId xmlns:p14="http://schemas.microsoft.com/office/powerpoint/2010/main" val="2071865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6688888-2391-4FEE-94B5-374D6DE1446E}" type="slidenum">
              <a:rPr lang="en-GB" altLang="en-US" sz="1400"/>
              <a:pPr/>
              <a:t>7</a:t>
            </a:fld>
            <a:endParaRPr lang="en-GB" altLang="en-US" sz="1400"/>
          </a:p>
        </p:txBody>
      </p:sp>
      <p:sp>
        <p:nvSpPr>
          <p:cNvPr id="7171" name="Rectangle 2"/>
          <p:cNvSpPr>
            <a:spLocks noGrp="1" noChangeArrowheads="1"/>
          </p:cNvSpPr>
          <p:nvPr>
            <p:ph type="title"/>
          </p:nvPr>
        </p:nvSpPr>
        <p:spPr>
          <a:xfrm>
            <a:off x="685800" y="263525"/>
            <a:ext cx="7772400" cy="1143000"/>
          </a:xfrm>
        </p:spPr>
        <p:txBody>
          <a:bodyPr/>
          <a:lstStyle/>
          <a:p>
            <a:r>
              <a:rPr lang="en-GB" altLang="en-US" dirty="0"/>
              <a:t>Deadlock Prevention</a:t>
            </a:r>
            <a:endParaRPr lang="en-US" altLang="en-US" dirty="0"/>
          </a:p>
        </p:txBody>
      </p:sp>
      <p:sp>
        <p:nvSpPr>
          <p:cNvPr id="7172" name="Rectangle 3"/>
          <p:cNvSpPr>
            <a:spLocks noGrp="1" noChangeArrowheads="1"/>
          </p:cNvSpPr>
          <p:nvPr>
            <p:ph type="body" idx="1"/>
          </p:nvPr>
        </p:nvSpPr>
        <p:spPr>
          <a:xfrm>
            <a:off x="484188" y="1417638"/>
            <a:ext cx="8248650" cy="4114800"/>
          </a:xfrm>
        </p:spPr>
        <p:txBody>
          <a:bodyPr/>
          <a:lstStyle/>
          <a:p>
            <a:r>
              <a:rPr lang="en-GB" altLang="en-US" sz="2200" dirty="0"/>
              <a:t>The purpose of Deadlock Prevention is to remove any possibility of deadlocks occurring. </a:t>
            </a:r>
          </a:p>
          <a:p>
            <a:pPr lvl="1"/>
            <a:r>
              <a:rPr lang="en-GB" altLang="en-US" sz="2000" dirty="0">
                <a:solidFill>
                  <a:srgbClr val="FF0000"/>
                </a:solidFill>
              </a:rPr>
              <a:t>A deadlock </a:t>
            </a:r>
            <a:r>
              <a:rPr lang="en-GB" altLang="en-US" sz="2000" u="sng" dirty="0">
                <a:solidFill>
                  <a:srgbClr val="FF0000"/>
                </a:solidFill>
              </a:rPr>
              <a:t>cannot</a:t>
            </a:r>
            <a:r>
              <a:rPr lang="en-GB" altLang="en-US" sz="2000" dirty="0">
                <a:solidFill>
                  <a:srgbClr val="FF0000"/>
                </a:solidFill>
              </a:rPr>
              <a:t> occur if </a:t>
            </a:r>
            <a:r>
              <a:rPr lang="en-GB" altLang="en-US" sz="2000" u="sng" dirty="0">
                <a:solidFill>
                  <a:srgbClr val="FF0000"/>
                </a:solidFill>
              </a:rPr>
              <a:t>any</a:t>
            </a:r>
            <a:r>
              <a:rPr lang="en-GB" altLang="en-US" sz="2000" dirty="0">
                <a:solidFill>
                  <a:srgbClr val="FF0000"/>
                </a:solidFill>
              </a:rPr>
              <a:t> one of the four conditions is denied. </a:t>
            </a:r>
          </a:p>
          <a:p>
            <a:r>
              <a:rPr lang="en-GB" altLang="en-US" sz="2200" dirty="0"/>
              <a:t>The following strategies can be used for denying the various necessary conditions.</a:t>
            </a:r>
          </a:p>
          <a:p>
            <a:pPr lvl="1"/>
            <a:r>
              <a:rPr lang="en-GB" altLang="en-US" sz="1800" dirty="0"/>
              <a:t>Each process must request all its required resources at once and cannot proceed until all have been granted. </a:t>
            </a:r>
            <a:r>
              <a:rPr lang="en-GB" altLang="en-US" sz="1800" b="1" dirty="0"/>
              <a:t>(</a:t>
            </a:r>
            <a:r>
              <a:rPr lang="en-IE" sz="1800" b="1" dirty="0"/>
              <a:t>Elimination of “Hold and Wait” Condition)</a:t>
            </a:r>
            <a:endParaRPr lang="en-GB" altLang="en-US" sz="1800" dirty="0"/>
          </a:p>
          <a:p>
            <a:pPr lvl="1"/>
            <a:r>
              <a:rPr lang="en-GB" altLang="en-US" sz="1800" dirty="0"/>
              <a:t>If a process holding certain resources is denied a further request, that process must release its original resources and, if necessary, request them again together with additional resources. </a:t>
            </a:r>
            <a:r>
              <a:rPr lang="en-GB" altLang="en-US" sz="1800" b="1" dirty="0"/>
              <a:t>(</a:t>
            </a:r>
            <a:r>
              <a:rPr lang="en-GB" sz="1800" b="1" dirty="0"/>
              <a:t>Elimination of “No-</a:t>
            </a:r>
            <a:r>
              <a:rPr lang="en-GB" sz="1800" b="1" dirty="0" err="1"/>
              <a:t>preemption</a:t>
            </a:r>
            <a:r>
              <a:rPr lang="en-GB" sz="1800" b="1" dirty="0"/>
              <a:t>” Condition)</a:t>
            </a:r>
            <a:endParaRPr lang="en-GB" altLang="en-US" sz="1800" dirty="0"/>
          </a:p>
          <a:p>
            <a:pPr lvl="1"/>
            <a:r>
              <a:rPr lang="en-GB" altLang="en-US" sz="1800" dirty="0"/>
              <a:t>Impose a linear ordering of resource types on all processes, i.e.. if a process has been allocated resources of a given type, it may subsequently request only those resources of types later in the ordering. </a:t>
            </a:r>
            <a:r>
              <a:rPr lang="en-GB" altLang="en-US" sz="1800" b="1" dirty="0"/>
              <a:t>(</a:t>
            </a:r>
            <a:r>
              <a:rPr lang="en-IE" sz="1800" b="1" dirty="0"/>
              <a:t>Elimination of “Circular Wait” Condition)</a:t>
            </a:r>
            <a:endParaRPr lang="en-GB" altLang="en-US" sz="1800" dirty="0"/>
          </a:p>
          <a:p>
            <a:r>
              <a:rPr lang="en-GB" altLang="en-US" sz="1400" dirty="0"/>
              <a:t>Why are there only 3 strategies? </a:t>
            </a:r>
            <a:r>
              <a:rPr lang="en-IE" sz="1400" dirty="0"/>
              <a:t>some resources (printer) are inherently </a:t>
            </a:r>
            <a:r>
              <a:rPr lang="en-GB" sz="1400" dirty="0"/>
              <a:t>non-sharable resource!!</a:t>
            </a:r>
            <a:endParaRPr lang="en-GB" altLang="en-US" sz="1400" dirty="0"/>
          </a:p>
          <a:p>
            <a:endParaRPr lang="en-US" altLang="en-US" sz="2400" dirty="0"/>
          </a:p>
        </p:txBody>
      </p:sp>
    </p:spTree>
    <p:extLst>
      <p:ext uri="{BB962C8B-B14F-4D97-AF65-F5344CB8AC3E}">
        <p14:creationId xmlns:p14="http://schemas.microsoft.com/office/powerpoint/2010/main" val="1257845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4790B74-8A86-4077-AB64-A82A255861A0}" type="slidenum">
              <a:rPr lang="en-GB" altLang="en-US" sz="1400"/>
              <a:pPr/>
              <a:t>8</a:t>
            </a:fld>
            <a:endParaRPr lang="en-GB" altLang="en-US" sz="1400"/>
          </a:p>
        </p:txBody>
      </p:sp>
      <p:sp>
        <p:nvSpPr>
          <p:cNvPr id="8195" name="Rectangle 2"/>
          <p:cNvSpPr>
            <a:spLocks noGrp="1" noChangeArrowheads="1"/>
          </p:cNvSpPr>
          <p:nvPr>
            <p:ph type="title"/>
          </p:nvPr>
        </p:nvSpPr>
        <p:spPr/>
        <p:txBody>
          <a:bodyPr/>
          <a:lstStyle/>
          <a:p>
            <a:r>
              <a:rPr lang="en-GB" altLang="en-US"/>
              <a:t>Denying the “Wait-For” Condition</a:t>
            </a:r>
            <a:endParaRPr lang="en-US" altLang="en-US"/>
          </a:p>
        </p:txBody>
      </p:sp>
      <p:sp>
        <p:nvSpPr>
          <p:cNvPr id="8196" name="Rectangle 3"/>
          <p:cNvSpPr>
            <a:spLocks noGrp="1" noChangeArrowheads="1"/>
          </p:cNvSpPr>
          <p:nvPr>
            <p:ph type="body" idx="1"/>
          </p:nvPr>
        </p:nvSpPr>
        <p:spPr/>
        <p:txBody>
          <a:bodyPr/>
          <a:lstStyle/>
          <a:p>
            <a:r>
              <a:rPr lang="en-GB" altLang="en-US" sz="2400" dirty="0"/>
              <a:t>This strategy requires that all of the resources that a process requires must be requested at once. </a:t>
            </a:r>
          </a:p>
          <a:p>
            <a:pPr lvl="1"/>
            <a:r>
              <a:rPr lang="en-GB" altLang="en-US" sz="2000" dirty="0"/>
              <a:t>They are granted on an “all-or-none” basis, and if any of the resources are not available, the process must wait. </a:t>
            </a:r>
          </a:p>
          <a:p>
            <a:pPr lvl="1"/>
            <a:r>
              <a:rPr lang="en-GB" altLang="en-US" sz="2000" dirty="0"/>
              <a:t>While it waits, it will not hold any resources.</a:t>
            </a:r>
          </a:p>
          <a:p>
            <a:r>
              <a:rPr lang="en-GB" altLang="en-US" sz="2400" dirty="0"/>
              <a:t>This can lead to a waste of resources, if for example a program needs 10 tape drives, but will not use them all for several hours.</a:t>
            </a:r>
          </a:p>
          <a:p>
            <a:pPr lvl="1"/>
            <a:r>
              <a:rPr lang="en-GB" altLang="en-US" sz="2000" dirty="0"/>
              <a:t>Resource utilisation can be increased by dividing the program into several smaller programs, but this involves a greater overhead in designing systems.</a:t>
            </a:r>
          </a:p>
          <a:p>
            <a:r>
              <a:rPr lang="en-GB" altLang="en-US" sz="2400" dirty="0"/>
              <a:t>The strategy can cause indefinite postponement. How?</a:t>
            </a:r>
          </a:p>
        </p:txBody>
      </p:sp>
    </p:spTree>
    <p:extLst>
      <p:ext uri="{BB962C8B-B14F-4D97-AF65-F5344CB8AC3E}">
        <p14:creationId xmlns:p14="http://schemas.microsoft.com/office/powerpoint/2010/main" val="2042937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93FCEE6-1D07-4B68-9E80-F31F11AB48CC}" type="slidenum">
              <a:rPr lang="en-GB" altLang="en-US" sz="1400"/>
              <a:pPr/>
              <a:t>9</a:t>
            </a:fld>
            <a:endParaRPr lang="en-GB" altLang="en-US" sz="1400"/>
          </a:p>
        </p:txBody>
      </p:sp>
      <p:sp>
        <p:nvSpPr>
          <p:cNvPr id="9219" name="Rectangle 2"/>
          <p:cNvSpPr>
            <a:spLocks noGrp="1" noChangeArrowheads="1"/>
          </p:cNvSpPr>
          <p:nvPr>
            <p:ph type="title"/>
          </p:nvPr>
        </p:nvSpPr>
        <p:spPr/>
        <p:txBody>
          <a:bodyPr/>
          <a:lstStyle/>
          <a:p>
            <a:r>
              <a:rPr lang="en-GB" altLang="en-US"/>
              <a:t>Denying the “No-Preemption” Condition</a:t>
            </a:r>
            <a:endParaRPr lang="en-US" altLang="en-US"/>
          </a:p>
        </p:txBody>
      </p:sp>
      <p:sp>
        <p:nvSpPr>
          <p:cNvPr id="9220" name="Rectangle 3"/>
          <p:cNvSpPr>
            <a:spLocks noGrp="1" noChangeArrowheads="1"/>
          </p:cNvSpPr>
          <p:nvPr>
            <p:ph type="body" idx="1"/>
          </p:nvPr>
        </p:nvSpPr>
        <p:spPr/>
        <p:txBody>
          <a:bodyPr/>
          <a:lstStyle/>
          <a:p>
            <a:r>
              <a:rPr lang="en-GB" altLang="en-US" sz="2400" dirty="0"/>
              <a:t>This strategy requires that if a process holding resources is denied a request for additional resources, that process must release its held resources and, if necessary, request them again, along with the additional resources. </a:t>
            </a:r>
          </a:p>
          <a:p>
            <a:endParaRPr lang="en-GB" altLang="en-US" sz="2400" dirty="0"/>
          </a:p>
          <a:p>
            <a:r>
              <a:rPr lang="en-GB" altLang="en-US" sz="2400" dirty="0"/>
              <a:t>The disadvantage with this strategy is that a process will lose all its work up to that point. </a:t>
            </a:r>
          </a:p>
          <a:p>
            <a:pPr lvl="1"/>
            <a:r>
              <a:rPr lang="en-GB" altLang="en-US" sz="2000" dirty="0"/>
              <a:t>If this does not happen too often, it is a worthwhile strategy, but if it occurs frequently it can be disastrous on system throughput.</a:t>
            </a:r>
          </a:p>
          <a:p>
            <a:pPr lvl="1"/>
            <a:endParaRPr lang="en-GB" altLang="en-US" sz="2000" dirty="0"/>
          </a:p>
          <a:p>
            <a:r>
              <a:rPr lang="en-GB" altLang="en-US" sz="2400" dirty="0"/>
              <a:t>Again, indefinite postponement can occur, as a process repeatedly requests and releases the same resources.</a:t>
            </a:r>
          </a:p>
          <a:p>
            <a:endParaRPr lang="en-US" altLang="en-US" sz="2400" dirty="0"/>
          </a:p>
        </p:txBody>
      </p:sp>
    </p:spTree>
    <p:extLst>
      <p:ext uri="{BB962C8B-B14F-4D97-AF65-F5344CB8AC3E}">
        <p14:creationId xmlns:p14="http://schemas.microsoft.com/office/powerpoint/2010/main" val="110860443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Stack of books design template</Template>
  <TotalTime>3771</TotalTime>
  <Words>1887</Words>
  <Application>Microsoft Office PowerPoint</Application>
  <PresentationFormat>On-screen Show (4:3)</PresentationFormat>
  <Paragraphs>173</Paragraphs>
  <Slides>20</Slides>
  <Notes>0</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20</vt:i4>
      </vt:variant>
    </vt:vector>
  </HeadingPairs>
  <TitlesOfParts>
    <vt:vector size="26" baseType="lpstr">
      <vt:lpstr>Arial</vt:lpstr>
      <vt:lpstr>Calibri</vt:lpstr>
      <vt:lpstr>Times New Roman</vt:lpstr>
      <vt:lpstr>Custom Design</vt:lpstr>
      <vt:lpstr>1_Custom Design</vt:lpstr>
      <vt:lpstr>Document</vt:lpstr>
      <vt:lpstr>PowerPoint Presentation</vt:lpstr>
      <vt:lpstr>Deadlock</vt:lpstr>
      <vt:lpstr>Spooling Systems</vt:lpstr>
      <vt:lpstr>Four Conditions Necessary for Deadlock</vt:lpstr>
      <vt:lpstr>Traffic Deadlock </vt:lpstr>
      <vt:lpstr>Dealing with Deadlock</vt:lpstr>
      <vt:lpstr>Deadlock Prevention</vt:lpstr>
      <vt:lpstr>Denying the “Wait-For” Condition</vt:lpstr>
      <vt:lpstr>Denying the “No-Preemption” Condition</vt:lpstr>
      <vt:lpstr>Denying the “Circular Wait” Condition</vt:lpstr>
      <vt:lpstr>Deadlock Avoidance</vt:lpstr>
      <vt:lpstr>Banker’s Algorithm Example</vt:lpstr>
      <vt:lpstr>Example of a Safe State</vt:lpstr>
      <vt:lpstr>Example of an Unsafe State</vt:lpstr>
      <vt:lpstr>Resource Allocation in the Banker’s Algorithm</vt:lpstr>
      <vt:lpstr>Weaknesses in the Banker’s Algorithm</vt:lpstr>
      <vt:lpstr>Deadlock Detection</vt:lpstr>
      <vt:lpstr>Resource Allocation Graphs </vt:lpstr>
      <vt:lpstr>Deadlock Recovery</vt:lpstr>
      <vt:lpstr>Factors Determining the Process to Rollback</vt:lpstr>
    </vt:vector>
  </TitlesOfParts>
  <Company>ModusLink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8086 chip set architecture course.</dc:title>
  <dc:creator>oisin_cawley</dc:creator>
  <cp:lastModifiedBy>david white</cp:lastModifiedBy>
  <cp:revision>446</cp:revision>
  <dcterms:created xsi:type="dcterms:W3CDTF">2007-05-08T17:20:09Z</dcterms:created>
  <dcterms:modified xsi:type="dcterms:W3CDTF">2016-10-17T13:18:29Z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TC011594401033</vt:lpwstr>
  </property>
</Properties>
</file>