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10"/>
  </p:notesMasterIdLst>
  <p:handoutMasterIdLst>
    <p:handoutMasterId r:id="rId11"/>
  </p:handoutMasterIdLst>
  <p:sldIdLst>
    <p:sldId id="338" r:id="rId3"/>
    <p:sldId id="339" r:id="rId4"/>
    <p:sldId id="340" r:id="rId5"/>
    <p:sldId id="341" r:id="rId6"/>
    <p:sldId id="342" r:id="rId7"/>
    <p:sldId id="343" r:id="rId8"/>
    <p:sldId id="344" r:id="rId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913F029-5825-4613-AC2F-7CB31E7FACE4}">
          <p14:sldIdLst/>
        </p14:section>
        <p14:section name="Untitled Section" id="{83CA1C73-AD81-4FA9-8281-6855FD44EAC7}">
          <p14:sldIdLst>
            <p14:sldId id="338"/>
            <p14:sldId id="339"/>
            <p14:sldId id="340"/>
            <p14:sldId id="341"/>
            <p14:sldId id="342"/>
            <p14:sldId id="343"/>
            <p14:sldId id="34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5" autoAdjust="0"/>
  </p:normalViewPr>
  <p:slideViewPr>
    <p:cSldViewPr>
      <p:cViewPr varScale="1">
        <p:scale>
          <a:sx n="121" d="100"/>
          <a:sy n="121" d="100"/>
        </p:scale>
        <p:origin x="-134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085" cy="496722"/>
          </a:xfrm>
          <a:prstGeom prst="rect">
            <a:avLst/>
          </a:prstGeom>
        </p:spPr>
        <p:txBody>
          <a:bodyPr vert="horz" lIns="90096" tIns="45048" rIns="90096" bIns="45048" rtlCol="0"/>
          <a:lstStyle>
            <a:lvl1pPr algn="l">
              <a:defRPr sz="1200"/>
            </a:lvl1pPr>
          </a:lstStyle>
          <a:p>
            <a:endParaRPr lang="en-IE"/>
          </a:p>
        </p:txBody>
      </p:sp>
      <p:sp>
        <p:nvSpPr>
          <p:cNvPr id="3" name="Date Placeholder 2"/>
          <p:cNvSpPr>
            <a:spLocks noGrp="1"/>
          </p:cNvSpPr>
          <p:nvPr>
            <p:ph type="dt" sz="quarter" idx="1"/>
          </p:nvPr>
        </p:nvSpPr>
        <p:spPr>
          <a:xfrm>
            <a:off x="3851023" y="1"/>
            <a:ext cx="2945084" cy="496722"/>
          </a:xfrm>
          <a:prstGeom prst="rect">
            <a:avLst/>
          </a:prstGeom>
        </p:spPr>
        <p:txBody>
          <a:bodyPr vert="horz" lIns="90096" tIns="45048" rIns="90096" bIns="45048" rtlCol="0"/>
          <a:lstStyle>
            <a:lvl1pPr algn="r">
              <a:defRPr sz="1200"/>
            </a:lvl1pPr>
          </a:lstStyle>
          <a:p>
            <a:fld id="{7CD585D9-EB9F-4CA7-96E8-842494F17EE2}" type="datetimeFigureOut">
              <a:rPr lang="en-IE" smtClean="0"/>
              <a:t>18/10/2016</a:t>
            </a:fld>
            <a:endParaRPr lang="en-IE"/>
          </a:p>
        </p:txBody>
      </p:sp>
      <p:sp>
        <p:nvSpPr>
          <p:cNvPr id="4" name="Footer Placeholder 3"/>
          <p:cNvSpPr>
            <a:spLocks noGrp="1"/>
          </p:cNvSpPr>
          <p:nvPr>
            <p:ph type="ftr" sz="quarter" idx="2"/>
          </p:nvPr>
        </p:nvSpPr>
        <p:spPr>
          <a:xfrm>
            <a:off x="0" y="9428354"/>
            <a:ext cx="2945085" cy="496722"/>
          </a:xfrm>
          <a:prstGeom prst="rect">
            <a:avLst/>
          </a:prstGeom>
        </p:spPr>
        <p:txBody>
          <a:bodyPr vert="horz" lIns="90096" tIns="45048" rIns="90096" bIns="45048" rtlCol="0" anchor="b"/>
          <a:lstStyle>
            <a:lvl1pPr algn="l">
              <a:defRPr sz="1200"/>
            </a:lvl1pPr>
          </a:lstStyle>
          <a:p>
            <a:endParaRPr lang="en-IE"/>
          </a:p>
        </p:txBody>
      </p:sp>
      <p:sp>
        <p:nvSpPr>
          <p:cNvPr id="5" name="Slide Number Placeholder 4"/>
          <p:cNvSpPr>
            <a:spLocks noGrp="1"/>
          </p:cNvSpPr>
          <p:nvPr>
            <p:ph type="sldNum" sz="quarter" idx="3"/>
          </p:nvPr>
        </p:nvSpPr>
        <p:spPr>
          <a:xfrm>
            <a:off x="3851023" y="9428354"/>
            <a:ext cx="2945084" cy="496722"/>
          </a:xfrm>
          <a:prstGeom prst="rect">
            <a:avLst/>
          </a:prstGeom>
        </p:spPr>
        <p:txBody>
          <a:bodyPr vert="horz" lIns="90096" tIns="45048" rIns="90096" bIns="45048" rtlCol="0" anchor="b"/>
          <a:lstStyle>
            <a:lvl1pPr algn="r">
              <a:defRPr sz="1200"/>
            </a:lvl1pPr>
          </a:lstStyle>
          <a:p>
            <a:fld id="{006A307F-31E1-495A-8F5E-113D3A1C0091}" type="slidenum">
              <a:rPr lang="en-IE" smtClean="0"/>
              <a:t>‹#›</a:t>
            </a:fld>
            <a:endParaRPr lang="en-IE"/>
          </a:p>
        </p:txBody>
      </p:sp>
    </p:spTree>
    <p:extLst>
      <p:ext uri="{BB962C8B-B14F-4D97-AF65-F5344CB8AC3E}">
        <p14:creationId xmlns:p14="http://schemas.microsoft.com/office/powerpoint/2010/main" val="2140365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49455"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8671" y="4715739"/>
            <a:ext cx="5440333" cy="4465815"/>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49455"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lgn="r">
              <a:defRPr sz="1200">
                <a:latin typeface="Arial" charset="0"/>
              </a:defRPr>
            </a:lvl1pPr>
          </a:lstStyle>
          <a:p>
            <a:pPr>
              <a:defRPr/>
            </a:pPr>
            <a:fld id="{0639EBBF-261A-4758-8690-1CAC6170201F}" type="slidenum">
              <a:rPr lang="en-US"/>
              <a:pPr>
                <a:defRPr/>
              </a:pPr>
              <a:t>‹#›</a:t>
            </a:fld>
            <a:endParaRPr lang="en-US"/>
          </a:p>
        </p:txBody>
      </p:sp>
    </p:spTree>
    <p:extLst>
      <p:ext uri="{BB962C8B-B14F-4D97-AF65-F5344CB8AC3E}">
        <p14:creationId xmlns:p14="http://schemas.microsoft.com/office/powerpoint/2010/main" val="173802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B3170D8-9921-4DC5-8391-9CBB88047096}"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xfrm>
            <a:off x="6948488" y="6519863"/>
            <a:ext cx="2133600" cy="338137"/>
          </a:xfrm>
          <a:prstGeom prst="rect">
            <a:avLst/>
          </a:prstGeom>
        </p:spPr>
        <p:txBody>
          <a:bodyPr/>
          <a:lstStyle>
            <a:lvl1pPr>
              <a:defRPr/>
            </a:lvl1pPr>
          </a:lstStyle>
          <a:p>
            <a:pPr>
              <a:defRPr/>
            </a:pPr>
            <a:fld id="{60496443-151D-4E9A-9A38-8F52C8235CFE}" type="slidenum">
              <a:rPr lang="en-IE"/>
              <a:pPr>
                <a:defRPr/>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Slide Number Placeholder 5"/>
          <p:cNvSpPr>
            <a:spLocks noGrp="1"/>
          </p:cNvSpPr>
          <p:nvPr>
            <p:ph type="sldNum" sz="quarter" idx="10"/>
          </p:nvPr>
        </p:nvSpPr>
        <p:spPr>
          <a:xfrm>
            <a:off x="8604447" y="6381328"/>
            <a:ext cx="504627" cy="436985"/>
          </a:xfrm>
        </p:spPr>
        <p:txBody>
          <a:bodyPr/>
          <a:lstStyle>
            <a:lvl1pPr>
              <a:defRPr>
                <a:solidFill>
                  <a:schemeClr val="tx1"/>
                </a:solidFill>
              </a:defRPr>
            </a:lvl1pPr>
          </a:lstStyle>
          <a:p>
            <a:pPr>
              <a:defRPr/>
            </a:pPr>
            <a:fld id="{35960C1C-6F46-4B10-AAE9-5041EC55FB4F}" type="slidenum">
              <a:rPr lang="en-IE"/>
              <a:pPr>
                <a:defRPr/>
              </a:pPr>
              <a:t>‹#›</a:t>
            </a:fld>
            <a:endParaRPr lang="en-I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C597610D-0143-4BA8-87C9-3A5964DA6AA7}" type="slidenum">
              <a:rPr lang="en-IE"/>
              <a:pPr>
                <a:defRPr/>
              </a:pPr>
              <a:t>‹#›</a:t>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AC8CFD4D-D104-4F64-AD08-1546F12949A2}" type="slidenum">
              <a:rPr lang="en-IE"/>
              <a:pPr>
                <a:defRPr/>
              </a:pPr>
              <a:t>‹#›</a:t>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B8EFD99A-5370-4499-8EAB-10055A1E83D2}"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28"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sp>
        <p:nvSpPr>
          <p:cNvPr id="6" name="Slide Number Placeholder 5"/>
          <p:cNvSpPr>
            <a:spLocks noGrp="1"/>
          </p:cNvSpPr>
          <p:nvPr>
            <p:ph type="sldNum" sz="quarter" idx="4"/>
          </p:nvPr>
        </p:nvSpPr>
        <p:spPr>
          <a:xfrm>
            <a:off x="6948488" y="6519863"/>
            <a:ext cx="2133600" cy="3381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27C187-D24F-4039-BD14-6C2924A4857C}" type="slidenum">
              <a:rPr lang="en-IE"/>
              <a:pPr>
                <a:defRPr/>
              </a:pPr>
              <a:t>‹#›</a:t>
            </a:fld>
            <a:endParaRPr lang="en-IE" dirty="0"/>
          </a:p>
        </p:txBody>
      </p:sp>
      <p:cxnSp>
        <p:nvCxnSpPr>
          <p:cNvPr id="12" name="Straight Connector 11"/>
          <p:cNvCxnSpPr/>
          <p:nvPr userDrawn="1"/>
        </p:nvCxnSpPr>
        <p:spPr>
          <a:xfrm>
            <a:off x="0" y="148431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199" r:id="rId4"/>
    <p:sldLayoutId id="2147484200" r:id="rId5"/>
    <p:sldLayoutId id="2147484201" r:id="rId6"/>
    <p:sldLayoutId id="2147484202" r:id="rId7"/>
    <p:sldLayoutId id="2147484203" r:id="rId8"/>
    <p:sldLayoutId id="2147484212" r:id="rId9"/>
    <p:sldLayoutId id="2147484213" r:id="rId10"/>
    <p:sldLayoutId id="214748421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70675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2051"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2052"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cxnSp>
        <p:nvCxnSpPr>
          <p:cNvPr id="12" name="Straight Connector 11"/>
          <p:cNvCxnSpPr/>
          <p:nvPr userDrawn="1"/>
        </p:nvCxnSpPr>
        <p:spPr>
          <a:xfrm>
            <a:off x="0" y="981075"/>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04" r:id="rId4"/>
    <p:sldLayoutId id="2147484205" r:id="rId5"/>
    <p:sldLayoutId id="2147484206" r:id="rId6"/>
    <p:sldLayoutId id="2147484207" r:id="rId7"/>
    <p:sldLayoutId id="2147484208" r:id="rId8"/>
    <p:sldLayoutId id="2147484218" r:id="rId9"/>
    <p:sldLayoutId id="2147484219" r:id="rId10"/>
    <p:sldLayoutId id="21474842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Deadlock Detection</a:t>
            </a:r>
          </a:p>
        </p:txBody>
      </p:sp>
      <p:sp>
        <p:nvSpPr>
          <p:cNvPr id="3" name="Subtitle 2"/>
          <p:cNvSpPr>
            <a:spLocks noGrp="1"/>
          </p:cNvSpPr>
          <p:nvPr>
            <p:ph type="subTitle" idx="1"/>
          </p:nvPr>
        </p:nvSpPr>
        <p:spPr/>
        <p:txBody>
          <a:bodyPr/>
          <a:lstStyle/>
          <a:p>
            <a:r>
              <a:rPr lang="en-IE" dirty="0"/>
              <a:t>RAG Reduction</a:t>
            </a:r>
          </a:p>
        </p:txBody>
      </p:sp>
    </p:spTree>
    <p:extLst>
      <p:ext uri="{BB962C8B-B14F-4D97-AF65-F5344CB8AC3E}">
        <p14:creationId xmlns:p14="http://schemas.microsoft.com/office/powerpoint/2010/main" val="114981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Process of Reduction</a:t>
            </a:r>
          </a:p>
        </p:txBody>
      </p:sp>
      <p:sp>
        <p:nvSpPr>
          <p:cNvPr id="3" name="Content Placeholder 2"/>
          <p:cNvSpPr>
            <a:spLocks noGrp="1"/>
          </p:cNvSpPr>
          <p:nvPr>
            <p:ph idx="1"/>
          </p:nvPr>
        </p:nvSpPr>
        <p:spPr/>
        <p:txBody>
          <a:bodyPr>
            <a:normAutofit fontScale="85000" lnSpcReduction="10000"/>
          </a:bodyPr>
          <a:lstStyle/>
          <a:p>
            <a:r>
              <a:rPr lang="en-IE" dirty="0"/>
              <a:t>Find Processes that have all the resources that they need</a:t>
            </a:r>
          </a:p>
          <a:p>
            <a:pPr lvl="1"/>
            <a:r>
              <a:rPr lang="en-IE" dirty="0"/>
              <a:t>Arrows only going into Process, not out from a Process</a:t>
            </a:r>
          </a:p>
          <a:p>
            <a:r>
              <a:rPr lang="en-IE" dirty="0"/>
              <a:t>Remove the Process from the Graph</a:t>
            </a:r>
          </a:p>
          <a:p>
            <a:r>
              <a:rPr lang="en-IE" dirty="0"/>
              <a:t>Release any resources that the Process held</a:t>
            </a:r>
          </a:p>
          <a:p>
            <a:r>
              <a:rPr lang="en-IE" dirty="0"/>
              <a:t>Grant any resource requests to Processes that were waiting on these resources</a:t>
            </a:r>
          </a:p>
          <a:p>
            <a:r>
              <a:rPr lang="en-IE" dirty="0"/>
              <a:t>Repeat until you cant take any more processes away, either leaving Deadlocked Processes or none</a:t>
            </a:r>
          </a:p>
          <a:p>
            <a:r>
              <a:rPr lang="en-IE" dirty="0"/>
              <a:t>If no more processes left then there is no Deadlock!</a:t>
            </a:r>
          </a:p>
        </p:txBody>
      </p:sp>
    </p:spTree>
    <p:extLst>
      <p:ext uri="{BB962C8B-B14F-4D97-AF65-F5344CB8AC3E}">
        <p14:creationId xmlns:p14="http://schemas.microsoft.com/office/powerpoint/2010/main" val="413337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State </a:t>
            </a:r>
            <a:r>
              <a:rPr lang="en-IE" dirty="0" smtClean="0"/>
              <a:t>Transitions</a:t>
            </a:r>
            <a:endParaRPr lang="en-GB" dirty="0"/>
          </a:p>
        </p:txBody>
      </p:sp>
      <p:sp>
        <p:nvSpPr>
          <p:cNvPr id="4" name="Slide Number Placeholder 3"/>
          <p:cNvSpPr>
            <a:spLocks noGrp="1"/>
          </p:cNvSpPr>
          <p:nvPr>
            <p:ph type="sldNum" sz="quarter" idx="10"/>
          </p:nvPr>
        </p:nvSpPr>
        <p:spPr/>
        <p:txBody>
          <a:bodyPr/>
          <a:lstStyle/>
          <a:p>
            <a:pPr>
              <a:defRPr/>
            </a:pPr>
            <a:fld id="{35960C1C-6F46-4B10-AAE9-5041EC55FB4F}" type="slidenum">
              <a:rPr lang="en-IE" smtClean="0"/>
              <a:pPr>
                <a:defRPr/>
              </a:pPr>
              <a:t>3</a:t>
            </a:fld>
            <a:endParaRPr lang="en-IE" dirty="0"/>
          </a:p>
        </p:txBody>
      </p:sp>
      <p:sp>
        <p:nvSpPr>
          <p:cNvPr id="5" name="Rectangle 4"/>
          <p:cNvSpPr/>
          <p:nvPr/>
        </p:nvSpPr>
        <p:spPr>
          <a:xfrm>
            <a:off x="179512" y="1485939"/>
            <a:ext cx="8856984" cy="4893647"/>
          </a:xfrm>
          <a:prstGeom prst="rect">
            <a:avLst/>
          </a:prstGeom>
        </p:spPr>
        <p:txBody>
          <a:bodyPr wrap="square">
            <a:spAutoFit/>
          </a:bodyPr>
          <a:lstStyle/>
          <a:p>
            <a:endParaRPr lang="en-IE" dirty="0"/>
          </a:p>
          <a:p>
            <a:r>
              <a:rPr lang="en-IE" sz="1400" dirty="0"/>
              <a:t>State transitions can be represented as transitions between the corresponding resource allocation graphs. Here are the rules for state transitions: </a:t>
            </a:r>
          </a:p>
          <a:p>
            <a:endParaRPr lang="en-IE" sz="1400" dirty="0"/>
          </a:p>
          <a:p>
            <a:pPr>
              <a:buFont typeface="Arial" panose="020B0604020202020204" pitchFamily="34" charset="0"/>
              <a:buChar char="•"/>
            </a:pPr>
            <a:r>
              <a:rPr lang="en-IE" sz="1400" dirty="0"/>
              <a:t>REQUEST: if process Pi has no outstanding request, it can request simultaneously any number (up to multiplicity) of resources R1, R2, ..Rm. The request is represented by adding appropriate requests edges to the RAG of the current state. </a:t>
            </a:r>
          </a:p>
          <a:p>
            <a:pPr>
              <a:buFont typeface="Arial" panose="020B0604020202020204" pitchFamily="34" charset="0"/>
              <a:buChar char="•"/>
            </a:pPr>
            <a:endParaRPr lang="en-IE" sz="1400" dirty="0"/>
          </a:p>
          <a:p>
            <a:pPr>
              <a:buFont typeface="Arial" panose="020B0604020202020204" pitchFamily="34" charset="0"/>
              <a:buChar char="•"/>
            </a:pPr>
            <a:r>
              <a:rPr lang="en-IE" sz="1400" dirty="0"/>
              <a:t>ACQUISITION: if process Pi has outstanding requests and they can all be simultaneously satisfied, then the request edges of these requests are replaced by assignment edges in the RAG of the current state </a:t>
            </a:r>
          </a:p>
          <a:p>
            <a:pPr>
              <a:buFont typeface="Arial" panose="020B0604020202020204" pitchFamily="34" charset="0"/>
              <a:buChar char="•"/>
            </a:pPr>
            <a:endParaRPr lang="en-IE" sz="1400" dirty="0"/>
          </a:p>
          <a:p>
            <a:pPr>
              <a:buFont typeface="Arial" panose="020B0604020202020204" pitchFamily="34" charset="0"/>
              <a:buChar char="•"/>
            </a:pPr>
            <a:r>
              <a:rPr lang="en-IE" sz="1400" dirty="0"/>
              <a:t>RELEASE: if process Pi has no outstanding request then it can release any of the resources it is holding, and remove the corresponding assignment edges from the RAG of the current state. </a:t>
            </a:r>
          </a:p>
          <a:p>
            <a:pPr>
              <a:buFont typeface="Arial" panose="020B0604020202020204" pitchFamily="34" charset="0"/>
              <a:buChar char="•"/>
            </a:pPr>
            <a:endParaRPr lang="en-IE" sz="1400" dirty="0"/>
          </a:p>
          <a:p>
            <a:r>
              <a:rPr lang="en-IE" sz="1400" dirty="0"/>
              <a:t>Here are some important propositions about deadlocks and resource allocation graphs: </a:t>
            </a:r>
            <a:endParaRPr lang="en-IE" sz="1400" dirty="0" smtClean="0"/>
          </a:p>
          <a:p>
            <a:endParaRPr lang="en-IE" sz="1400" dirty="0"/>
          </a:p>
          <a:p>
            <a:pPr>
              <a:buFont typeface="+mj-lt"/>
              <a:buAutoNum type="arabicPeriod"/>
            </a:pPr>
            <a:r>
              <a:rPr lang="en-IE" sz="1400" dirty="0"/>
              <a:t>If a the RAG of a state of a system is fully reducible (i.e. it can be reduced to a graph without any edges using ACQUISITION and RELEASE operations) then that state is not a deadlock state. </a:t>
            </a:r>
            <a:endParaRPr lang="en-IE" sz="1400" dirty="0" smtClean="0"/>
          </a:p>
          <a:p>
            <a:endParaRPr lang="en-IE" sz="1400" dirty="0"/>
          </a:p>
          <a:p>
            <a:pPr>
              <a:buFont typeface="+mj-lt"/>
              <a:buAutoNum type="arabicPeriod"/>
            </a:pPr>
            <a:r>
              <a:rPr lang="en-IE" sz="1400" dirty="0"/>
              <a:t>If a state is not a deadlock state then its RAG is fully reducible  </a:t>
            </a:r>
            <a:endParaRPr lang="en-IE" sz="1400" dirty="0" smtClean="0"/>
          </a:p>
          <a:p>
            <a:endParaRPr lang="en-IE" sz="1400" dirty="0"/>
          </a:p>
          <a:p>
            <a:pPr>
              <a:buFont typeface="+mj-lt"/>
              <a:buAutoNum type="arabicPeriod"/>
            </a:pPr>
            <a:r>
              <a:rPr lang="en-IE" sz="1400" dirty="0"/>
              <a:t>A cycle in the RAG of a state is a necessary condition for that being a deadlock state </a:t>
            </a:r>
          </a:p>
        </p:txBody>
      </p:sp>
    </p:spTree>
    <p:extLst>
      <p:ext uri="{BB962C8B-B14F-4D97-AF65-F5344CB8AC3E}">
        <p14:creationId xmlns:p14="http://schemas.microsoft.com/office/powerpoint/2010/main" val="351378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5960C1C-6F46-4B10-AAE9-5041EC55FB4F}" type="slidenum">
              <a:rPr lang="en-IE" smtClean="0"/>
              <a:pPr>
                <a:defRPr/>
              </a:pPr>
              <a:t>4</a:t>
            </a:fld>
            <a:endParaRPr lang="en-IE" dirty="0"/>
          </a:p>
        </p:txBody>
      </p:sp>
      <p:pic>
        <p:nvPicPr>
          <p:cNvPr id="4100" name="Picture 4" descr="http://cis-linux1.temple.edu/%7Egiorgio/old/cis307f95/readings/ra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02296"/>
            <a:ext cx="39624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4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Reduction Example</a:t>
            </a:r>
          </a:p>
        </p:txBody>
      </p:sp>
      <p:pic>
        <p:nvPicPr>
          <p:cNvPr id="1026" name="Picture 2"/>
          <p:cNvPicPr>
            <a:picLocks noChangeAspect="1" noChangeArrowheads="1"/>
          </p:cNvPicPr>
          <p:nvPr/>
        </p:nvPicPr>
        <p:blipFill>
          <a:blip r:embed="rId2" cstate="print"/>
          <a:srcRect/>
          <a:stretch>
            <a:fillRect/>
          </a:stretch>
        </p:blipFill>
        <p:spPr bwMode="auto">
          <a:xfrm>
            <a:off x="2627784" y="1988840"/>
            <a:ext cx="3914775" cy="4152900"/>
          </a:xfrm>
          <a:prstGeom prst="rect">
            <a:avLst/>
          </a:prstGeom>
          <a:noFill/>
          <a:ln w="9525">
            <a:noFill/>
            <a:miter lim="800000"/>
            <a:headEnd/>
            <a:tailEnd/>
          </a:ln>
        </p:spPr>
      </p:pic>
      <p:sp>
        <p:nvSpPr>
          <p:cNvPr id="5" name="TextBox 4"/>
          <p:cNvSpPr txBox="1"/>
          <p:nvPr/>
        </p:nvSpPr>
        <p:spPr>
          <a:xfrm>
            <a:off x="6372200" y="5373216"/>
            <a:ext cx="1451038" cy="369332"/>
          </a:xfrm>
          <a:prstGeom prst="rect">
            <a:avLst/>
          </a:prstGeom>
          <a:noFill/>
        </p:spPr>
        <p:txBody>
          <a:bodyPr wrap="none" rtlCol="0">
            <a:spAutoFit/>
          </a:bodyPr>
          <a:lstStyle/>
          <a:p>
            <a:r>
              <a:rPr lang="en-IE" dirty="0"/>
              <a:t>No Deadlock!</a:t>
            </a:r>
          </a:p>
        </p:txBody>
      </p:sp>
      <p:sp>
        <p:nvSpPr>
          <p:cNvPr id="6" name="TextBox 5"/>
          <p:cNvSpPr txBox="1"/>
          <p:nvPr/>
        </p:nvSpPr>
        <p:spPr>
          <a:xfrm>
            <a:off x="2339752" y="6165304"/>
            <a:ext cx="4509889" cy="276999"/>
          </a:xfrm>
          <a:prstGeom prst="rect">
            <a:avLst/>
          </a:prstGeom>
          <a:noFill/>
        </p:spPr>
        <p:txBody>
          <a:bodyPr wrap="none" rtlCol="0">
            <a:spAutoFit/>
          </a:bodyPr>
          <a:lstStyle/>
          <a:p>
            <a:r>
              <a:rPr lang="en-IE" sz="1200" dirty="0"/>
              <a:t>http://www.cis.temple.edu/~ingargio/cis307/readings/deadlock.html</a:t>
            </a:r>
          </a:p>
        </p:txBody>
      </p:sp>
    </p:spTree>
    <p:extLst>
      <p:ext uri="{BB962C8B-B14F-4D97-AF65-F5344CB8AC3E}">
        <p14:creationId xmlns:p14="http://schemas.microsoft.com/office/powerpoint/2010/main" val="152319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Reduction Example</a:t>
            </a:r>
          </a:p>
        </p:txBody>
      </p:sp>
      <p:sp>
        <p:nvSpPr>
          <p:cNvPr id="4" name="Rectangle 3"/>
          <p:cNvSpPr/>
          <p:nvPr/>
        </p:nvSpPr>
        <p:spPr>
          <a:xfrm>
            <a:off x="1763688" y="2852936"/>
            <a:ext cx="1368152"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5148064" y="2852936"/>
            <a:ext cx="1368152"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3635896" y="1772816"/>
            <a:ext cx="1008112" cy="1080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635896" y="4509120"/>
            <a:ext cx="1008112" cy="1080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652120" y="3284984"/>
            <a:ext cx="288032" cy="2796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2267744" y="3284984"/>
            <a:ext cx="288032" cy="2796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TextBox 9"/>
          <p:cNvSpPr txBox="1"/>
          <p:nvPr/>
        </p:nvSpPr>
        <p:spPr>
          <a:xfrm>
            <a:off x="1259632" y="3284984"/>
            <a:ext cx="426720" cy="369332"/>
          </a:xfrm>
          <a:prstGeom prst="rect">
            <a:avLst/>
          </a:prstGeom>
          <a:noFill/>
        </p:spPr>
        <p:txBody>
          <a:bodyPr wrap="none" rtlCol="0">
            <a:spAutoFit/>
          </a:bodyPr>
          <a:lstStyle/>
          <a:p>
            <a:r>
              <a:rPr lang="en-IE" dirty="0"/>
              <a:t>R1</a:t>
            </a:r>
          </a:p>
        </p:txBody>
      </p:sp>
      <p:sp>
        <p:nvSpPr>
          <p:cNvPr id="11" name="TextBox 10"/>
          <p:cNvSpPr txBox="1"/>
          <p:nvPr/>
        </p:nvSpPr>
        <p:spPr>
          <a:xfrm>
            <a:off x="6660232" y="3284984"/>
            <a:ext cx="426720" cy="369332"/>
          </a:xfrm>
          <a:prstGeom prst="rect">
            <a:avLst/>
          </a:prstGeom>
          <a:noFill/>
        </p:spPr>
        <p:txBody>
          <a:bodyPr wrap="none" rtlCol="0">
            <a:spAutoFit/>
          </a:bodyPr>
          <a:lstStyle/>
          <a:p>
            <a:r>
              <a:rPr lang="en-IE" dirty="0"/>
              <a:t>R2</a:t>
            </a:r>
          </a:p>
        </p:txBody>
      </p:sp>
      <p:sp>
        <p:nvSpPr>
          <p:cNvPr id="12" name="TextBox 11"/>
          <p:cNvSpPr txBox="1"/>
          <p:nvPr/>
        </p:nvSpPr>
        <p:spPr>
          <a:xfrm>
            <a:off x="3923928" y="2132856"/>
            <a:ext cx="420308" cy="369332"/>
          </a:xfrm>
          <a:prstGeom prst="rect">
            <a:avLst/>
          </a:prstGeom>
          <a:noFill/>
        </p:spPr>
        <p:txBody>
          <a:bodyPr wrap="none" rtlCol="0">
            <a:spAutoFit/>
          </a:bodyPr>
          <a:lstStyle/>
          <a:p>
            <a:r>
              <a:rPr lang="en-IE" dirty="0"/>
              <a:t>P2</a:t>
            </a:r>
          </a:p>
        </p:txBody>
      </p:sp>
      <p:sp>
        <p:nvSpPr>
          <p:cNvPr id="13" name="TextBox 12"/>
          <p:cNvSpPr txBox="1"/>
          <p:nvPr/>
        </p:nvSpPr>
        <p:spPr>
          <a:xfrm>
            <a:off x="3923928" y="4869160"/>
            <a:ext cx="420308" cy="369332"/>
          </a:xfrm>
          <a:prstGeom prst="rect">
            <a:avLst/>
          </a:prstGeom>
          <a:noFill/>
        </p:spPr>
        <p:txBody>
          <a:bodyPr wrap="none" rtlCol="0">
            <a:spAutoFit/>
          </a:bodyPr>
          <a:lstStyle/>
          <a:p>
            <a:r>
              <a:rPr lang="en-IE" dirty="0"/>
              <a:t>P1</a:t>
            </a:r>
          </a:p>
        </p:txBody>
      </p:sp>
      <p:cxnSp>
        <p:nvCxnSpPr>
          <p:cNvPr id="15" name="Straight Arrow Connector 14"/>
          <p:cNvCxnSpPr>
            <a:endCxn id="6" idx="3"/>
          </p:cNvCxnSpPr>
          <p:nvPr/>
        </p:nvCxnSpPr>
        <p:spPr>
          <a:xfrm flipV="1">
            <a:off x="3131840" y="2694756"/>
            <a:ext cx="651691" cy="5182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5"/>
            <a:endCxn id="5" idx="1"/>
          </p:cNvCxnSpPr>
          <p:nvPr/>
        </p:nvCxnSpPr>
        <p:spPr>
          <a:xfrm>
            <a:off x="4496373" y="2694756"/>
            <a:ext cx="651691" cy="73424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7"/>
          </p:cNvCxnSpPr>
          <p:nvPr/>
        </p:nvCxnSpPr>
        <p:spPr>
          <a:xfrm flipH="1">
            <a:off x="4496373" y="4005064"/>
            <a:ext cx="927275" cy="6622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1"/>
            <a:endCxn id="4" idx="3"/>
          </p:cNvCxnSpPr>
          <p:nvPr/>
        </p:nvCxnSpPr>
        <p:spPr>
          <a:xfrm flipH="1" flipV="1">
            <a:off x="3131840" y="3429000"/>
            <a:ext cx="651691" cy="12383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60032" y="4869160"/>
            <a:ext cx="1127232" cy="369332"/>
          </a:xfrm>
          <a:prstGeom prst="rect">
            <a:avLst/>
          </a:prstGeom>
          <a:noFill/>
        </p:spPr>
        <p:txBody>
          <a:bodyPr wrap="none" rtlCol="0">
            <a:spAutoFit/>
          </a:bodyPr>
          <a:lstStyle/>
          <a:p>
            <a:r>
              <a:rPr lang="en-IE" dirty="0"/>
              <a:t>Deadlock!</a:t>
            </a:r>
          </a:p>
        </p:txBody>
      </p:sp>
    </p:spTree>
    <p:extLst>
      <p:ext uri="{BB962C8B-B14F-4D97-AF65-F5344CB8AC3E}">
        <p14:creationId xmlns:p14="http://schemas.microsoft.com/office/powerpoint/2010/main" val="280914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Reduction Example</a:t>
            </a:r>
          </a:p>
        </p:txBody>
      </p:sp>
      <p:pic>
        <p:nvPicPr>
          <p:cNvPr id="2050" name="Picture 2"/>
          <p:cNvPicPr>
            <a:picLocks noChangeAspect="1" noChangeArrowheads="1"/>
          </p:cNvPicPr>
          <p:nvPr/>
        </p:nvPicPr>
        <p:blipFill>
          <a:blip r:embed="rId2" cstate="print"/>
          <a:srcRect/>
          <a:stretch>
            <a:fillRect/>
          </a:stretch>
        </p:blipFill>
        <p:spPr bwMode="auto">
          <a:xfrm>
            <a:off x="2699792" y="1700808"/>
            <a:ext cx="3835871" cy="3931706"/>
          </a:xfrm>
          <a:prstGeom prst="rect">
            <a:avLst/>
          </a:prstGeom>
          <a:noFill/>
          <a:ln w="9525">
            <a:noFill/>
            <a:miter lim="800000"/>
            <a:headEnd/>
            <a:tailEnd/>
          </a:ln>
        </p:spPr>
      </p:pic>
      <p:sp>
        <p:nvSpPr>
          <p:cNvPr id="5" name="TextBox 4"/>
          <p:cNvSpPr txBox="1"/>
          <p:nvPr/>
        </p:nvSpPr>
        <p:spPr>
          <a:xfrm>
            <a:off x="5220072" y="3573016"/>
            <a:ext cx="1451038" cy="369332"/>
          </a:xfrm>
          <a:prstGeom prst="rect">
            <a:avLst/>
          </a:prstGeom>
          <a:noFill/>
        </p:spPr>
        <p:txBody>
          <a:bodyPr wrap="none" rtlCol="0">
            <a:spAutoFit/>
          </a:bodyPr>
          <a:lstStyle/>
          <a:p>
            <a:r>
              <a:rPr lang="en-IE" dirty="0"/>
              <a:t>No Deadlock!</a:t>
            </a:r>
          </a:p>
        </p:txBody>
      </p:sp>
      <p:sp>
        <p:nvSpPr>
          <p:cNvPr id="6" name="TextBox 5"/>
          <p:cNvSpPr txBox="1"/>
          <p:nvPr/>
        </p:nvSpPr>
        <p:spPr>
          <a:xfrm>
            <a:off x="2339752" y="6165304"/>
            <a:ext cx="4509889" cy="276999"/>
          </a:xfrm>
          <a:prstGeom prst="rect">
            <a:avLst/>
          </a:prstGeom>
          <a:noFill/>
        </p:spPr>
        <p:txBody>
          <a:bodyPr wrap="none" rtlCol="0">
            <a:spAutoFit/>
          </a:bodyPr>
          <a:lstStyle/>
          <a:p>
            <a:r>
              <a:rPr lang="en-IE" sz="1200" dirty="0"/>
              <a:t>http://www.cis.temple.edu/~ingargio/cis307/readings/deadlock.html</a:t>
            </a:r>
          </a:p>
        </p:txBody>
      </p:sp>
    </p:spTree>
    <p:extLst>
      <p:ext uri="{BB962C8B-B14F-4D97-AF65-F5344CB8AC3E}">
        <p14:creationId xmlns:p14="http://schemas.microsoft.com/office/powerpoint/2010/main" val="348321322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Template>
  <TotalTime>5274</TotalTime>
  <Words>336</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Custom Design</vt:lpstr>
      <vt:lpstr>1_Custom Design</vt:lpstr>
      <vt:lpstr>Deadlock Detection</vt:lpstr>
      <vt:lpstr>Process of Reduction</vt:lpstr>
      <vt:lpstr>State Transitions</vt:lpstr>
      <vt:lpstr>PowerPoint Presentation</vt:lpstr>
      <vt:lpstr>Reduction Example</vt:lpstr>
      <vt:lpstr>Reduction Example</vt:lpstr>
      <vt:lpstr>Reduction Example</vt:lpstr>
    </vt:vector>
  </TitlesOfParts>
  <Company>ModusLink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8086 chip set architecture course.</dc:title>
  <dc:creator>oisin_cawley</dc:creator>
  <cp:lastModifiedBy>dwhite</cp:lastModifiedBy>
  <cp:revision>449</cp:revision>
  <cp:lastPrinted>2016-10-18T10:41:27Z</cp:lastPrinted>
  <dcterms:created xsi:type="dcterms:W3CDTF">2007-05-08T17:20:09Z</dcterms:created>
  <dcterms:modified xsi:type="dcterms:W3CDTF">2016-10-19T11:44:04Z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