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8"/>
  </p:notesMasterIdLst>
  <p:sldIdLst>
    <p:sldId id="289" r:id="rId3"/>
    <p:sldId id="297" r:id="rId4"/>
    <p:sldId id="298" r:id="rId5"/>
    <p:sldId id="299" r:id="rId6"/>
    <p:sldId id="300" r:id="rId7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5" autoAdjust="0"/>
  </p:normalViewPr>
  <p:slideViewPr>
    <p:cSldViewPr>
      <p:cViewPr varScale="1">
        <p:scale>
          <a:sx n="121" d="100"/>
          <a:sy n="121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5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3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5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0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A3BC0-7C1F-46A9-974B-8E80BCAD15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5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7013" cy="218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37000"/>
            <a:ext cx="4037013" cy="218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0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F5B2-8DCA-4DBE-98CC-4AE861229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7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7" y="6381328"/>
            <a:ext cx="504627" cy="436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1028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  <p:sldLayoutId id="2147484221" r:id="rId12"/>
    <p:sldLayoutId id="214748422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Scheduling Calc </a:t>
            </a:r>
            <a:r>
              <a:rPr lang="en-GB" altLang="en-US" dirty="0" smtClean="0"/>
              <a:t>Notes</a:t>
            </a:r>
            <a:br>
              <a:rPr lang="en-GB" altLang="en-US" dirty="0" smtClean="0"/>
            </a:br>
            <a:r>
              <a:rPr lang="en-GB" altLang="en-US" dirty="0" smtClean="0"/>
              <a:t>R</a:t>
            </a:r>
            <a:r>
              <a:rPr lang="en-GB" altLang="en-US" dirty="0" smtClean="0"/>
              <a:t>ound Robin </a:t>
            </a:r>
            <a:br>
              <a:rPr lang="en-GB" altLang="en-US" dirty="0" smtClean="0"/>
            </a:br>
            <a:r>
              <a:rPr lang="en-GB" altLang="en-US" dirty="0" smtClean="0"/>
              <a:t>More precise wait times!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5404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Round Robin Calculations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879725" y="1493838"/>
            <a:ext cx="3779838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Thread </a:t>
            </a:r>
            <a:r>
              <a:rPr lang="en-GB" altLang="en-US" sz="4000" dirty="0" err="1">
                <a:solidFill>
                  <a:srgbClr val="000000"/>
                </a:solidFill>
              </a:rPr>
              <a:t>Ti</a:t>
            </a:r>
            <a:r>
              <a:rPr lang="en-GB" altLang="en-US" sz="4000" dirty="0">
                <a:solidFill>
                  <a:srgbClr val="000000"/>
                </a:solidFill>
              </a:rPr>
              <a:t>   (</a:t>
            </a:r>
            <a:r>
              <a:rPr lang="en-GB" altLang="en-US" sz="4000" dirty="0" err="1">
                <a:solidFill>
                  <a:srgbClr val="000000"/>
                </a:solidFill>
              </a:rPr>
              <a:t>Ti</a:t>
            </a:r>
            <a:r>
              <a:rPr lang="en-GB" altLang="en-US" sz="4000" dirty="0">
                <a:solidFill>
                  <a:srgbClr val="000000"/>
                </a:solidFill>
              </a:rPr>
              <a:t> )</a:t>
            </a:r>
            <a:r>
              <a:rPr lang="ar-SA" altLang="en-US" sz="4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en-US" sz="4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0       		60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1       		20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2      			20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3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4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5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6       		20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419475" y="6021388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2600">
                <a:solidFill>
                  <a:srgbClr val="000000"/>
                </a:solidFill>
              </a:rPr>
              <a:t>Quantum size = 10</a:t>
            </a:r>
          </a:p>
        </p:txBody>
      </p:sp>
    </p:spTree>
    <p:extLst>
      <p:ext uri="{BB962C8B-B14F-4D97-AF65-F5344CB8AC3E}">
        <p14:creationId xmlns:p14="http://schemas.microsoft.com/office/powerpoint/2010/main" val="1539768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Round Robin Gantt Chart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17488" y="1406401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611188" y="3278014"/>
            <a:ext cx="8062912" cy="3535362"/>
            <a:chOff x="385" y="1933"/>
            <a:chExt cx="5079" cy="2227"/>
          </a:xfrm>
        </p:grpSpPr>
        <p:sp>
          <p:nvSpPr>
            <p:cNvPr id="11320" name="Rectangle 4"/>
            <p:cNvSpPr>
              <a:spLocks noChangeArrowheads="1"/>
            </p:cNvSpPr>
            <p:nvPr/>
          </p:nvSpPr>
          <p:spPr bwMode="auto">
            <a:xfrm>
              <a:off x="385" y="3080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IE" altLang="en-US"/>
            </a:p>
          </p:txBody>
        </p:sp>
        <p:sp>
          <p:nvSpPr>
            <p:cNvPr id="11321" name="Rectangle 5"/>
            <p:cNvSpPr>
              <a:spLocks noChangeArrowheads="1"/>
            </p:cNvSpPr>
            <p:nvPr/>
          </p:nvSpPr>
          <p:spPr bwMode="auto">
            <a:xfrm>
              <a:off x="385" y="3367"/>
              <a:ext cx="5079" cy="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Ttrnd= Ttrnd(T0) + Ttrnd(T1) + Ttrnd(T2) Ttrnd(T3) + Ttrnd(T4) +Ttrnd(T5) + Ttrnd(T6)</a:t>
              </a:r>
              <a:br>
                <a:rPr lang="en-GB" altLang="en-US" sz="2400">
                  <a:solidFill>
                    <a:srgbClr val="000000"/>
                  </a:solidFill>
                </a:rPr>
              </a:br>
              <a:r>
                <a:rPr lang="en-GB" altLang="en-US" sz="2400">
                  <a:solidFill>
                    <a:srgbClr val="000000"/>
                  </a:solidFill>
                </a:rPr>
                <a:t> / number of processes = </a:t>
              </a:r>
              <a:r>
                <a:rPr lang="en-GB" altLang="en-US" sz="2400" b="1">
                  <a:solidFill>
                    <a:srgbClr val="000000"/>
                  </a:solidFill>
                </a:rPr>
                <a:t>1200/7 = 171</a:t>
              </a:r>
              <a:r>
                <a:rPr lang="en-GB" altLang="en-US" sz="2400">
                  <a:solidFill>
                    <a:srgbClr val="000000"/>
                  </a:solidFill>
                </a:rPr>
                <a:t> </a:t>
              </a:r>
            </a:p>
            <a:p>
              <a:pPr eaLnBrk="1" hangingPunct="1">
                <a:spcBef>
                  <a:spcPts val="600"/>
                </a:spcBef>
              </a:pP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22" name="Rectangle 6"/>
            <p:cNvSpPr>
              <a:spLocks noChangeArrowheads="1"/>
            </p:cNvSpPr>
            <p:nvPr/>
          </p:nvSpPr>
          <p:spPr bwMode="auto">
            <a:xfrm>
              <a:off x="385" y="2794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Ttrnd(T6) = 140</a:t>
              </a:r>
            </a:p>
          </p:txBody>
        </p:sp>
        <p:sp>
          <p:nvSpPr>
            <p:cNvPr id="11323" name="Rectangle 7"/>
            <p:cNvSpPr>
              <a:spLocks noChangeArrowheads="1"/>
            </p:cNvSpPr>
            <p:nvPr/>
          </p:nvSpPr>
          <p:spPr bwMode="auto">
            <a:xfrm>
              <a:off x="385" y="2507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(T4) = 210		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(T5) = 220</a:t>
              </a:r>
            </a:p>
          </p:txBody>
        </p:sp>
        <p:sp>
          <p:nvSpPr>
            <p:cNvPr id="11324" name="Rectangle 8"/>
            <p:cNvSpPr>
              <a:spLocks noChangeArrowheads="1"/>
            </p:cNvSpPr>
            <p:nvPr/>
          </p:nvSpPr>
          <p:spPr bwMode="auto">
            <a:xfrm>
              <a:off x="385" y="2220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Ttrnd(T2) = 100		Ttrnd(T3) = 200</a:t>
              </a:r>
            </a:p>
          </p:txBody>
        </p:sp>
        <p:sp>
          <p:nvSpPr>
            <p:cNvPr id="11325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(T0) = 240		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(T1) = 90</a:t>
              </a:r>
            </a:p>
          </p:txBody>
        </p:sp>
        <p:sp>
          <p:nvSpPr>
            <p:cNvPr id="11326" name="Line 10"/>
            <p:cNvSpPr>
              <a:spLocks noChangeShapeType="1"/>
            </p:cNvSpPr>
            <p:nvPr/>
          </p:nvSpPr>
          <p:spPr bwMode="auto">
            <a:xfrm>
              <a:off x="385" y="1933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7" name="Line 11"/>
            <p:cNvSpPr>
              <a:spLocks noChangeShapeType="1"/>
            </p:cNvSpPr>
            <p:nvPr/>
          </p:nvSpPr>
          <p:spPr bwMode="auto">
            <a:xfrm>
              <a:off x="385" y="222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8" name="Line 12"/>
            <p:cNvSpPr>
              <a:spLocks noChangeShapeType="1"/>
            </p:cNvSpPr>
            <p:nvPr/>
          </p:nvSpPr>
          <p:spPr bwMode="auto">
            <a:xfrm>
              <a:off x="385" y="250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9" name="Line 13"/>
            <p:cNvSpPr>
              <a:spLocks noChangeShapeType="1"/>
            </p:cNvSpPr>
            <p:nvPr/>
          </p:nvSpPr>
          <p:spPr bwMode="auto">
            <a:xfrm>
              <a:off x="385" y="2794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0" name="Line 14"/>
            <p:cNvSpPr>
              <a:spLocks noChangeShapeType="1"/>
            </p:cNvSpPr>
            <p:nvPr/>
          </p:nvSpPr>
          <p:spPr bwMode="auto">
            <a:xfrm>
              <a:off x="385" y="308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1" name="Line 15"/>
            <p:cNvSpPr>
              <a:spLocks noChangeShapeType="1"/>
            </p:cNvSpPr>
            <p:nvPr/>
          </p:nvSpPr>
          <p:spPr bwMode="auto">
            <a:xfrm>
              <a:off x="385" y="416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2" name="Line 16"/>
            <p:cNvSpPr>
              <a:spLocks noChangeShapeType="1"/>
            </p:cNvSpPr>
            <p:nvPr/>
          </p:nvSpPr>
          <p:spPr bwMode="auto">
            <a:xfrm>
              <a:off x="385" y="1933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3" name="Line 17"/>
            <p:cNvSpPr>
              <a:spLocks noChangeShapeType="1"/>
            </p:cNvSpPr>
            <p:nvPr/>
          </p:nvSpPr>
          <p:spPr bwMode="auto">
            <a:xfrm>
              <a:off x="5464" y="1933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4" name="Line 18"/>
            <p:cNvSpPr>
              <a:spLocks noChangeShapeType="1"/>
            </p:cNvSpPr>
            <p:nvPr/>
          </p:nvSpPr>
          <p:spPr bwMode="auto">
            <a:xfrm>
              <a:off x="385" y="336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8016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270" name="Text Box 20"/>
          <p:cNvSpPr txBox="1">
            <a:spLocks noChangeArrowheads="1"/>
          </p:cNvSpPr>
          <p:nvPr/>
        </p:nvSpPr>
        <p:spPr bwMode="auto">
          <a:xfrm>
            <a:off x="323850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271" name="Text Box 21"/>
          <p:cNvSpPr txBox="1">
            <a:spLocks noChangeArrowheads="1"/>
          </p:cNvSpPr>
          <p:nvPr/>
        </p:nvSpPr>
        <p:spPr bwMode="auto">
          <a:xfrm>
            <a:off x="155892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1272" name="Text Box 22"/>
          <p:cNvSpPr txBox="1">
            <a:spLocks noChangeArrowheads="1"/>
          </p:cNvSpPr>
          <p:nvPr/>
        </p:nvSpPr>
        <p:spPr bwMode="auto">
          <a:xfrm>
            <a:off x="104457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224313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29987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1763713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371792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1277" name="Text Box 27"/>
          <p:cNvSpPr txBox="1">
            <a:spLocks noChangeArrowheads="1"/>
          </p:cNvSpPr>
          <p:nvPr/>
        </p:nvSpPr>
        <p:spPr bwMode="auto">
          <a:xfrm>
            <a:off x="2484438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278" name="Text Box 28"/>
          <p:cNvSpPr txBox="1">
            <a:spLocks noChangeArrowheads="1"/>
          </p:cNvSpPr>
          <p:nvPr/>
        </p:nvSpPr>
        <p:spPr bwMode="auto">
          <a:xfrm>
            <a:off x="4438650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1279" name="Text Box 29"/>
          <p:cNvSpPr txBox="1">
            <a:spLocks noChangeArrowheads="1"/>
          </p:cNvSpPr>
          <p:nvPr/>
        </p:nvSpPr>
        <p:spPr bwMode="auto">
          <a:xfrm>
            <a:off x="4537075" y="1406401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515937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1281" name="Text Box 31"/>
          <p:cNvSpPr txBox="1">
            <a:spLocks noChangeArrowheads="1"/>
          </p:cNvSpPr>
          <p:nvPr/>
        </p:nvSpPr>
        <p:spPr bwMode="auto">
          <a:xfrm>
            <a:off x="320357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58435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3924300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284" name="Text Box 34"/>
          <p:cNvSpPr txBox="1">
            <a:spLocks noChangeArrowheads="1"/>
          </p:cNvSpPr>
          <p:nvPr/>
        </p:nvSpPr>
        <p:spPr bwMode="auto">
          <a:xfrm>
            <a:off x="7148513" y="1407988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1285" name="Text Box 35"/>
          <p:cNvSpPr txBox="1">
            <a:spLocks noChangeArrowheads="1"/>
          </p:cNvSpPr>
          <p:nvPr/>
        </p:nvSpPr>
        <p:spPr bwMode="auto">
          <a:xfrm>
            <a:off x="464502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1286" name="Text Box 36"/>
          <p:cNvSpPr txBox="1">
            <a:spLocks noChangeArrowheads="1"/>
          </p:cNvSpPr>
          <p:nvPr/>
        </p:nvSpPr>
        <p:spPr bwMode="auto">
          <a:xfrm>
            <a:off x="7975600" y="1407988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1287" name="Text Box 37"/>
          <p:cNvSpPr txBox="1">
            <a:spLocks noChangeArrowheads="1"/>
          </p:cNvSpPr>
          <p:nvPr/>
        </p:nvSpPr>
        <p:spPr bwMode="auto">
          <a:xfrm>
            <a:off x="7777163" y="1406401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1288" name="Text Box 38"/>
          <p:cNvSpPr txBox="1">
            <a:spLocks noChangeArrowheads="1"/>
          </p:cNvSpPr>
          <p:nvPr/>
        </p:nvSpPr>
        <p:spPr bwMode="auto">
          <a:xfrm>
            <a:off x="5364163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289" name="Text Box 39"/>
          <p:cNvSpPr txBox="1">
            <a:spLocks noChangeArrowheads="1"/>
          </p:cNvSpPr>
          <p:nvPr/>
        </p:nvSpPr>
        <p:spPr bwMode="auto">
          <a:xfrm>
            <a:off x="659923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1290" name="Text Box 40"/>
          <p:cNvSpPr txBox="1">
            <a:spLocks noChangeArrowheads="1"/>
          </p:cNvSpPr>
          <p:nvPr/>
        </p:nvSpPr>
        <p:spPr bwMode="auto">
          <a:xfrm>
            <a:off x="92075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11291" name="Text Box 41"/>
          <p:cNvSpPr txBox="1">
            <a:spLocks noChangeArrowheads="1"/>
          </p:cNvSpPr>
          <p:nvPr/>
        </p:nvSpPr>
        <p:spPr bwMode="auto">
          <a:xfrm>
            <a:off x="776288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130</a:t>
            </a:r>
          </a:p>
        </p:txBody>
      </p:sp>
      <p:sp>
        <p:nvSpPr>
          <p:cNvPr id="11292" name="Text Box 42"/>
          <p:cNvSpPr txBox="1">
            <a:spLocks noChangeArrowheads="1"/>
          </p:cNvSpPr>
          <p:nvPr/>
        </p:nvSpPr>
        <p:spPr bwMode="auto">
          <a:xfrm>
            <a:off x="32385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293" name="Text Box 43"/>
          <p:cNvSpPr txBox="1">
            <a:spLocks noChangeArrowheads="1"/>
          </p:cNvSpPr>
          <p:nvPr/>
        </p:nvSpPr>
        <p:spPr bwMode="auto">
          <a:xfrm>
            <a:off x="1495425" y="234461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140</a:t>
            </a:r>
          </a:p>
        </p:txBody>
      </p:sp>
      <p:sp>
        <p:nvSpPr>
          <p:cNvPr id="11294" name="Text Box 44"/>
          <p:cNvSpPr txBox="1">
            <a:spLocks noChangeArrowheads="1"/>
          </p:cNvSpPr>
          <p:nvPr/>
        </p:nvSpPr>
        <p:spPr bwMode="auto">
          <a:xfrm>
            <a:off x="6084888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1295" name="Text Box 45"/>
          <p:cNvSpPr txBox="1">
            <a:spLocks noChangeArrowheads="1"/>
          </p:cNvSpPr>
          <p:nvPr/>
        </p:nvSpPr>
        <p:spPr bwMode="auto">
          <a:xfrm>
            <a:off x="6804025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1296" name="Text Box 46"/>
          <p:cNvSpPr txBox="1">
            <a:spLocks noChangeArrowheads="1"/>
          </p:cNvSpPr>
          <p:nvPr/>
        </p:nvSpPr>
        <p:spPr bwMode="auto">
          <a:xfrm>
            <a:off x="7524750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297" name="Text Box 47"/>
          <p:cNvSpPr txBox="1">
            <a:spLocks noChangeArrowheads="1"/>
          </p:cNvSpPr>
          <p:nvPr/>
        </p:nvSpPr>
        <p:spPr bwMode="auto">
          <a:xfrm>
            <a:off x="8245475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298" name="Text Box 48"/>
          <p:cNvSpPr txBox="1">
            <a:spLocks noChangeArrowheads="1"/>
          </p:cNvSpPr>
          <p:nvPr/>
        </p:nvSpPr>
        <p:spPr bwMode="auto">
          <a:xfrm>
            <a:off x="104457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1299" name="Text Box 49"/>
          <p:cNvSpPr txBox="1">
            <a:spLocks noChangeArrowheads="1"/>
          </p:cNvSpPr>
          <p:nvPr/>
        </p:nvSpPr>
        <p:spPr bwMode="auto">
          <a:xfrm>
            <a:off x="176371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0" name="Text Box 50"/>
          <p:cNvSpPr txBox="1">
            <a:spLocks noChangeArrowheads="1"/>
          </p:cNvSpPr>
          <p:nvPr/>
        </p:nvSpPr>
        <p:spPr bwMode="auto">
          <a:xfrm>
            <a:off x="2484438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301" name="Text Box 51"/>
          <p:cNvSpPr txBox="1">
            <a:spLocks noChangeArrowheads="1"/>
          </p:cNvSpPr>
          <p:nvPr/>
        </p:nvSpPr>
        <p:spPr bwMode="auto">
          <a:xfrm>
            <a:off x="320357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302" name="Text Box 52"/>
          <p:cNvSpPr txBox="1">
            <a:spLocks noChangeArrowheads="1"/>
          </p:cNvSpPr>
          <p:nvPr/>
        </p:nvSpPr>
        <p:spPr bwMode="auto">
          <a:xfrm>
            <a:off x="392430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303" name="Text Box 53"/>
          <p:cNvSpPr txBox="1">
            <a:spLocks noChangeArrowheads="1"/>
          </p:cNvSpPr>
          <p:nvPr/>
        </p:nvSpPr>
        <p:spPr bwMode="auto">
          <a:xfrm>
            <a:off x="464502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4" name="Text Box 54"/>
          <p:cNvSpPr txBox="1">
            <a:spLocks noChangeArrowheads="1"/>
          </p:cNvSpPr>
          <p:nvPr/>
        </p:nvSpPr>
        <p:spPr bwMode="auto">
          <a:xfrm>
            <a:off x="536416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305" name="Text Box 55"/>
          <p:cNvSpPr txBox="1">
            <a:spLocks noChangeArrowheads="1"/>
          </p:cNvSpPr>
          <p:nvPr/>
        </p:nvSpPr>
        <p:spPr bwMode="auto">
          <a:xfrm>
            <a:off x="6084888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306" name="Text Box 56"/>
          <p:cNvSpPr txBox="1">
            <a:spLocks noChangeArrowheads="1"/>
          </p:cNvSpPr>
          <p:nvPr/>
        </p:nvSpPr>
        <p:spPr bwMode="auto">
          <a:xfrm>
            <a:off x="680561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307" name="Text Box 57"/>
          <p:cNvSpPr txBox="1">
            <a:spLocks noChangeArrowheads="1"/>
          </p:cNvSpPr>
          <p:nvPr/>
        </p:nvSpPr>
        <p:spPr bwMode="auto">
          <a:xfrm>
            <a:off x="752475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8" name="Text Box 58"/>
          <p:cNvSpPr txBox="1">
            <a:spLocks noChangeArrowheads="1"/>
          </p:cNvSpPr>
          <p:nvPr/>
        </p:nvSpPr>
        <p:spPr bwMode="auto">
          <a:xfrm>
            <a:off x="8243888" y="2666876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9" name="Text Box 59"/>
          <p:cNvSpPr txBox="1">
            <a:spLocks noChangeArrowheads="1"/>
          </p:cNvSpPr>
          <p:nvPr/>
        </p:nvSpPr>
        <p:spPr bwMode="auto">
          <a:xfrm>
            <a:off x="2216150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11310" name="Text Box 60"/>
          <p:cNvSpPr txBox="1">
            <a:spLocks noChangeArrowheads="1"/>
          </p:cNvSpPr>
          <p:nvPr/>
        </p:nvSpPr>
        <p:spPr bwMode="auto">
          <a:xfrm>
            <a:off x="2900363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160</a:t>
            </a:r>
          </a:p>
        </p:txBody>
      </p:sp>
      <p:sp>
        <p:nvSpPr>
          <p:cNvPr id="11311" name="Text Box 61"/>
          <p:cNvSpPr txBox="1">
            <a:spLocks noChangeArrowheads="1"/>
          </p:cNvSpPr>
          <p:nvPr/>
        </p:nvSpPr>
        <p:spPr bwMode="auto">
          <a:xfrm>
            <a:off x="3619500" y="234461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170</a:t>
            </a:r>
          </a:p>
        </p:txBody>
      </p:sp>
      <p:sp>
        <p:nvSpPr>
          <p:cNvPr id="11312" name="Text Box 62"/>
          <p:cNvSpPr txBox="1">
            <a:spLocks noChangeArrowheads="1"/>
          </p:cNvSpPr>
          <p:nvPr/>
        </p:nvSpPr>
        <p:spPr bwMode="auto">
          <a:xfrm>
            <a:off x="4375150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11313" name="Text Box 63"/>
          <p:cNvSpPr txBox="1">
            <a:spLocks noChangeArrowheads="1"/>
          </p:cNvSpPr>
          <p:nvPr/>
        </p:nvSpPr>
        <p:spPr bwMode="auto">
          <a:xfrm>
            <a:off x="5059363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190</a:t>
            </a:r>
          </a:p>
        </p:txBody>
      </p:sp>
      <p:sp>
        <p:nvSpPr>
          <p:cNvPr id="11314" name="Text Box 64"/>
          <p:cNvSpPr txBox="1">
            <a:spLocks noChangeArrowheads="1"/>
          </p:cNvSpPr>
          <p:nvPr/>
        </p:nvSpPr>
        <p:spPr bwMode="auto">
          <a:xfrm>
            <a:off x="5780088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1315" name="Text Box 65"/>
          <p:cNvSpPr txBox="1">
            <a:spLocks noChangeArrowheads="1"/>
          </p:cNvSpPr>
          <p:nvPr/>
        </p:nvSpPr>
        <p:spPr bwMode="auto">
          <a:xfrm>
            <a:off x="6499225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210</a:t>
            </a:r>
          </a:p>
        </p:txBody>
      </p:sp>
      <p:sp>
        <p:nvSpPr>
          <p:cNvPr id="11316" name="Text Box 66"/>
          <p:cNvSpPr txBox="1">
            <a:spLocks noChangeArrowheads="1"/>
          </p:cNvSpPr>
          <p:nvPr/>
        </p:nvSpPr>
        <p:spPr bwMode="auto">
          <a:xfrm>
            <a:off x="7183438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220</a:t>
            </a:r>
          </a:p>
        </p:txBody>
      </p:sp>
      <p:sp>
        <p:nvSpPr>
          <p:cNvPr id="11317" name="Text Box 67"/>
          <p:cNvSpPr txBox="1">
            <a:spLocks noChangeArrowheads="1"/>
          </p:cNvSpPr>
          <p:nvPr/>
        </p:nvSpPr>
        <p:spPr bwMode="auto">
          <a:xfrm>
            <a:off x="7904163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230</a:t>
            </a:r>
          </a:p>
        </p:txBody>
      </p:sp>
      <p:sp>
        <p:nvSpPr>
          <p:cNvPr id="11318" name="Text Box 68"/>
          <p:cNvSpPr txBox="1">
            <a:spLocks noChangeArrowheads="1"/>
          </p:cNvSpPr>
          <p:nvPr/>
        </p:nvSpPr>
        <p:spPr bwMode="auto">
          <a:xfrm>
            <a:off x="8551863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240</a:t>
            </a:r>
          </a:p>
        </p:txBody>
      </p:sp>
      <p:sp>
        <p:nvSpPr>
          <p:cNvPr id="11319" name="Text Box 69"/>
          <p:cNvSpPr txBox="1">
            <a:spLocks noChangeArrowheads="1"/>
          </p:cNvSpPr>
          <p:nvPr/>
        </p:nvSpPr>
        <p:spPr bwMode="auto">
          <a:xfrm>
            <a:off x="8623300" y="1407988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3882621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Round Robin Gantt Chart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7488" y="1513136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016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3850" y="1872679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55892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044575" y="1872679"/>
            <a:ext cx="7207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24313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987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763713" y="1872679"/>
            <a:ext cx="720725" cy="546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71792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484438" y="1872679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4438650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4537075" y="1513136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515937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203575" y="1872679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8435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924300" y="1872679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7148513" y="151472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4645025" y="1872679"/>
            <a:ext cx="720725" cy="5461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7975600" y="151472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7777163" y="1513136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364163" y="1872679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659923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92075" y="2449761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76288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130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323850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1495425" y="2488629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140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6084888" y="1874267"/>
            <a:ext cx="7207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6804025" y="1874267"/>
            <a:ext cx="720725" cy="546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7524750" y="1874267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8245475" y="1874267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1044575" y="2809304"/>
            <a:ext cx="720725" cy="5461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1763713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2484438" y="2809304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203575" y="2809304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3924300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26" name="Text Box 37"/>
          <p:cNvSpPr txBox="1">
            <a:spLocks noChangeArrowheads="1"/>
          </p:cNvSpPr>
          <p:nvPr/>
        </p:nvSpPr>
        <p:spPr bwMode="auto">
          <a:xfrm>
            <a:off x="4645025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5364163" y="2809304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6084888" y="2809304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6805613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30" name="Text Box 41"/>
          <p:cNvSpPr txBox="1">
            <a:spLocks noChangeArrowheads="1"/>
          </p:cNvSpPr>
          <p:nvPr/>
        </p:nvSpPr>
        <p:spPr bwMode="auto">
          <a:xfrm>
            <a:off x="7524750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31" name="Text Box 42"/>
          <p:cNvSpPr txBox="1">
            <a:spLocks noChangeArrowheads="1"/>
          </p:cNvSpPr>
          <p:nvPr/>
        </p:nvSpPr>
        <p:spPr bwMode="auto">
          <a:xfrm>
            <a:off x="8243888" y="2810892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32" name="Text Box 43"/>
          <p:cNvSpPr txBox="1">
            <a:spLocks noChangeArrowheads="1"/>
          </p:cNvSpPr>
          <p:nvPr/>
        </p:nvSpPr>
        <p:spPr bwMode="auto">
          <a:xfrm>
            <a:off x="2216150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12333" name="Text Box 44"/>
          <p:cNvSpPr txBox="1">
            <a:spLocks noChangeArrowheads="1"/>
          </p:cNvSpPr>
          <p:nvPr/>
        </p:nvSpPr>
        <p:spPr bwMode="auto">
          <a:xfrm>
            <a:off x="2900363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160</a:t>
            </a:r>
          </a:p>
        </p:txBody>
      </p:sp>
      <p:sp>
        <p:nvSpPr>
          <p:cNvPr id="12334" name="Text Box 45"/>
          <p:cNvSpPr txBox="1">
            <a:spLocks noChangeArrowheads="1"/>
          </p:cNvSpPr>
          <p:nvPr/>
        </p:nvSpPr>
        <p:spPr bwMode="auto">
          <a:xfrm>
            <a:off x="3619500" y="2488629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170</a:t>
            </a:r>
          </a:p>
        </p:txBody>
      </p:sp>
      <p:sp>
        <p:nvSpPr>
          <p:cNvPr id="12335" name="Text Box 46"/>
          <p:cNvSpPr txBox="1">
            <a:spLocks noChangeArrowheads="1"/>
          </p:cNvSpPr>
          <p:nvPr/>
        </p:nvSpPr>
        <p:spPr bwMode="auto">
          <a:xfrm>
            <a:off x="4375150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12336" name="Text Box 47"/>
          <p:cNvSpPr txBox="1">
            <a:spLocks noChangeArrowheads="1"/>
          </p:cNvSpPr>
          <p:nvPr/>
        </p:nvSpPr>
        <p:spPr bwMode="auto">
          <a:xfrm>
            <a:off x="5059363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190</a:t>
            </a:r>
          </a:p>
        </p:txBody>
      </p:sp>
      <p:sp>
        <p:nvSpPr>
          <p:cNvPr id="12337" name="Text Box 48"/>
          <p:cNvSpPr txBox="1">
            <a:spLocks noChangeArrowheads="1"/>
          </p:cNvSpPr>
          <p:nvPr/>
        </p:nvSpPr>
        <p:spPr bwMode="auto">
          <a:xfrm>
            <a:off x="5780088" y="2488629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2338" name="Text Box 49"/>
          <p:cNvSpPr txBox="1">
            <a:spLocks noChangeArrowheads="1"/>
          </p:cNvSpPr>
          <p:nvPr/>
        </p:nvSpPr>
        <p:spPr bwMode="auto">
          <a:xfrm>
            <a:off x="6499225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210</a:t>
            </a:r>
          </a:p>
        </p:txBody>
      </p:sp>
      <p:sp>
        <p:nvSpPr>
          <p:cNvPr id="12339" name="Text Box 50"/>
          <p:cNvSpPr txBox="1">
            <a:spLocks noChangeArrowheads="1"/>
          </p:cNvSpPr>
          <p:nvPr/>
        </p:nvSpPr>
        <p:spPr bwMode="auto">
          <a:xfrm>
            <a:off x="7183438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220</a:t>
            </a:r>
          </a:p>
        </p:txBody>
      </p:sp>
      <p:sp>
        <p:nvSpPr>
          <p:cNvPr id="12340" name="Text Box 51"/>
          <p:cNvSpPr txBox="1">
            <a:spLocks noChangeArrowheads="1"/>
          </p:cNvSpPr>
          <p:nvPr/>
        </p:nvSpPr>
        <p:spPr bwMode="auto">
          <a:xfrm>
            <a:off x="7904163" y="2488629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230</a:t>
            </a:r>
          </a:p>
        </p:txBody>
      </p:sp>
      <p:sp>
        <p:nvSpPr>
          <p:cNvPr id="12341" name="Text Box 52"/>
          <p:cNvSpPr txBox="1">
            <a:spLocks noChangeArrowheads="1"/>
          </p:cNvSpPr>
          <p:nvPr/>
        </p:nvSpPr>
        <p:spPr bwMode="auto">
          <a:xfrm>
            <a:off x="8583613" y="2451348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240</a:t>
            </a:r>
          </a:p>
        </p:txBody>
      </p:sp>
      <p:sp>
        <p:nvSpPr>
          <p:cNvPr id="12342" name="Text Box 53"/>
          <p:cNvSpPr txBox="1">
            <a:spLocks noChangeArrowheads="1"/>
          </p:cNvSpPr>
          <p:nvPr/>
        </p:nvSpPr>
        <p:spPr bwMode="auto">
          <a:xfrm>
            <a:off x="8630443" y="149304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749" y="3503761"/>
            <a:ext cx="91070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Full </a:t>
            </a:r>
            <a:r>
              <a:rPr lang="en-GB" altLang="en-US" dirty="0" smtClean="0">
                <a:solidFill>
                  <a:srgbClr val="000000"/>
                </a:solidFill>
              </a:rPr>
              <a:t>W(T0</a:t>
            </a:r>
            <a:r>
              <a:rPr lang="en-GB" altLang="en-US" dirty="0">
                <a:solidFill>
                  <a:srgbClr val="000000"/>
                </a:solidFill>
              </a:rPr>
              <a:t>) = (0+60+6+30+30+0 = 180 OR WT=</a:t>
            </a:r>
            <a:r>
              <a:rPr lang="en-GB" altLang="en-US" dirty="0" err="1">
                <a:solidFill>
                  <a:srgbClr val="000000"/>
                </a:solidFill>
              </a:rPr>
              <a:t>Ttrnd</a:t>
            </a:r>
            <a:r>
              <a:rPr lang="en-GB" altLang="en-US" dirty="0">
                <a:solidFill>
                  <a:srgbClr val="000000"/>
                </a:solidFill>
              </a:rPr>
              <a:t>–</a:t>
            </a:r>
            <a:r>
              <a:rPr lang="en-GB" altLang="en-US" dirty="0" err="1">
                <a:solidFill>
                  <a:srgbClr val="000000"/>
                </a:solidFill>
              </a:rPr>
              <a:t>ExeTime</a:t>
            </a:r>
            <a:r>
              <a:rPr lang="en-GB" altLang="en-US" dirty="0">
                <a:solidFill>
                  <a:srgbClr val="000000"/>
                </a:solidFill>
              </a:rPr>
              <a:t>= 240-60 =</a:t>
            </a:r>
            <a:r>
              <a:rPr lang="en-GB" altLang="en-US" dirty="0" smtClean="0">
                <a:solidFill>
                  <a:srgbClr val="000000"/>
                </a:solidFill>
              </a:rPr>
              <a:t>180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W(T1) = 10+60 =70 </a:t>
            </a:r>
            <a:r>
              <a:rPr lang="en-GB" altLang="en-US" dirty="0" smtClean="0">
                <a:solidFill>
                  <a:srgbClr val="000000"/>
                </a:solidFill>
              </a:rPr>
              <a:t>or </a:t>
            </a:r>
            <a:r>
              <a:rPr lang="en-GB" altLang="en-US" dirty="0">
                <a:solidFill>
                  <a:srgbClr val="000000"/>
                </a:solidFill>
              </a:rPr>
              <a:t>WT=</a:t>
            </a:r>
            <a:r>
              <a:rPr lang="en-GB" altLang="en-US" dirty="0" err="1">
                <a:solidFill>
                  <a:srgbClr val="000000"/>
                </a:solidFill>
              </a:rPr>
              <a:t>Ttrnd</a:t>
            </a:r>
            <a:r>
              <a:rPr lang="en-GB" altLang="en-US" dirty="0">
                <a:solidFill>
                  <a:srgbClr val="000000"/>
                </a:solidFill>
              </a:rPr>
              <a:t>–</a:t>
            </a:r>
            <a:r>
              <a:rPr lang="en-GB" altLang="en-US" dirty="0" err="1">
                <a:solidFill>
                  <a:srgbClr val="000000"/>
                </a:solidFill>
              </a:rPr>
              <a:t>ExeTime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90-20=70</a:t>
            </a:r>
          </a:p>
          <a:p>
            <a:pPr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W(T2) = 20+60 = 80 </a:t>
            </a:r>
            <a:r>
              <a:rPr lang="en-GB" altLang="en-US" dirty="0" smtClean="0">
                <a:solidFill>
                  <a:srgbClr val="000000"/>
                </a:solidFill>
              </a:rPr>
              <a:t>or </a:t>
            </a:r>
            <a:r>
              <a:rPr lang="en-GB" altLang="en-US" dirty="0">
                <a:solidFill>
                  <a:srgbClr val="000000"/>
                </a:solidFill>
              </a:rPr>
              <a:t>W(T2) = </a:t>
            </a:r>
            <a:r>
              <a:rPr lang="en-GB" altLang="en-US" dirty="0" smtClean="0">
                <a:solidFill>
                  <a:srgbClr val="000000"/>
                </a:solidFill>
              </a:rPr>
              <a:t>100-20=80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W(T3) 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30+60+40+30= 160 or W(T3) 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200-40=160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W(T4) = 40+60+40+30=170 or </a:t>
            </a:r>
            <a:r>
              <a:rPr lang="en-GB" altLang="en-US" dirty="0">
                <a:solidFill>
                  <a:srgbClr val="000000"/>
                </a:solidFill>
              </a:rPr>
              <a:t>W(T4) </a:t>
            </a:r>
            <a:r>
              <a:rPr lang="en-GB" altLang="en-US" dirty="0" smtClean="0">
                <a:solidFill>
                  <a:srgbClr val="000000"/>
                </a:solidFill>
              </a:rPr>
              <a:t>=210-40=170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W(T5) = 50+ 60 +40+30= 180 or  W(T5</a:t>
            </a:r>
            <a:r>
              <a:rPr lang="en-GB" altLang="en-US" dirty="0">
                <a:solidFill>
                  <a:srgbClr val="000000"/>
                </a:solidFill>
              </a:rPr>
              <a:t>) </a:t>
            </a:r>
            <a:r>
              <a:rPr lang="en-GB" altLang="en-US" dirty="0" smtClean="0">
                <a:solidFill>
                  <a:srgbClr val="000000"/>
                </a:solidFill>
              </a:rPr>
              <a:t>=220-40=180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W(T6) = 60+60= 120 or W(T6) =140-20=120</a:t>
            </a:r>
          </a:p>
          <a:p>
            <a:pPr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Average WT= (180+70+80+160+170+180+120)/6= 960/6 = 160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78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435280" cy="1828800"/>
          </a:xfrm>
        </p:spPr>
        <p:txBody>
          <a:bodyPr/>
          <a:lstStyle/>
          <a:p>
            <a:r>
              <a:rPr lang="en-GB" dirty="0"/>
              <a:t>Turnaround time = Wait time + Execution time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3C8F5B2-8DCA-4DBE-98CC-4AE861229A6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989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4959</TotalTime>
  <Words>266</Words>
  <Application>Microsoft Office PowerPoint</Application>
  <PresentationFormat>On-screen Show (4:3)</PresentationFormat>
  <Paragraphs>134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Custom Design</vt:lpstr>
      <vt:lpstr>1_Custom Design</vt:lpstr>
      <vt:lpstr>Scheduling Calc Notes Round Robin  More precise wait times!</vt:lpstr>
      <vt:lpstr>Round Robin Calculations</vt:lpstr>
      <vt:lpstr>Round Robin Gantt Chart</vt:lpstr>
      <vt:lpstr>Round Robin Gantt Chart</vt:lpstr>
      <vt:lpstr>Remember</vt:lpstr>
    </vt:vector>
  </TitlesOfParts>
  <Company>ModusLink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dwhite</cp:lastModifiedBy>
  <cp:revision>436</cp:revision>
  <dcterms:created xsi:type="dcterms:W3CDTF">2007-05-08T17:20:09Z</dcterms:created>
  <dcterms:modified xsi:type="dcterms:W3CDTF">2016-10-19T10:51:09Z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