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28"/>
  </p:notesMasterIdLst>
  <p:handoutMasterIdLst>
    <p:handoutMasterId r:id="rId29"/>
  </p:handoutMasterIdLst>
  <p:sldIdLst>
    <p:sldId id="345" r:id="rId3"/>
    <p:sldId id="346" r:id="rId4"/>
    <p:sldId id="367" r:id="rId5"/>
    <p:sldId id="368" r:id="rId6"/>
    <p:sldId id="347" r:id="rId7"/>
    <p:sldId id="351" r:id="rId8"/>
    <p:sldId id="353" r:id="rId9"/>
    <p:sldId id="354" r:id="rId10"/>
    <p:sldId id="355" r:id="rId11"/>
    <p:sldId id="356" r:id="rId12"/>
    <p:sldId id="357" r:id="rId13"/>
    <p:sldId id="372" r:id="rId14"/>
    <p:sldId id="370" r:id="rId15"/>
    <p:sldId id="358" r:id="rId16"/>
    <p:sldId id="359" r:id="rId17"/>
    <p:sldId id="361" r:id="rId18"/>
    <p:sldId id="373" r:id="rId19"/>
    <p:sldId id="378" r:id="rId20"/>
    <p:sldId id="374" r:id="rId21"/>
    <p:sldId id="362" r:id="rId22"/>
    <p:sldId id="375" r:id="rId23"/>
    <p:sldId id="376" r:id="rId24"/>
    <p:sldId id="377" r:id="rId25"/>
    <p:sldId id="363" r:id="rId26"/>
    <p:sldId id="365" r:id="rId2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3F029-5825-4613-AC2F-7CB31E7FACE4}">
          <p14:sldIdLst/>
        </p14:section>
        <p14:section name="Untitled Section" id="{83CA1C73-AD81-4FA9-8281-6855FD44EAC7}">
          <p14:sldIdLst>
            <p14:sldId id="345"/>
            <p14:sldId id="346"/>
            <p14:sldId id="367"/>
            <p14:sldId id="368"/>
            <p14:sldId id="347"/>
            <p14:sldId id="351"/>
            <p14:sldId id="353"/>
            <p14:sldId id="354"/>
            <p14:sldId id="355"/>
            <p14:sldId id="356"/>
            <p14:sldId id="357"/>
            <p14:sldId id="372"/>
            <p14:sldId id="370"/>
            <p14:sldId id="358"/>
            <p14:sldId id="359"/>
            <p14:sldId id="361"/>
            <p14:sldId id="373"/>
            <p14:sldId id="378"/>
            <p14:sldId id="374"/>
            <p14:sldId id="362"/>
            <p14:sldId id="375"/>
            <p14:sldId id="376"/>
            <p14:sldId id="377"/>
            <p14:sldId id="363"/>
            <p14:sldId id="3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5" autoAdjust="0"/>
  </p:normalViewPr>
  <p:slideViewPr>
    <p:cSldViewPr>
      <p:cViewPr>
        <p:scale>
          <a:sx n="74" d="100"/>
          <a:sy n="74" d="100"/>
        </p:scale>
        <p:origin x="-125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85" cy="496722"/>
          </a:xfrm>
          <a:prstGeom prst="rect">
            <a:avLst/>
          </a:prstGeom>
        </p:spPr>
        <p:txBody>
          <a:bodyPr vert="horz" lIns="90096" tIns="45048" rIns="90096" bIns="45048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023" y="1"/>
            <a:ext cx="2945084" cy="496722"/>
          </a:xfrm>
          <a:prstGeom prst="rect">
            <a:avLst/>
          </a:prstGeom>
        </p:spPr>
        <p:txBody>
          <a:bodyPr vert="horz" lIns="90096" tIns="45048" rIns="90096" bIns="45048" rtlCol="0"/>
          <a:lstStyle>
            <a:lvl1pPr algn="r">
              <a:defRPr sz="1200"/>
            </a:lvl1pPr>
          </a:lstStyle>
          <a:p>
            <a:fld id="{7CD585D9-EB9F-4CA7-96E8-842494F17EE2}" type="datetimeFigureOut">
              <a:rPr lang="en-IE" smtClean="0"/>
              <a:t>04/11/2016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354"/>
            <a:ext cx="2945085" cy="496722"/>
          </a:xfrm>
          <a:prstGeom prst="rect">
            <a:avLst/>
          </a:prstGeom>
        </p:spPr>
        <p:txBody>
          <a:bodyPr vert="horz" lIns="90096" tIns="45048" rIns="90096" bIns="45048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023" y="9428354"/>
            <a:ext cx="2945084" cy="496722"/>
          </a:xfrm>
          <a:prstGeom prst="rect">
            <a:avLst/>
          </a:prstGeom>
        </p:spPr>
        <p:txBody>
          <a:bodyPr vert="horz" lIns="90096" tIns="45048" rIns="90096" bIns="45048" rtlCol="0" anchor="b"/>
          <a:lstStyle>
            <a:lvl1pPr algn="r">
              <a:defRPr sz="1200"/>
            </a:lvl1pPr>
          </a:lstStyle>
          <a:p>
            <a:fld id="{006A307F-31E1-495A-8F5E-113D3A1C00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365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652" cy="4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55" y="1"/>
            <a:ext cx="2946652" cy="4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71" y="4715739"/>
            <a:ext cx="5440333" cy="446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354"/>
            <a:ext cx="2946652" cy="4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55" y="9428354"/>
            <a:ext cx="2946652" cy="4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39EBBF-261A-4758-8690-1CAC61702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DC9D951-8DB9-4C1A-9DD9-0775F40B6ED5}" type="slidenum">
              <a:rPr lang="en-US" altLang="en-US" sz="1100">
                <a:latin typeface="Times New Roman" panose="02020603050405020304" pitchFamily="18" charset="0"/>
              </a:rPr>
              <a:pPr/>
              <a:t>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63863" y="541338"/>
            <a:ext cx="3670300" cy="2752725"/>
          </a:xfrm>
          <a:ln cap="flat"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90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B13673A-8352-40BE-A7BB-D32ABB566FAD}" type="slidenum">
              <a:rPr lang="en-US" altLang="en-US" sz="1100">
                <a:latin typeface="Times New Roman" panose="02020603050405020304" pitchFamily="18" charset="0"/>
              </a:rPr>
              <a:pPr/>
              <a:t>6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63863" y="541338"/>
            <a:ext cx="3670300" cy="2752725"/>
          </a:xfrm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68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9AB256F-908C-4C58-A0A3-D43E777F134E}" type="slidenum">
              <a:rPr lang="en-US" altLang="en-US" sz="1100">
                <a:latin typeface="Times New Roman" panose="02020603050405020304" pitchFamily="18" charset="0"/>
              </a:rPr>
              <a:pPr/>
              <a:t>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63863" y="541338"/>
            <a:ext cx="3670300" cy="2752725"/>
          </a:xfrm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48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F0D8E5F-2084-42BE-96B4-1FEC8682F50A}" type="slidenum">
              <a:rPr lang="en-US" altLang="en-US" sz="1100">
                <a:latin typeface="Times New Roman" panose="02020603050405020304" pitchFamily="18" charset="0"/>
              </a:rPr>
              <a:pPr/>
              <a:t>8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63863" y="541338"/>
            <a:ext cx="3670300" cy="2752725"/>
          </a:xfrm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8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23C16A7-C1C0-4C9E-A41E-AD4A6D965744}" type="slidenum">
              <a:rPr lang="en-US" altLang="en-US" sz="1100">
                <a:latin typeface="Times New Roman" panose="02020603050405020304" pitchFamily="18" charset="0"/>
              </a:rPr>
              <a:pPr/>
              <a:t>9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63863" y="541338"/>
            <a:ext cx="3670300" cy="2752725"/>
          </a:xfrm>
          <a:ln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29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BC44E05-E204-4A01-9267-C105179F8057}" type="slidenum">
              <a:rPr lang="en-US" altLang="en-US" sz="1100">
                <a:latin typeface="Times New Roman" panose="02020603050405020304" pitchFamily="18" charset="0"/>
              </a:rPr>
              <a:pPr/>
              <a:t>11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63863" y="541338"/>
            <a:ext cx="3670300" cy="2752725"/>
          </a:xfrm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53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E03AFE2-647E-42AE-93A2-228D88D6E7C0}" type="slidenum">
              <a:rPr lang="en-US" altLang="en-US" sz="1100">
                <a:latin typeface="Times New Roman" panose="02020603050405020304" pitchFamily="18" charset="0"/>
              </a:rPr>
              <a:pPr/>
              <a:t>15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514725"/>
            <a:ext cx="9566275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7" tIns="46985" rIns="95647" bIns="46985"/>
          <a:lstStyle/>
          <a:p>
            <a:pPr defTabSz="114300">
              <a:tabLst>
                <a:tab pos="228600" algn="l"/>
                <a:tab pos="520700" algn="l"/>
                <a:tab pos="685800" algn="l"/>
                <a:tab pos="1028700" algn="l"/>
              </a:tabLst>
            </a:pPr>
            <a:endParaRPr lang="en-US" altLang="en-US" dirty="0"/>
          </a:p>
        </p:txBody>
      </p:sp>
      <p:sp>
        <p:nvSpPr>
          <p:cNvPr id="348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0950" y="55563"/>
            <a:ext cx="4559300" cy="3419475"/>
          </a:xfrm>
          <a:ln cap="flat"/>
        </p:spPr>
      </p:sp>
    </p:spTree>
    <p:extLst>
      <p:ext uri="{BB962C8B-B14F-4D97-AF65-F5344CB8AC3E}">
        <p14:creationId xmlns:p14="http://schemas.microsoft.com/office/powerpoint/2010/main" val="424285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70D8-9921-4DC5-8391-9CBB8804709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14300"/>
            <a:ext cx="7956550" cy="600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31331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7" y="6381328"/>
            <a:ext cx="504627" cy="436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960C1C-6F46-4B10-AAE9-5041EC55FB4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6443-151D-4E9A-9A38-8F52C8235CF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610D-0143-4BA8-87C9-3A5964DA6A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FD4D-D104-4F64-AD08-1546F12949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D99A-5370-4499-8EAB-10055A1E83D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NUL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7C187-D24F-4039-BD14-6C2924A485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12" r:id="rId9"/>
    <p:sldLayoutId id="2147484213" r:id="rId10"/>
    <p:sldLayoutId id="2147484214" r:id="rId11"/>
    <p:sldLayoutId id="21474842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pic>
        <p:nvPicPr>
          <p:cNvPr id="2052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18" r:id="rId9"/>
    <p:sldLayoutId id="2147484219" r:id="rId10"/>
    <p:sldLayoutId id="21474842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noFill/>
        </p:spPr>
        <p:txBody>
          <a:bodyPr lIns="92075" tIns="46038" rIns="92075" bIns="46038" anchor="ctr"/>
          <a:lstStyle/>
          <a:p>
            <a:pPr algn="ctr"/>
            <a:r>
              <a:rPr lang="en-US" altLang="en-US" sz="2800" dirty="0"/>
              <a:t>Processes to Threads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6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PQuestion"/>
          <p:cNvSpPr>
            <a:spLocks noGrp="1" noChangeArrowheads="1"/>
          </p:cNvSpPr>
          <p:nvPr>
            <p:ph type="title"/>
          </p:nvPr>
        </p:nvSpPr>
        <p:spPr>
          <a:xfrm>
            <a:off x="625475" y="692696"/>
            <a:ext cx="7956550" cy="838200"/>
          </a:xfrm>
        </p:spPr>
        <p:txBody>
          <a:bodyPr/>
          <a:lstStyle/>
          <a:p>
            <a:r>
              <a:rPr lang="en-US" altLang="en-US" dirty="0"/>
              <a:t>Threads have their own…?</a:t>
            </a:r>
          </a:p>
        </p:txBody>
      </p:sp>
      <p:sp>
        <p:nvSpPr>
          <p:cNvPr id="14339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133600"/>
            <a:ext cx="4114800" cy="3048000"/>
          </a:xfrm>
        </p:spPr>
        <p:txBody>
          <a:bodyPr/>
          <a:lstStyle/>
          <a:p>
            <a:pPr marL="457200" indent="-457200">
              <a:buFont typeface="Monotype Sorts" pitchFamily="1" charset="2"/>
              <a:buAutoNum type="arabicPeriod"/>
            </a:pPr>
            <a:r>
              <a:rPr lang="en-US" altLang="en-US"/>
              <a:t>CPU</a:t>
            </a:r>
          </a:p>
          <a:p>
            <a:pPr marL="457200" indent="-457200">
              <a:buFont typeface="Monotype Sorts" pitchFamily="1" charset="2"/>
              <a:buAutoNum type="arabicPeriod"/>
            </a:pPr>
            <a:r>
              <a:rPr lang="en-US" altLang="en-US"/>
              <a:t>Address space</a:t>
            </a:r>
          </a:p>
          <a:p>
            <a:pPr marL="457200" indent="-457200">
              <a:buFont typeface="Monotype Sorts" pitchFamily="1" charset="2"/>
              <a:buAutoNum type="arabicPeriod"/>
            </a:pPr>
            <a:r>
              <a:rPr lang="en-US" altLang="en-US"/>
              <a:t>PCB</a:t>
            </a:r>
          </a:p>
          <a:p>
            <a:pPr marL="457200" indent="-457200">
              <a:buFont typeface="Monotype Sorts" pitchFamily="1" charset="2"/>
              <a:buAutoNum type="arabicPeriod"/>
            </a:pPr>
            <a:r>
              <a:rPr lang="en-US" altLang="en-US"/>
              <a:t>Stack</a:t>
            </a:r>
          </a:p>
          <a:p>
            <a:pPr marL="457200" indent="-457200">
              <a:buFont typeface="Monotype Sorts" pitchFamily="1" charset="2"/>
              <a:buAutoNum type="arabicPeriod"/>
            </a:pPr>
            <a:r>
              <a:rPr lang="en-US" altLang="en-US"/>
              <a:t>Registers</a:t>
            </a:r>
          </a:p>
        </p:txBody>
      </p:sp>
      <p:grpSp>
        <p:nvGrpSpPr>
          <p:cNvPr id="14340" name="ResponseCounter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553200" y="533400"/>
            <a:ext cx="1270000" cy="1879600"/>
            <a:chOff x="120" y="2960"/>
            <a:chExt cx="800" cy="1184"/>
          </a:xfrm>
        </p:grpSpPr>
        <p:sp>
          <p:nvSpPr>
            <p:cNvPr id="14341" name="RCArrow" hidden="1"/>
            <p:cNvSpPr>
              <a:spLocks noChangeArrowheads="1"/>
            </p:cNvSpPr>
            <p:nvPr/>
          </p:nvSpPr>
          <p:spPr bwMode="auto">
            <a:xfrm>
              <a:off x="120" y="3480"/>
              <a:ext cx="800" cy="160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Left">
                <a:rot lat="19199990" lon="16199980" rev="0"/>
              </a:camera>
              <a:lightRig rig="legacyFlat3" dir="b"/>
            </a:scene3d>
            <a:sp3d extrusionH="36500" prstMaterial="legacyMetal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200" b="1">
                  <a:solidFill>
                    <a:schemeClr val="hlink"/>
                  </a:solidFill>
                  <a:latin typeface="Tahoma" panose="020B0604030504040204" pitchFamily="34" charset="0"/>
                </a:rPr>
                <a:t>47</a:t>
              </a:r>
            </a:p>
            <a:p>
              <a:r>
                <a:rPr lang="en-US" altLang="en-US" sz="1200" b="1">
                  <a:solidFill>
                    <a:schemeClr val="hlink"/>
                  </a:solidFill>
                  <a:latin typeface="Tahoma" panose="020B0604030504040204" pitchFamily="34" charset="0"/>
                </a:rPr>
                <a:t>of</a:t>
              </a:r>
            </a:p>
            <a:p>
              <a:r>
                <a:rPr lang="en-US" altLang="en-US" sz="1200" b="1">
                  <a:solidFill>
                    <a:schemeClr val="hlink"/>
                  </a:solidFill>
                  <a:latin typeface="Tahoma" panose="020B0604030504040204" pitchFamily="34" charset="0"/>
                </a:rPr>
                <a:t>65</a:t>
              </a:r>
            </a:p>
          </p:txBody>
        </p:sp>
        <p:sp>
          <p:nvSpPr>
            <p:cNvPr id="14342" name="RCTextBottom" hidden="1"/>
            <p:cNvSpPr txBox="1">
              <a:spLocks noChangeArrowheads="1"/>
            </p:cNvSpPr>
            <p:nvPr/>
          </p:nvSpPr>
          <p:spPr bwMode="auto">
            <a:xfrm>
              <a:off x="312" y="3984"/>
              <a:ext cx="40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343" name="RCTextTop" hidden="1"/>
            <p:cNvSpPr txBox="1">
              <a:spLocks noChangeArrowheads="1"/>
            </p:cNvSpPr>
            <p:nvPr/>
          </p:nvSpPr>
          <p:spPr bwMode="auto">
            <a:xfrm>
              <a:off x="264" y="2960"/>
              <a:ext cx="4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65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063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7390"/>
            <a:ext cx="7067550" cy="778098"/>
          </a:xfrm>
          <a:noFill/>
        </p:spPr>
        <p:txBody>
          <a:bodyPr lIns="92075" tIns="46038" rIns="92075" bIns="46038" anchor="ctr"/>
          <a:lstStyle/>
          <a:p>
            <a:pPr algn="ctr"/>
            <a:r>
              <a:rPr lang="en-US" altLang="en-US">
                <a:solidFill>
                  <a:srgbClr val="993300"/>
                </a:solidFill>
              </a:rPr>
              <a:t>Threads vs. Processes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8152"/>
            <a:ext cx="37592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Threads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A thread has no data segment or heap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A thread cannot live on its own, it must live within a process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There can be more than one thread in a process, the first thread calls main &amp; has the process’s stack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If a thread dies, its stack is reclaimed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Inter-thread communication via memory.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Each thread can run on a different physical processor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Inexpensive creation and context switch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24400" y="1491952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  <a:p>
            <a:pPr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process has code/data/heap &amp; other segments</a:t>
            </a:r>
          </a:p>
          <a:p>
            <a:pPr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must be at least one thread in a process</a:t>
            </a:r>
          </a:p>
          <a:p>
            <a:pPr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Threads within a process share code/data/heap, share I/O, but each has its own stack &amp; registers</a:t>
            </a:r>
          </a:p>
          <a:p>
            <a:pPr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 process dies, its resources are reclaimed &amp; all threads die</a:t>
            </a:r>
          </a:p>
          <a:p>
            <a:pPr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Inter-process communication via OS and data copying.</a:t>
            </a:r>
          </a:p>
          <a:p>
            <a:pPr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process can run on a different physical processor</a:t>
            </a:r>
          </a:p>
          <a:p>
            <a:pPr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Expensive creation and context switch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39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6DA6DD-B697-47D1-B1BF-2FC2F80A168E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Advantages of Threads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cs typeface="Arial" charset="0"/>
              </a:rPr>
              <a:t>The benefits of threads are performance related:</a:t>
            </a:r>
            <a:endParaRPr lang="en-IE" altLang="en-US" sz="24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cs typeface="Arial" charset="0"/>
              </a:rPr>
              <a:t>It takes far less time to create a new thread in an existing process than to create a new process (in Solaris 2, the speed up factor is about 30).</a:t>
            </a:r>
            <a:endParaRPr lang="en-IE" altLang="en-US" sz="20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cs typeface="Arial" charset="0"/>
              </a:rPr>
              <a:t>It takes less time to terminate an existing thread, or to switch between two threads within the same process</a:t>
            </a:r>
            <a:endParaRPr lang="en-IE" altLang="en-US" sz="20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cs typeface="Arial" charset="0"/>
              </a:rPr>
              <a:t>Threads can communicate more efficiently. If two processes wish to communicate, they must use the kernel to do so, whereas threads do not need to invoke the kernel.</a:t>
            </a:r>
            <a:endParaRPr lang="en-IE" altLang="en-US" sz="20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cs typeface="Arial" charset="0"/>
              </a:rPr>
              <a:t>A program may continue to run, even if part of it is blocked or is doing a complex operation,, thus increasing responsiveness to the user.</a:t>
            </a:r>
            <a:endParaRPr lang="en-IE" altLang="en-US" sz="20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cs typeface="Arial" charset="0"/>
              </a:rPr>
              <a:t>Multiprocessor architectures can be utilised more efficiently, with each thread running concurrently on a different CPU.</a:t>
            </a:r>
            <a:endParaRPr lang="en-US" altLang="en-US" sz="20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smtClean="0"/>
          </a:p>
          <a:p>
            <a:pPr>
              <a:lnSpc>
                <a:spcPct val="90000"/>
              </a:lnSpc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4982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78735B-D0EA-42EA-9E06-070573DB78E9}" type="slidenum">
              <a:rPr lang="en-GB" altLang="en-US" sz="1400"/>
              <a:pPr/>
              <a:t>13</a:t>
            </a:fld>
            <a:endParaRPr lang="en-GB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Thread Implementation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>
                <a:cs typeface="Arial" charset="0"/>
              </a:rPr>
              <a:t>In the single threaded process model, the representation of a process includes its PCB, user address space and user and kernel stacks. In the multithreaded process model, there is still a single PCB and user address space, but also separate stacks for each thread, and a separate thread control block. </a:t>
            </a:r>
            <a:endParaRPr lang="en-US" altLang="en-US" sz="2400" smtClean="0">
              <a:cs typeface="Times New Roman" pitchFamily="18" charset="0"/>
            </a:endParaRPr>
          </a:p>
          <a:p>
            <a:r>
              <a:rPr lang="en-US" altLang="en-US" sz="2400" smtClean="0">
                <a:cs typeface="Arial" charset="0"/>
              </a:rPr>
              <a:t>Thus, threads share the state and resources of that process. They reside in the same address space and have access to the same data, so that if one thread opens a file for reading, other threads in that process can also access that file.</a:t>
            </a:r>
            <a:endParaRPr lang="en-US" altLang="en-US" sz="24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7067550" cy="778098"/>
          </a:xfrm>
        </p:spPr>
        <p:txBody>
          <a:bodyPr/>
          <a:lstStyle/>
          <a:p>
            <a:r>
              <a:rPr lang="en-US" altLang="en-US" dirty="0"/>
              <a:t>Implementing Threads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836266"/>
            <a:ext cx="3759200" cy="5054600"/>
          </a:xfrm>
        </p:spPr>
        <p:txBody>
          <a:bodyPr/>
          <a:lstStyle/>
          <a:p>
            <a:r>
              <a:rPr lang="en-US" altLang="en-US" sz="1800" dirty="0"/>
              <a:t>Processes define an address space; threads share the address space</a:t>
            </a:r>
          </a:p>
          <a:p>
            <a:pPr lvl="2"/>
            <a:endParaRPr lang="en-US" altLang="en-US" sz="1400" dirty="0"/>
          </a:p>
          <a:p>
            <a:r>
              <a:rPr lang="en-US" altLang="en-US" sz="1800" dirty="0"/>
              <a:t>Process Control Block (PCB) contains process-specific information </a:t>
            </a:r>
          </a:p>
          <a:p>
            <a:pPr lvl="1"/>
            <a:r>
              <a:rPr lang="en-US" altLang="en-US" sz="1600" dirty="0"/>
              <a:t>Owner, PID, heap pointer, priority, active thread, and pointers to thread information</a:t>
            </a:r>
          </a:p>
          <a:p>
            <a:pPr lvl="2"/>
            <a:endParaRPr lang="en-US" altLang="en-US" sz="1400" dirty="0"/>
          </a:p>
          <a:p>
            <a:r>
              <a:rPr lang="en-US" altLang="en-US" sz="1800" dirty="0"/>
              <a:t>Thread Control Block (TCB) contains thread-specific information</a:t>
            </a:r>
          </a:p>
          <a:p>
            <a:pPr lvl="1"/>
            <a:r>
              <a:rPr lang="en-US" altLang="en-US" sz="1600" dirty="0"/>
              <a:t>Stack pointer, PC, thread state (running, …), register values, a pointer to PCB, …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781800" y="1905794"/>
            <a:ext cx="1968500" cy="4743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400">
              <a:latin typeface="+mj-lt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769100" y="5828507"/>
            <a:ext cx="1968500" cy="817562"/>
          </a:xfrm>
          <a:prstGeom prst="rect">
            <a:avLst/>
          </a:prstGeom>
          <a:solidFill>
            <a:schemeClr val="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400">
              <a:latin typeface="+mj-lt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7356475" y="5949157"/>
            <a:ext cx="56105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latin typeface="+mj-lt"/>
              </a:rPr>
              <a:t>Code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6769100" y="5253832"/>
            <a:ext cx="1968500" cy="561975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400">
              <a:latin typeface="+mj-lt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6835775" y="5330032"/>
            <a:ext cx="125528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latin typeface="+mj-lt"/>
              </a:rPr>
              <a:t>Initialized data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6781800" y="2801144"/>
            <a:ext cx="1968500" cy="520700"/>
          </a:xfrm>
          <a:prstGeom prst="rect">
            <a:avLst/>
          </a:prstGeom>
          <a:solidFill>
            <a:srgbClr val="66FFCC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400">
              <a:latin typeface="+mj-lt"/>
            </a:endParaRPr>
          </a:p>
        </p:txBody>
      </p:sp>
      <p:sp>
        <p:nvSpPr>
          <p:cNvPr id="16394" name="AutoShape 14"/>
          <p:cNvSpPr>
            <a:spLocks noChangeArrowheads="1"/>
          </p:cNvSpPr>
          <p:nvPr/>
        </p:nvSpPr>
        <p:spPr bwMode="auto">
          <a:xfrm>
            <a:off x="7543800" y="3334544"/>
            <a:ext cx="368300" cy="292100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400">
              <a:latin typeface="+mj-lt"/>
            </a:endParaRP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7369175" y="2824957"/>
            <a:ext cx="56906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latin typeface="+mj-lt"/>
              </a:rPr>
              <a:t>Heap</a:t>
            </a:r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6791325" y="2286794"/>
            <a:ext cx="1968500" cy="520700"/>
          </a:xfrm>
          <a:prstGeom prst="rect">
            <a:avLst/>
          </a:prstGeom>
          <a:solidFill>
            <a:srgbClr val="FFCC66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400">
              <a:latin typeface="+mj-lt"/>
            </a:endParaRP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7312025" y="2348707"/>
            <a:ext cx="53880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latin typeface="+mj-lt"/>
              </a:rPr>
              <a:t>DLL’s</a:t>
            </a:r>
          </a:p>
        </p:txBody>
      </p:sp>
      <p:sp>
        <p:nvSpPr>
          <p:cNvPr id="16398" name="Rectangle 18"/>
          <p:cNvSpPr>
            <a:spLocks noChangeArrowheads="1"/>
          </p:cNvSpPr>
          <p:nvPr/>
        </p:nvSpPr>
        <p:spPr bwMode="auto">
          <a:xfrm>
            <a:off x="6781800" y="1915319"/>
            <a:ext cx="1968500" cy="368300"/>
          </a:xfrm>
          <a:prstGeom prst="rect">
            <a:avLst/>
          </a:prstGeom>
          <a:solidFill>
            <a:srgbClr val="CCFF66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400">
              <a:latin typeface="+mj-lt"/>
            </a:endParaRPr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6750050" y="1901032"/>
            <a:ext cx="153080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 dirty="0">
                <a:latin typeface="+mj-lt"/>
              </a:rPr>
              <a:t>mapped segments</a:t>
            </a:r>
          </a:p>
        </p:txBody>
      </p:sp>
      <p:sp>
        <p:nvSpPr>
          <p:cNvPr id="16400" name="Rectangle 20"/>
          <p:cNvSpPr>
            <a:spLocks noChangeArrowheads="1"/>
          </p:cNvSpPr>
          <p:nvPr/>
        </p:nvSpPr>
        <p:spPr bwMode="auto">
          <a:xfrm>
            <a:off x="6858000" y="1124744"/>
            <a:ext cx="150060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>
                <a:latin typeface="+mj-lt"/>
              </a:rPr>
              <a:t>Process’s </a:t>
            </a:r>
          </a:p>
          <a:p>
            <a:r>
              <a:rPr lang="en-US" altLang="en-US" sz="1800" dirty="0">
                <a:latin typeface="+mj-lt"/>
              </a:rPr>
              <a:t>address space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953000" y="1429544"/>
            <a:ext cx="3775075" cy="5105400"/>
            <a:chOff x="3120" y="768"/>
            <a:chExt cx="2378" cy="3216"/>
          </a:xfrm>
        </p:grpSpPr>
        <p:sp>
          <p:nvSpPr>
            <p:cNvPr id="16412" name="Rectangle 10"/>
            <p:cNvSpPr>
              <a:spLocks noChangeArrowheads="1"/>
            </p:cNvSpPr>
            <p:nvPr/>
          </p:nvSpPr>
          <p:spPr bwMode="auto">
            <a:xfrm>
              <a:off x="4258" y="2889"/>
              <a:ext cx="1240" cy="29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400">
                <a:latin typeface="+mj-lt"/>
              </a:endParaRPr>
            </a:p>
          </p:txBody>
        </p:sp>
        <p:sp>
          <p:nvSpPr>
            <p:cNvPr id="16413" name="Rectangle 11"/>
            <p:cNvSpPr>
              <a:spLocks noChangeArrowheads="1"/>
            </p:cNvSpPr>
            <p:nvPr/>
          </p:nvSpPr>
          <p:spPr bwMode="auto">
            <a:xfrm>
              <a:off x="4354" y="2937"/>
              <a:ext cx="8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latin typeface="+mj-lt"/>
                </a:rPr>
                <a:t>Stack – thread1</a:t>
              </a:r>
            </a:p>
          </p:txBody>
        </p:sp>
        <p:grpSp>
          <p:nvGrpSpPr>
            <p:cNvPr id="16414" name="Group 27"/>
            <p:cNvGrpSpPr>
              <a:grpSpLocks/>
            </p:cNvGrpSpPr>
            <p:nvPr/>
          </p:nvGrpSpPr>
          <p:grpSpPr bwMode="auto">
            <a:xfrm>
              <a:off x="3120" y="768"/>
              <a:ext cx="1152" cy="3216"/>
              <a:chOff x="3120" y="768"/>
              <a:chExt cx="1152" cy="3216"/>
            </a:xfrm>
          </p:grpSpPr>
          <p:sp>
            <p:nvSpPr>
              <p:cNvPr id="54295" name="Rectangle 23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720" cy="10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j-lt"/>
                  </a:rPr>
                  <a:t>PC</a:t>
                </a:r>
              </a:p>
              <a:p>
                <a:pPr algn="ctr">
                  <a:defRPr/>
                </a:pPr>
                <a:r>
                  <a:rPr lang="en-US" sz="1400" dirty="0">
                    <a:latin typeface="+mj-lt"/>
                  </a:rPr>
                  <a:t>SP</a:t>
                </a:r>
              </a:p>
              <a:p>
                <a:pPr algn="ctr">
                  <a:defRPr/>
                </a:pPr>
                <a:r>
                  <a:rPr lang="en-US" sz="1400" dirty="0">
                    <a:latin typeface="+mj-lt"/>
                  </a:rPr>
                  <a:t>State</a:t>
                </a:r>
              </a:p>
              <a:p>
                <a:pPr algn="ctr">
                  <a:defRPr/>
                </a:pPr>
                <a:r>
                  <a:rPr lang="en-US" sz="1400" dirty="0">
                    <a:latin typeface="+mj-lt"/>
                  </a:rPr>
                  <a:t>Registers</a:t>
                </a:r>
              </a:p>
              <a:p>
                <a:pPr algn="ctr">
                  <a:defRPr/>
                </a:pPr>
                <a:r>
                  <a:rPr lang="en-US" sz="1400" dirty="0">
                    <a:latin typeface="+mj-lt"/>
                  </a:rPr>
                  <a:t>…</a:t>
                </a:r>
              </a:p>
            </p:txBody>
          </p:sp>
          <p:sp>
            <p:nvSpPr>
              <p:cNvPr id="16416" name="Freeform 24"/>
              <p:cNvSpPr>
                <a:spLocks/>
              </p:cNvSpPr>
              <p:nvPr/>
            </p:nvSpPr>
            <p:spPr bwMode="auto">
              <a:xfrm>
                <a:off x="3648" y="1104"/>
                <a:ext cx="624" cy="2880"/>
              </a:xfrm>
              <a:custGeom>
                <a:avLst/>
                <a:gdLst>
                  <a:gd name="T0" fmla="*/ 0 w 624"/>
                  <a:gd name="T1" fmla="*/ 192 h 2880"/>
                  <a:gd name="T2" fmla="*/ 336 w 624"/>
                  <a:gd name="T3" fmla="*/ 384 h 2880"/>
                  <a:gd name="T4" fmla="*/ 336 w 624"/>
                  <a:gd name="T5" fmla="*/ 2496 h 2880"/>
                  <a:gd name="T6" fmla="*/ 624 w 624"/>
                  <a:gd name="T7" fmla="*/ 2688 h 28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2880"/>
                  <a:gd name="T14" fmla="*/ 624 w 624"/>
                  <a:gd name="T15" fmla="*/ 2880 h 28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2880">
                    <a:moveTo>
                      <a:pt x="0" y="192"/>
                    </a:moveTo>
                    <a:cubicBezTo>
                      <a:pt x="140" y="96"/>
                      <a:pt x="280" y="0"/>
                      <a:pt x="336" y="384"/>
                    </a:cubicBezTo>
                    <a:cubicBezTo>
                      <a:pt x="392" y="768"/>
                      <a:pt x="288" y="2112"/>
                      <a:pt x="336" y="2496"/>
                    </a:cubicBezTo>
                    <a:cubicBezTo>
                      <a:pt x="384" y="2880"/>
                      <a:pt x="576" y="2656"/>
                      <a:pt x="624" y="26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sz="1400">
                  <a:latin typeface="+mj-lt"/>
                </a:endParaRPr>
              </a:p>
            </p:txBody>
          </p:sp>
          <p:sp>
            <p:nvSpPr>
              <p:cNvPr id="16417" name="Freeform 25"/>
              <p:cNvSpPr>
                <a:spLocks/>
              </p:cNvSpPr>
              <p:nvPr/>
            </p:nvSpPr>
            <p:spPr bwMode="auto">
              <a:xfrm>
                <a:off x="3648" y="1208"/>
                <a:ext cx="624" cy="1912"/>
              </a:xfrm>
              <a:custGeom>
                <a:avLst/>
                <a:gdLst>
                  <a:gd name="T0" fmla="*/ 0 w 624"/>
                  <a:gd name="T1" fmla="*/ 280 h 1912"/>
                  <a:gd name="T2" fmla="*/ 240 w 624"/>
                  <a:gd name="T3" fmla="*/ 232 h 1912"/>
                  <a:gd name="T4" fmla="*/ 240 w 624"/>
                  <a:gd name="T5" fmla="*/ 1672 h 1912"/>
                  <a:gd name="T6" fmla="*/ 624 w 624"/>
                  <a:gd name="T7" fmla="*/ 1672 h 1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1912"/>
                  <a:gd name="T14" fmla="*/ 624 w 624"/>
                  <a:gd name="T15" fmla="*/ 1912 h 1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1912">
                    <a:moveTo>
                      <a:pt x="0" y="280"/>
                    </a:moveTo>
                    <a:cubicBezTo>
                      <a:pt x="100" y="140"/>
                      <a:pt x="200" y="0"/>
                      <a:pt x="240" y="232"/>
                    </a:cubicBezTo>
                    <a:cubicBezTo>
                      <a:pt x="280" y="464"/>
                      <a:pt x="176" y="1432"/>
                      <a:pt x="240" y="1672"/>
                    </a:cubicBezTo>
                    <a:cubicBezTo>
                      <a:pt x="304" y="1912"/>
                      <a:pt x="464" y="1792"/>
                      <a:pt x="624" y="16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sz="1400">
                  <a:latin typeface="+mj-lt"/>
                </a:endParaRPr>
              </a:p>
            </p:txBody>
          </p:sp>
          <p:sp>
            <p:nvSpPr>
              <p:cNvPr id="16418" name="Text Box 26"/>
              <p:cNvSpPr txBox="1">
                <a:spLocks noChangeArrowheads="1"/>
              </p:cNvSpPr>
              <p:nvPr/>
            </p:nvSpPr>
            <p:spPr bwMode="auto">
              <a:xfrm>
                <a:off x="3168" y="768"/>
                <a:ext cx="49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 sz="1400" dirty="0">
                    <a:latin typeface="+mj-lt"/>
                  </a:rPr>
                  <a:t>TCB for </a:t>
                </a:r>
              </a:p>
              <a:p>
                <a:r>
                  <a:rPr lang="en-US" altLang="en-US" sz="1400" dirty="0">
                    <a:latin typeface="+mj-lt"/>
                  </a:rPr>
                  <a:t>Thread1</a:t>
                </a:r>
              </a:p>
            </p:txBody>
          </p:sp>
        </p:grp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029200" y="3729832"/>
            <a:ext cx="3698875" cy="2500312"/>
            <a:chOff x="3168" y="2217"/>
            <a:chExt cx="2330" cy="1575"/>
          </a:xfrm>
        </p:grpSpPr>
        <p:sp>
          <p:nvSpPr>
            <p:cNvPr id="16403" name="AutoShape 12"/>
            <p:cNvSpPr>
              <a:spLocks noChangeArrowheads="1"/>
            </p:cNvSpPr>
            <p:nvPr/>
          </p:nvSpPr>
          <p:spPr bwMode="auto">
            <a:xfrm>
              <a:off x="4738" y="2217"/>
              <a:ext cx="232" cy="184"/>
            </a:xfrm>
            <a:prstGeom prst="upArrow">
              <a:avLst>
                <a:gd name="adj1" fmla="val 75009"/>
                <a:gd name="adj2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 sz="1400">
                <a:latin typeface="+mj-lt"/>
              </a:endParaRPr>
            </a:p>
          </p:txBody>
        </p:sp>
        <p:grpSp>
          <p:nvGrpSpPr>
            <p:cNvPr id="16404" name="Group 36"/>
            <p:cNvGrpSpPr>
              <a:grpSpLocks/>
            </p:cNvGrpSpPr>
            <p:nvPr/>
          </p:nvGrpSpPr>
          <p:grpSpPr bwMode="auto">
            <a:xfrm>
              <a:off x="3168" y="2400"/>
              <a:ext cx="2330" cy="1392"/>
              <a:chOff x="3168" y="2400"/>
              <a:chExt cx="2330" cy="1392"/>
            </a:xfrm>
          </p:grpSpPr>
          <p:sp>
            <p:nvSpPr>
              <p:cNvPr id="16405" name="Rectangle 21"/>
              <p:cNvSpPr>
                <a:spLocks noChangeArrowheads="1"/>
              </p:cNvSpPr>
              <p:nvPr/>
            </p:nvSpPr>
            <p:spPr bwMode="auto">
              <a:xfrm>
                <a:off x="4258" y="2409"/>
                <a:ext cx="1240" cy="250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endParaRPr lang="en-US" altLang="en-US" sz="1400">
                  <a:latin typeface="+mj-lt"/>
                </a:endParaRPr>
              </a:p>
            </p:txBody>
          </p:sp>
          <p:sp>
            <p:nvSpPr>
              <p:cNvPr id="16406" name="Rectangle 22"/>
              <p:cNvSpPr>
                <a:spLocks noChangeArrowheads="1"/>
              </p:cNvSpPr>
              <p:nvPr/>
            </p:nvSpPr>
            <p:spPr bwMode="auto">
              <a:xfrm>
                <a:off x="4354" y="2409"/>
                <a:ext cx="8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US" altLang="en-US" sz="1400">
                    <a:latin typeface="+mj-lt"/>
                  </a:rPr>
                  <a:t>Stack – thread2</a:t>
                </a:r>
              </a:p>
            </p:txBody>
          </p:sp>
          <p:grpSp>
            <p:nvGrpSpPr>
              <p:cNvPr id="16407" name="Group 35"/>
              <p:cNvGrpSpPr>
                <a:grpSpLocks/>
              </p:cNvGrpSpPr>
              <p:nvPr/>
            </p:nvGrpSpPr>
            <p:grpSpPr bwMode="auto">
              <a:xfrm>
                <a:off x="3168" y="2400"/>
                <a:ext cx="1104" cy="1392"/>
                <a:chOff x="3168" y="2400"/>
                <a:chExt cx="1104" cy="1392"/>
              </a:xfrm>
            </p:grpSpPr>
            <p:sp>
              <p:nvSpPr>
                <p:cNvPr id="54301" name="Rectangle 29"/>
                <p:cNvSpPr>
                  <a:spLocks noChangeArrowheads="1"/>
                </p:cNvSpPr>
                <p:nvPr/>
              </p:nvSpPr>
              <p:spPr bwMode="auto">
                <a:xfrm>
                  <a:off x="3168" y="2784"/>
                  <a:ext cx="720" cy="100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400">
                      <a:latin typeface="+mj-lt"/>
                    </a:rPr>
                    <a:t>PC</a:t>
                  </a:r>
                </a:p>
                <a:p>
                  <a:pPr algn="ctr">
                    <a:defRPr/>
                  </a:pPr>
                  <a:r>
                    <a:rPr lang="en-US" sz="1400">
                      <a:latin typeface="+mj-lt"/>
                    </a:rPr>
                    <a:t>SP</a:t>
                  </a:r>
                </a:p>
                <a:p>
                  <a:pPr algn="ctr">
                    <a:defRPr/>
                  </a:pPr>
                  <a:r>
                    <a:rPr lang="en-US" sz="1400">
                      <a:latin typeface="+mj-lt"/>
                    </a:rPr>
                    <a:t>State</a:t>
                  </a:r>
                </a:p>
                <a:p>
                  <a:pPr algn="ctr">
                    <a:defRPr/>
                  </a:pPr>
                  <a:r>
                    <a:rPr lang="en-US" sz="1400">
                      <a:latin typeface="+mj-lt"/>
                    </a:rPr>
                    <a:t>Registers</a:t>
                  </a:r>
                </a:p>
                <a:p>
                  <a:pPr algn="ctr">
                    <a:defRPr/>
                  </a:pPr>
                  <a:r>
                    <a:rPr lang="en-US" sz="1400">
                      <a:latin typeface="+mj-lt"/>
                    </a:rPr>
                    <a:t>…</a:t>
                  </a:r>
                </a:p>
              </p:txBody>
            </p:sp>
            <p:sp>
              <p:nvSpPr>
                <p:cNvPr id="1640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16" y="2400"/>
                  <a:ext cx="498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r>
                    <a:rPr lang="en-US" altLang="en-US" sz="1400">
                      <a:latin typeface="+mj-lt"/>
                    </a:rPr>
                    <a:t>TCB for </a:t>
                  </a:r>
                </a:p>
                <a:p>
                  <a:r>
                    <a:rPr lang="en-US" altLang="en-US" sz="1400">
                      <a:latin typeface="+mj-lt"/>
                    </a:rPr>
                    <a:t>Thread2</a:t>
                  </a:r>
                </a:p>
              </p:txBody>
            </p:sp>
            <p:sp>
              <p:nvSpPr>
                <p:cNvPr id="16410" name="Freeform 33"/>
                <p:cNvSpPr>
                  <a:spLocks/>
                </p:cNvSpPr>
                <p:nvPr/>
              </p:nvSpPr>
              <p:spPr bwMode="auto">
                <a:xfrm>
                  <a:off x="3696" y="2928"/>
                  <a:ext cx="576" cy="832"/>
                </a:xfrm>
                <a:custGeom>
                  <a:avLst/>
                  <a:gdLst>
                    <a:gd name="T0" fmla="*/ 0 w 576"/>
                    <a:gd name="T1" fmla="*/ 0 h 832"/>
                    <a:gd name="T2" fmla="*/ 384 w 576"/>
                    <a:gd name="T3" fmla="*/ 288 h 832"/>
                    <a:gd name="T4" fmla="*/ 480 w 576"/>
                    <a:gd name="T5" fmla="*/ 768 h 832"/>
                    <a:gd name="T6" fmla="*/ 576 w 576"/>
                    <a:gd name="T7" fmla="*/ 672 h 8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76"/>
                    <a:gd name="T13" fmla="*/ 0 h 832"/>
                    <a:gd name="T14" fmla="*/ 576 w 576"/>
                    <a:gd name="T15" fmla="*/ 832 h 8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76" h="832">
                      <a:moveTo>
                        <a:pt x="0" y="0"/>
                      </a:moveTo>
                      <a:cubicBezTo>
                        <a:pt x="152" y="80"/>
                        <a:pt x="304" y="160"/>
                        <a:pt x="384" y="288"/>
                      </a:cubicBezTo>
                      <a:cubicBezTo>
                        <a:pt x="464" y="416"/>
                        <a:pt x="448" y="704"/>
                        <a:pt x="480" y="768"/>
                      </a:cubicBezTo>
                      <a:cubicBezTo>
                        <a:pt x="512" y="832"/>
                        <a:pt x="544" y="752"/>
                        <a:pt x="576" y="6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1400">
                    <a:latin typeface="+mj-lt"/>
                  </a:endParaRPr>
                </a:p>
              </p:txBody>
            </p:sp>
            <p:sp>
              <p:nvSpPr>
                <p:cNvPr id="16411" name="Freeform 34"/>
                <p:cNvSpPr>
                  <a:spLocks/>
                </p:cNvSpPr>
                <p:nvPr/>
              </p:nvSpPr>
              <p:spPr bwMode="auto">
                <a:xfrm>
                  <a:off x="3696" y="2400"/>
                  <a:ext cx="576" cy="720"/>
                </a:xfrm>
                <a:custGeom>
                  <a:avLst/>
                  <a:gdLst>
                    <a:gd name="T0" fmla="*/ 0 w 576"/>
                    <a:gd name="T1" fmla="*/ 720 h 720"/>
                    <a:gd name="T2" fmla="*/ 384 w 576"/>
                    <a:gd name="T3" fmla="*/ 432 h 720"/>
                    <a:gd name="T4" fmla="*/ 432 w 576"/>
                    <a:gd name="T5" fmla="*/ 144 h 720"/>
                    <a:gd name="T6" fmla="*/ 576 w 576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76"/>
                    <a:gd name="T13" fmla="*/ 0 h 720"/>
                    <a:gd name="T14" fmla="*/ 576 w 576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76" h="720">
                      <a:moveTo>
                        <a:pt x="0" y="720"/>
                      </a:moveTo>
                      <a:cubicBezTo>
                        <a:pt x="156" y="624"/>
                        <a:pt x="312" y="528"/>
                        <a:pt x="384" y="432"/>
                      </a:cubicBezTo>
                      <a:cubicBezTo>
                        <a:pt x="456" y="336"/>
                        <a:pt x="400" y="216"/>
                        <a:pt x="432" y="144"/>
                      </a:cubicBezTo>
                      <a:cubicBezTo>
                        <a:pt x="464" y="72"/>
                        <a:pt x="520" y="36"/>
                        <a:pt x="576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1400">
                    <a:latin typeface="+mj-lt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07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142875"/>
            <a:ext cx="7956550" cy="600075"/>
          </a:xfrm>
          <a:noFill/>
        </p:spPr>
        <p:txBody>
          <a:bodyPr/>
          <a:lstStyle/>
          <a:p>
            <a:r>
              <a:rPr lang="en-US" altLang="en-US"/>
              <a:t>Threads’ Life Cycle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93850"/>
            <a:ext cx="7943850" cy="889000"/>
          </a:xfrm>
          <a:noFill/>
        </p:spPr>
        <p:txBody>
          <a:bodyPr/>
          <a:lstStyle/>
          <a:p>
            <a:pPr>
              <a:spcBef>
                <a:spcPct val="3000"/>
              </a:spcBef>
            </a:pPr>
            <a:r>
              <a:rPr lang="en-US" altLang="en-US" sz="2000" dirty="0"/>
              <a:t>Threads (just like processes) go through a sequence of </a:t>
            </a:r>
            <a:r>
              <a:rPr lang="en-US" altLang="en-US" sz="2000" i="1" dirty="0"/>
              <a:t>start</a:t>
            </a:r>
            <a:r>
              <a:rPr lang="en-US" altLang="en-US" sz="2000" dirty="0"/>
              <a:t>, </a:t>
            </a:r>
            <a:r>
              <a:rPr lang="en-US" altLang="en-US" sz="2000" i="1" dirty="0"/>
              <a:t>ready</a:t>
            </a:r>
            <a:r>
              <a:rPr lang="en-US" altLang="en-US" sz="2000" dirty="0"/>
              <a:t>, </a:t>
            </a:r>
            <a:r>
              <a:rPr lang="en-US" altLang="en-US" sz="2000" i="1" dirty="0"/>
              <a:t>running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waiting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done</a:t>
            </a:r>
            <a:r>
              <a:rPr lang="en-US" altLang="en-US" sz="2000" dirty="0"/>
              <a:t> states 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962525" y="3711575"/>
            <a:ext cx="1219200" cy="736600"/>
          </a:xfrm>
          <a:prstGeom prst="ellipse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2000">
                <a:latin typeface="Comic Sans MS" pitchFamily="66" charset="0"/>
              </a:rPr>
              <a:t>Running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879725" y="3711575"/>
            <a:ext cx="1219200" cy="736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2000">
                <a:latin typeface="Comic Sans MS" pitchFamily="66" charset="0"/>
              </a:rPr>
              <a:t>Ready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3921125" y="4905375"/>
            <a:ext cx="1219200" cy="736600"/>
          </a:xfrm>
          <a:prstGeom prst="ellipse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2000">
                <a:latin typeface="Comic Sans MS" pitchFamily="66" charset="0"/>
              </a:rPr>
              <a:t>Waiting</a:t>
            </a:r>
          </a:p>
        </p:txBody>
      </p:sp>
      <p:sp>
        <p:nvSpPr>
          <p:cNvPr id="17415" name="Arc 7"/>
          <p:cNvSpPr>
            <a:spLocks/>
          </p:cNvSpPr>
          <p:nvPr/>
        </p:nvSpPr>
        <p:spPr bwMode="auto">
          <a:xfrm>
            <a:off x="5133975" y="4435475"/>
            <a:ext cx="45085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rot="5400000" flipH="1">
            <a:off x="3184525" y="34702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7" name="Arc 9"/>
          <p:cNvSpPr>
            <a:spLocks/>
          </p:cNvSpPr>
          <p:nvPr/>
        </p:nvSpPr>
        <p:spPr bwMode="auto">
          <a:xfrm rot="5400000">
            <a:off x="3298825" y="4657725"/>
            <a:ext cx="831850" cy="4445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rot="-5400000" flipH="1" flipV="1">
            <a:off x="5330825" y="34956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7419" name="AutoShape 11"/>
          <p:cNvCxnSpPr>
            <a:cxnSpLocks noChangeShapeType="1"/>
            <a:stCxn id="57349" idx="7"/>
            <a:endCxn id="57348" idx="1"/>
          </p:cNvCxnSpPr>
          <p:nvPr/>
        </p:nvCxnSpPr>
        <p:spPr bwMode="auto">
          <a:xfrm rot="5400000" flipV="1">
            <a:off x="4529931" y="3210719"/>
            <a:ext cx="1588" cy="1219200"/>
          </a:xfrm>
          <a:prstGeom prst="curvedConnector3">
            <a:avLst>
              <a:gd name="adj1" fmla="val -212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2"/>
          <p:cNvCxnSpPr>
            <a:cxnSpLocks noChangeShapeType="1"/>
            <a:stCxn id="57348" idx="3"/>
            <a:endCxn id="57349" idx="5"/>
          </p:cNvCxnSpPr>
          <p:nvPr/>
        </p:nvCxnSpPr>
        <p:spPr bwMode="auto">
          <a:xfrm rot="5400000">
            <a:off x="4529931" y="3731419"/>
            <a:ext cx="1588" cy="1219200"/>
          </a:xfrm>
          <a:prstGeom prst="curvedConnector3">
            <a:avLst>
              <a:gd name="adj1" fmla="val 212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2822575" y="2482850"/>
            <a:ext cx="1219200" cy="736600"/>
          </a:xfrm>
          <a:prstGeom prst="ellipse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2000">
                <a:latin typeface="Comic Sans MS" pitchFamily="66" charset="0"/>
              </a:rPr>
              <a:t>Start</a:t>
            </a:r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4943475" y="2463800"/>
            <a:ext cx="1219200" cy="736600"/>
          </a:xfrm>
          <a:prstGeom prst="ellipse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2000">
                <a:latin typeface="Comic Sans MS" pitchFamily="66" charset="0"/>
              </a:rPr>
              <a:t>Done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428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214486" y="325431"/>
            <a:ext cx="7067550" cy="778098"/>
          </a:xfrm>
        </p:spPr>
        <p:txBody>
          <a:bodyPr/>
          <a:lstStyle/>
          <a:p>
            <a:r>
              <a:rPr lang="en-US" altLang="en-US" dirty="0"/>
              <a:t>User-level vs. Kernel-level threads</a:t>
            </a:r>
          </a:p>
        </p:txBody>
      </p:sp>
      <p:pic>
        <p:nvPicPr>
          <p:cNvPr id="34" name="Picture 2" descr="Image result for user level th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4" y="1556792"/>
            <a:ext cx="4210493" cy="19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ossible scheduling of user-level thr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64434"/>
            <a:ext cx="4678335" cy="26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2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Kernel-Level </a:t>
            </a:r>
            <a:r>
              <a:rPr lang="en-IE" dirty="0" smtClean="0"/>
              <a:t>Threads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IE" sz="1600" b="1" dirty="0"/>
              <a:t>Kernel Level Threads</a:t>
            </a:r>
            <a:r>
              <a:rPr lang="en-IE" sz="1600" dirty="0"/>
              <a:t/>
            </a:r>
            <a:br>
              <a:rPr lang="en-IE" sz="1600" dirty="0"/>
            </a:br>
            <a:r>
              <a:rPr lang="en-IE" sz="1600" dirty="0"/>
              <a:t/>
            </a:r>
            <a:br>
              <a:rPr lang="en-IE" sz="1600" dirty="0"/>
            </a:br>
            <a:r>
              <a:rPr lang="en-IE" sz="1600" dirty="0"/>
              <a:t>Kernel level threads are managed by the OS, therefore, thread operations (ex. Scheduling) are implemented in the kernel code. </a:t>
            </a:r>
            <a:r>
              <a:rPr lang="en-IE" sz="1600" dirty="0" smtClean="0"/>
              <a:t>This </a:t>
            </a:r>
            <a:r>
              <a:rPr lang="en-IE" sz="1600" dirty="0"/>
              <a:t>means kernel level threads may </a:t>
            </a:r>
            <a:r>
              <a:rPr lang="en-IE" sz="1600" dirty="0" smtClean="0"/>
              <a:t>favour </a:t>
            </a:r>
            <a:r>
              <a:rPr lang="en-IE" sz="1600" dirty="0"/>
              <a:t>thread heavy processes. </a:t>
            </a:r>
            <a:endParaRPr lang="en-IE" sz="1600" dirty="0" smtClean="0"/>
          </a:p>
          <a:p>
            <a:r>
              <a:rPr lang="en-IE" sz="1600" dirty="0" smtClean="0"/>
              <a:t>Moreover</a:t>
            </a:r>
            <a:r>
              <a:rPr lang="en-IE" sz="1600" dirty="0"/>
              <a:t>, they can also </a:t>
            </a:r>
            <a:r>
              <a:rPr lang="en-IE" sz="1600" dirty="0" smtClean="0"/>
              <a:t>utilise multi-processor </a:t>
            </a:r>
            <a:r>
              <a:rPr lang="en-IE" sz="1600" dirty="0"/>
              <a:t>systems by splitting threads on different processors or cores. </a:t>
            </a:r>
            <a:endParaRPr lang="en-IE" sz="1600" dirty="0" smtClean="0"/>
          </a:p>
          <a:p>
            <a:r>
              <a:rPr lang="en-IE" sz="1600" dirty="0" smtClean="0"/>
              <a:t>Good </a:t>
            </a:r>
            <a:r>
              <a:rPr lang="en-IE" sz="1600" dirty="0"/>
              <a:t>choice for processes that block frequently. </a:t>
            </a:r>
            <a:endParaRPr lang="en-IE" sz="1600" dirty="0" smtClean="0"/>
          </a:p>
          <a:p>
            <a:r>
              <a:rPr lang="en-IE" sz="1600" dirty="0" smtClean="0"/>
              <a:t>If </a:t>
            </a:r>
            <a:r>
              <a:rPr lang="en-IE" sz="1600" dirty="0"/>
              <a:t>one thread blocks it does not cause the entire process to block. </a:t>
            </a:r>
            <a:endParaRPr lang="en-IE" sz="1600" dirty="0" smtClean="0"/>
          </a:p>
          <a:p>
            <a:r>
              <a:rPr lang="en-IE" sz="1600" dirty="0" smtClean="0"/>
              <a:t>Kernel </a:t>
            </a:r>
            <a:r>
              <a:rPr lang="en-IE" sz="1600" dirty="0"/>
              <a:t>level threads have disadvantages as well. </a:t>
            </a:r>
            <a:endParaRPr lang="en-IE" sz="1600" dirty="0" smtClean="0"/>
          </a:p>
          <a:p>
            <a:r>
              <a:rPr lang="en-IE" sz="1600" dirty="0" smtClean="0"/>
              <a:t>They </a:t>
            </a:r>
            <a:r>
              <a:rPr lang="en-IE" sz="1600" dirty="0"/>
              <a:t>are slower than user level threads due to the management overhead. </a:t>
            </a:r>
            <a:endParaRPr lang="en-IE" sz="1600" dirty="0" smtClean="0"/>
          </a:p>
          <a:p>
            <a:r>
              <a:rPr lang="en-IE" sz="1600" dirty="0" smtClean="0"/>
              <a:t>Kernel </a:t>
            </a:r>
            <a:r>
              <a:rPr lang="en-IE" sz="1600" dirty="0"/>
              <a:t>level context switch involves more steps than just saving some registers. </a:t>
            </a:r>
            <a:endParaRPr lang="en-IE" sz="1600" dirty="0" smtClean="0"/>
          </a:p>
          <a:p>
            <a:r>
              <a:rPr lang="en-IE" sz="1600" dirty="0" smtClean="0"/>
              <a:t>Finally</a:t>
            </a:r>
            <a:r>
              <a:rPr lang="en-IE" sz="1600" dirty="0"/>
              <a:t>, they are not portable because the implementation is operating system dependent.</a:t>
            </a:r>
            <a:br>
              <a:rPr lang="en-IE" sz="1600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458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User-Level Threads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147248" cy="4525963"/>
          </a:xfrm>
        </p:spPr>
        <p:txBody>
          <a:bodyPr/>
          <a:lstStyle/>
          <a:p>
            <a:r>
              <a:rPr lang="en-IE" sz="1600" b="1" dirty="0"/>
              <a:t>User-Level Threads</a:t>
            </a:r>
            <a:endParaRPr lang="en-IE" sz="1600" b="1" dirty="0" smtClean="0"/>
          </a:p>
          <a:p>
            <a:r>
              <a:rPr lang="en-IE" sz="1600" dirty="0" smtClean="0"/>
              <a:t>User </a:t>
            </a:r>
            <a:r>
              <a:rPr lang="en-IE" sz="1600" dirty="0"/>
              <a:t>level threads are managed by a user level library </a:t>
            </a:r>
            <a:r>
              <a:rPr lang="en-IE" sz="1600" dirty="0" smtClean="0"/>
              <a:t>however</a:t>
            </a:r>
            <a:r>
              <a:rPr lang="en-IE" sz="1600" dirty="0"/>
              <a:t>, they still require a kernel system call to operate</a:t>
            </a:r>
            <a:r>
              <a:rPr lang="en-IE" sz="1600" dirty="0" smtClean="0"/>
              <a:t>.</a:t>
            </a:r>
          </a:p>
          <a:p>
            <a:r>
              <a:rPr lang="en-IE" sz="1600" dirty="0" smtClean="0"/>
              <a:t>It </a:t>
            </a:r>
            <a:r>
              <a:rPr lang="en-IE" sz="1600" dirty="0"/>
              <a:t>does not mean that the kernel knows anything about thread management. </a:t>
            </a:r>
            <a:endParaRPr lang="en-IE" sz="1600" dirty="0" smtClean="0"/>
          </a:p>
          <a:p>
            <a:r>
              <a:rPr lang="en-IE" sz="1600" dirty="0" smtClean="0"/>
              <a:t>Here Kernel only </a:t>
            </a:r>
            <a:r>
              <a:rPr lang="en-IE" sz="1600" dirty="0"/>
              <a:t>takes care of the execution part. </a:t>
            </a:r>
            <a:endParaRPr lang="en-IE" sz="1600" dirty="0" smtClean="0"/>
          </a:p>
          <a:p>
            <a:r>
              <a:rPr lang="en-IE" sz="1600" dirty="0" smtClean="0"/>
              <a:t>The </a:t>
            </a:r>
            <a:r>
              <a:rPr lang="en-IE" sz="1600" dirty="0"/>
              <a:t>lack of cooperation between user level threads and the kernel is a known disadvantage. In this case, the kernel may not </a:t>
            </a:r>
            <a:r>
              <a:rPr lang="en-IE" sz="1600" dirty="0" smtClean="0"/>
              <a:t>favour </a:t>
            </a:r>
            <a:r>
              <a:rPr lang="en-IE" sz="1600" dirty="0"/>
              <a:t>a process that has many threads. </a:t>
            </a:r>
            <a:endParaRPr lang="en-IE" sz="1600" dirty="0" smtClean="0"/>
          </a:p>
          <a:p>
            <a:r>
              <a:rPr lang="en-IE" sz="1600" dirty="0" smtClean="0"/>
              <a:t>User </a:t>
            </a:r>
            <a:r>
              <a:rPr lang="en-IE" sz="1600" dirty="0"/>
              <a:t>level threads are typically fast. </a:t>
            </a:r>
            <a:endParaRPr lang="en-IE" sz="1600" dirty="0" smtClean="0"/>
          </a:p>
          <a:p>
            <a:r>
              <a:rPr lang="en-IE" sz="1600" dirty="0" smtClean="0"/>
              <a:t>Creating </a:t>
            </a:r>
            <a:r>
              <a:rPr lang="en-IE" sz="1600" dirty="0"/>
              <a:t>threads, switching between threads and synchronizing threads only needs a procedure call. </a:t>
            </a:r>
            <a:endParaRPr lang="en-IE" sz="1600" dirty="0" smtClean="0"/>
          </a:p>
          <a:p>
            <a:r>
              <a:rPr lang="en-IE" sz="1600" dirty="0" smtClean="0"/>
              <a:t>They </a:t>
            </a:r>
            <a:r>
              <a:rPr lang="en-IE" sz="1600" dirty="0"/>
              <a:t>are a good choice for </a:t>
            </a:r>
            <a:r>
              <a:rPr lang="en-IE" sz="1600" dirty="0" smtClean="0"/>
              <a:t>non-blocking tasks, otherwise </a:t>
            </a:r>
            <a:r>
              <a:rPr lang="en-IE" sz="1600" dirty="0"/>
              <a:t>the entire process will block if any of the threads blocks.</a:t>
            </a:r>
            <a:br>
              <a:rPr lang="en-IE" sz="1600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387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User Level Threads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1800" dirty="0" smtClean="0"/>
              <a:t>An application begins with a single thread and begins running that thread. This application and it’s thread are allocated to a single process managed by the kernel</a:t>
            </a:r>
          </a:p>
          <a:p>
            <a:pPr>
              <a:lnSpc>
                <a:spcPct val="90000"/>
              </a:lnSpc>
            </a:pPr>
            <a:endParaRPr lang="en-GB" altLang="en-US" sz="1800" dirty="0" smtClean="0"/>
          </a:p>
          <a:p>
            <a:pPr>
              <a:lnSpc>
                <a:spcPct val="90000"/>
              </a:lnSpc>
            </a:pPr>
            <a:r>
              <a:rPr lang="en-GB" altLang="en-US" sz="1800" dirty="0" smtClean="0"/>
              <a:t>While the application is running, it may spawn a new thread to run within the same process (spawning is a library utility).</a:t>
            </a:r>
          </a:p>
          <a:p>
            <a:pPr>
              <a:lnSpc>
                <a:spcPct val="90000"/>
              </a:lnSpc>
            </a:pPr>
            <a:endParaRPr lang="en-GB" altLang="en-US" sz="1800" dirty="0" smtClean="0"/>
          </a:p>
          <a:p>
            <a:pPr>
              <a:lnSpc>
                <a:spcPct val="90000"/>
              </a:lnSpc>
            </a:pPr>
            <a:r>
              <a:rPr lang="en-GB" altLang="en-US" sz="1800" dirty="0" smtClean="0"/>
              <a:t>The library creates a data structure for the new thread and passes control to one of the threads within this process using some scheduling algorithm. </a:t>
            </a:r>
          </a:p>
          <a:p>
            <a:pPr>
              <a:lnSpc>
                <a:spcPct val="90000"/>
              </a:lnSpc>
            </a:pPr>
            <a:endParaRPr lang="en-GB" altLang="en-US" sz="1800" dirty="0" smtClean="0"/>
          </a:p>
          <a:p>
            <a:pPr>
              <a:lnSpc>
                <a:spcPct val="90000"/>
              </a:lnSpc>
            </a:pPr>
            <a:r>
              <a:rPr lang="en-GB" altLang="en-US" sz="1800" dirty="0" smtClean="0"/>
              <a:t>The kernel is unaware of this activity. It continues to schedule the process as a unit and assigns a single execution state to that process.  </a:t>
            </a:r>
          </a:p>
        </p:txBody>
      </p:sp>
    </p:spTree>
    <p:extLst>
      <p:ext uri="{BB962C8B-B14F-4D97-AF65-F5344CB8AC3E}">
        <p14:creationId xmlns:p14="http://schemas.microsoft.com/office/powerpoint/2010/main" val="10682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Processes, Threads and Processors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772400" cy="4323184"/>
          </a:xfrm>
        </p:spPr>
        <p:txBody>
          <a:bodyPr/>
          <a:lstStyle/>
          <a:p>
            <a:r>
              <a:rPr lang="en-US" altLang="en-US" sz="2200" dirty="0"/>
              <a:t>Hardware can interpret N instruction streams at once</a:t>
            </a:r>
          </a:p>
          <a:p>
            <a:pPr lvl="1"/>
            <a:r>
              <a:rPr lang="en-US" altLang="en-US" sz="2200" dirty="0"/>
              <a:t>Uniprocessor, N==1</a:t>
            </a:r>
          </a:p>
          <a:p>
            <a:pPr lvl="1"/>
            <a:r>
              <a:rPr lang="en-US" altLang="en-US" sz="2200" dirty="0"/>
              <a:t>Dual-core, N==2</a:t>
            </a:r>
          </a:p>
          <a:p>
            <a:pPr lvl="1"/>
            <a:endParaRPr lang="en-US" altLang="en-US" sz="2200" dirty="0"/>
          </a:p>
          <a:p>
            <a:r>
              <a:rPr lang="en-US" altLang="en-US" sz="2200" dirty="0"/>
              <a:t>An OS can run 1 process on each processor at the same time</a:t>
            </a:r>
          </a:p>
          <a:p>
            <a:pPr lvl="1"/>
            <a:r>
              <a:rPr lang="en-US" altLang="en-US" sz="2200" dirty="0"/>
              <a:t>Concurrent execution increases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9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12800" y="1700808"/>
            <a:ext cx="7772400" cy="4776192"/>
          </a:xfrm>
        </p:spPr>
        <p:txBody>
          <a:bodyPr/>
          <a:lstStyle/>
          <a:p>
            <a:r>
              <a:rPr lang="en-US" altLang="en-US" sz="2200" dirty="0"/>
              <a:t>Kernel-level threads have won for systems</a:t>
            </a:r>
          </a:p>
          <a:p>
            <a:pPr lvl="1"/>
            <a:r>
              <a:rPr lang="en-US" altLang="en-US" sz="2200" dirty="0"/>
              <a:t>Linux, </a:t>
            </a:r>
            <a:r>
              <a:rPr lang="en-US" altLang="en-US" sz="2200" dirty="0" smtClean="0"/>
              <a:t>Windows</a:t>
            </a:r>
          </a:p>
          <a:p>
            <a:endParaRPr lang="en-US" altLang="en-US" sz="2200" dirty="0"/>
          </a:p>
          <a:p>
            <a:r>
              <a:rPr lang="en-US" altLang="en-US" sz="2200" dirty="0" smtClean="0"/>
              <a:t>User-level </a:t>
            </a:r>
            <a:r>
              <a:rPr lang="en-US" altLang="en-US" sz="2200" dirty="0"/>
              <a:t>threads still used for languages (Java)</a:t>
            </a:r>
          </a:p>
          <a:p>
            <a:pPr lvl="1"/>
            <a:r>
              <a:rPr lang="en-US" altLang="en-US" sz="2200" dirty="0"/>
              <a:t>User tells JVM how many underlying system threads</a:t>
            </a:r>
          </a:p>
          <a:p>
            <a:pPr lvl="2"/>
            <a:r>
              <a:rPr lang="en-US" altLang="en-US" sz="2200" dirty="0"/>
              <a:t>Default: 1 system </a:t>
            </a:r>
            <a:r>
              <a:rPr lang="en-US" altLang="en-US" sz="2200" dirty="0" smtClean="0"/>
              <a:t>thread</a:t>
            </a:r>
          </a:p>
          <a:p>
            <a:pPr lvl="2"/>
            <a:endParaRPr lang="en-US" altLang="en-US" sz="2200" dirty="0"/>
          </a:p>
          <a:p>
            <a:r>
              <a:rPr lang="en-US" altLang="en-US" sz="2200" dirty="0"/>
              <a:t>Kernel-level thread vs. process</a:t>
            </a:r>
          </a:p>
          <a:p>
            <a:pPr lvl="1"/>
            <a:r>
              <a:rPr lang="en-US" altLang="en-US" sz="2200" dirty="0"/>
              <a:t>Each process requires its own page table &amp; hardware state (significant on the x86)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Languages vs. Systems</a:t>
            </a:r>
          </a:p>
        </p:txBody>
      </p:sp>
    </p:spTree>
    <p:extLst>
      <p:ext uri="{BB962C8B-B14F-4D97-AF65-F5344CB8AC3E}">
        <p14:creationId xmlns:p14="http://schemas.microsoft.com/office/powerpoint/2010/main" val="91974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ULT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mtClean="0"/>
              <a:t>Say Process B is executing in its thread 2....</a:t>
            </a:r>
          </a:p>
        </p:txBody>
      </p:sp>
      <p:sp>
        <p:nvSpPr>
          <p:cNvPr id="9221" name="Oval 4" descr="5%"/>
          <p:cNvSpPr>
            <a:spLocks noChangeArrowheads="1"/>
          </p:cNvSpPr>
          <p:nvPr/>
        </p:nvSpPr>
        <p:spPr bwMode="auto">
          <a:xfrm>
            <a:off x="1447800" y="2895600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289560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2255838" y="358140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336800" y="3078163"/>
            <a:ext cx="738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2333625" y="3189288"/>
            <a:ext cx="72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2884488" y="3330575"/>
            <a:ext cx="40005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H="1" flipV="1">
            <a:off x="2057400" y="3352800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1266825" y="2551113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2320925" y="2598738"/>
            <a:ext cx="979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Thread 1</a:t>
            </a: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4718050" y="2897188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9231" name="Oval 16" descr="5%"/>
          <p:cNvSpPr>
            <a:spLocks noChangeArrowheads="1"/>
          </p:cNvSpPr>
          <p:nvPr/>
        </p:nvSpPr>
        <p:spPr bwMode="auto">
          <a:xfrm>
            <a:off x="6318250" y="2897188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9232" name="Oval 17"/>
          <p:cNvSpPr>
            <a:spLocks noChangeArrowheads="1"/>
          </p:cNvSpPr>
          <p:nvPr/>
        </p:nvSpPr>
        <p:spPr bwMode="auto">
          <a:xfrm>
            <a:off x="5526088" y="3582988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5607050" y="3079750"/>
            <a:ext cx="738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H="1">
            <a:off x="5603875" y="3190875"/>
            <a:ext cx="72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6154738" y="3332163"/>
            <a:ext cx="40005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 flipH="1" flipV="1">
            <a:off x="5327650" y="3354388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37" name="Oval 22"/>
          <p:cNvSpPr>
            <a:spLocks noChangeArrowheads="1"/>
          </p:cNvSpPr>
          <p:nvPr/>
        </p:nvSpPr>
        <p:spPr bwMode="auto">
          <a:xfrm>
            <a:off x="4537075" y="2552700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5591175" y="2600325"/>
            <a:ext cx="979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Thread 2</a:t>
            </a:r>
          </a:p>
        </p:txBody>
      </p:sp>
      <p:sp>
        <p:nvSpPr>
          <p:cNvPr id="9239" name="Oval 24"/>
          <p:cNvSpPr>
            <a:spLocks noChangeArrowheads="1"/>
          </p:cNvSpPr>
          <p:nvPr/>
        </p:nvSpPr>
        <p:spPr bwMode="auto">
          <a:xfrm>
            <a:off x="3081338" y="471170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9240" name="Oval 25" descr="5%"/>
          <p:cNvSpPr>
            <a:spLocks noChangeArrowheads="1"/>
          </p:cNvSpPr>
          <p:nvPr/>
        </p:nvSpPr>
        <p:spPr bwMode="auto">
          <a:xfrm>
            <a:off x="4681538" y="4711700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9241" name="Oval 26"/>
          <p:cNvSpPr>
            <a:spLocks noChangeArrowheads="1"/>
          </p:cNvSpPr>
          <p:nvPr/>
        </p:nvSpPr>
        <p:spPr bwMode="auto">
          <a:xfrm>
            <a:off x="3889375" y="539750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3970338" y="4894263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 flipH="1">
            <a:off x="3967163" y="5005388"/>
            <a:ext cx="728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44" name="Line 29"/>
          <p:cNvSpPr>
            <a:spLocks noChangeShapeType="1"/>
          </p:cNvSpPr>
          <p:nvPr/>
        </p:nvSpPr>
        <p:spPr bwMode="auto">
          <a:xfrm flipH="1">
            <a:off x="4518025" y="5146675"/>
            <a:ext cx="40005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45" name="Line 30"/>
          <p:cNvSpPr>
            <a:spLocks noChangeShapeType="1"/>
          </p:cNvSpPr>
          <p:nvPr/>
        </p:nvSpPr>
        <p:spPr bwMode="auto">
          <a:xfrm flipH="1" flipV="1">
            <a:off x="3690938" y="5168900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46" name="Oval 31"/>
          <p:cNvSpPr>
            <a:spLocks noChangeArrowheads="1"/>
          </p:cNvSpPr>
          <p:nvPr/>
        </p:nvSpPr>
        <p:spPr bwMode="auto">
          <a:xfrm>
            <a:off x="2900363" y="4367213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3954463" y="4414838"/>
            <a:ext cx="1025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Process B</a:t>
            </a:r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4364038" y="4052888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49" name="Line 34"/>
          <p:cNvSpPr>
            <a:spLocks noChangeShapeType="1"/>
          </p:cNvSpPr>
          <p:nvPr/>
        </p:nvSpPr>
        <p:spPr bwMode="auto">
          <a:xfrm>
            <a:off x="4029075" y="3752850"/>
            <a:ext cx="334963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50" name="Line 35"/>
          <p:cNvSpPr>
            <a:spLocks noChangeShapeType="1"/>
          </p:cNvSpPr>
          <p:nvPr/>
        </p:nvSpPr>
        <p:spPr bwMode="auto">
          <a:xfrm flipH="1">
            <a:off x="4354513" y="3754438"/>
            <a:ext cx="334962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38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ULT Example: One Possibility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484784"/>
            <a:ext cx="7772400" cy="609600"/>
          </a:xfrm>
        </p:spPr>
        <p:txBody>
          <a:bodyPr/>
          <a:lstStyle/>
          <a:p>
            <a:r>
              <a:rPr lang="en-GB" altLang="en-US" sz="2000" dirty="0" smtClean="0"/>
              <a:t>Thread 2 makes a system call that blocks B.</a:t>
            </a:r>
          </a:p>
          <a:p>
            <a:pPr lvl="1"/>
            <a:r>
              <a:rPr lang="en-GB" altLang="en-US" sz="1800" dirty="0" smtClean="0"/>
              <a:t>Control is passed to the kernel, which places B in the Blocked state, and passes control to another process</a:t>
            </a:r>
          </a:p>
          <a:p>
            <a:pPr lvl="1"/>
            <a:r>
              <a:rPr lang="en-GB" altLang="en-US" sz="1800" dirty="0" smtClean="0"/>
              <a:t>According to the data structure maintained by the threads library, thread 2 is still running.</a:t>
            </a:r>
          </a:p>
        </p:txBody>
      </p:sp>
      <p:sp>
        <p:nvSpPr>
          <p:cNvPr id="10245" name="Oval 4" descr="5%"/>
          <p:cNvSpPr>
            <a:spLocks noChangeArrowheads="1"/>
          </p:cNvSpPr>
          <p:nvPr/>
        </p:nvSpPr>
        <p:spPr bwMode="auto">
          <a:xfrm>
            <a:off x="2012950" y="3462338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613150" y="3462338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820988" y="4148138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901950" y="3644900"/>
            <a:ext cx="738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2898775" y="3756025"/>
            <a:ext cx="72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flipH="1">
            <a:off x="3449638" y="3897313"/>
            <a:ext cx="40005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H="1" flipV="1">
            <a:off x="2622550" y="3919538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1831975" y="3117850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2886075" y="3165475"/>
            <a:ext cx="979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Thread 1</a:t>
            </a:r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5283200" y="3463925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10255" name="Oval 14" descr="5%"/>
          <p:cNvSpPr>
            <a:spLocks noChangeArrowheads="1"/>
          </p:cNvSpPr>
          <p:nvPr/>
        </p:nvSpPr>
        <p:spPr bwMode="auto">
          <a:xfrm>
            <a:off x="6883400" y="3463925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6091238" y="4149725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6172200" y="3646488"/>
            <a:ext cx="738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H="1">
            <a:off x="6169025" y="3757613"/>
            <a:ext cx="72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H="1">
            <a:off x="6719888" y="3898900"/>
            <a:ext cx="40005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 flipV="1">
            <a:off x="5892800" y="3921125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61" name="Oval 20"/>
          <p:cNvSpPr>
            <a:spLocks noChangeArrowheads="1"/>
          </p:cNvSpPr>
          <p:nvPr/>
        </p:nvSpPr>
        <p:spPr bwMode="auto">
          <a:xfrm>
            <a:off x="5102225" y="3119438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6156325" y="3167063"/>
            <a:ext cx="979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Thread 2</a:t>
            </a:r>
          </a:p>
        </p:txBody>
      </p:sp>
      <p:sp>
        <p:nvSpPr>
          <p:cNvPr id="10263" name="Oval 22"/>
          <p:cNvSpPr>
            <a:spLocks noChangeArrowheads="1"/>
          </p:cNvSpPr>
          <p:nvPr/>
        </p:nvSpPr>
        <p:spPr bwMode="auto">
          <a:xfrm>
            <a:off x="3646488" y="5278438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10264" name="Oval 23" descr="5%"/>
          <p:cNvSpPr>
            <a:spLocks noChangeArrowheads="1"/>
          </p:cNvSpPr>
          <p:nvPr/>
        </p:nvSpPr>
        <p:spPr bwMode="auto">
          <a:xfrm>
            <a:off x="5246688" y="5278438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10265" name="Oval 24" descr="5%"/>
          <p:cNvSpPr>
            <a:spLocks noChangeArrowheads="1"/>
          </p:cNvSpPr>
          <p:nvPr/>
        </p:nvSpPr>
        <p:spPr bwMode="auto">
          <a:xfrm>
            <a:off x="4454525" y="5964238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4535488" y="5461000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 flipH="1">
            <a:off x="4532313" y="5572125"/>
            <a:ext cx="728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 flipH="1">
            <a:off x="5083175" y="5713413"/>
            <a:ext cx="40005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 flipH="1" flipV="1">
            <a:off x="4256088" y="5735638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70" name="Oval 29"/>
          <p:cNvSpPr>
            <a:spLocks noChangeArrowheads="1"/>
          </p:cNvSpPr>
          <p:nvPr/>
        </p:nvSpPr>
        <p:spPr bwMode="auto">
          <a:xfrm>
            <a:off x="3465513" y="4933950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71" name="Rectangle 30"/>
          <p:cNvSpPr>
            <a:spLocks noChangeArrowheads="1"/>
          </p:cNvSpPr>
          <p:nvPr/>
        </p:nvSpPr>
        <p:spPr bwMode="auto">
          <a:xfrm>
            <a:off x="4519613" y="4981575"/>
            <a:ext cx="1025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Process B</a:t>
            </a:r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4929188" y="4619625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>
            <a:off x="4594225" y="4319588"/>
            <a:ext cx="334963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 flipH="1">
            <a:off x="4919663" y="4321175"/>
            <a:ext cx="334962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1449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87375"/>
            <a:ext cx="8742363" cy="1130300"/>
          </a:xfrm>
        </p:spPr>
        <p:txBody>
          <a:bodyPr/>
          <a:lstStyle/>
          <a:p>
            <a:r>
              <a:rPr lang="en-GB" altLang="en-US" smtClean="0"/>
              <a:t>ULT Example: Another Possibility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609600"/>
          </a:xfrm>
        </p:spPr>
        <p:txBody>
          <a:bodyPr/>
          <a:lstStyle/>
          <a:p>
            <a:r>
              <a:rPr lang="en-GB" altLang="en-US" sz="2000" dirty="0" smtClean="0"/>
              <a:t>A quantum expires and control is passed to the kernel</a:t>
            </a:r>
          </a:p>
          <a:p>
            <a:pPr lvl="1"/>
            <a:r>
              <a:rPr lang="en-GB" altLang="en-US" sz="1800" dirty="0" smtClean="0"/>
              <a:t>B is placed in the Ready state and control passed to another process</a:t>
            </a:r>
            <a:endParaRPr lang="en-GB" altLang="en-US" dirty="0" smtClean="0"/>
          </a:p>
          <a:p>
            <a:pPr lvl="1"/>
            <a:r>
              <a:rPr lang="en-GB" altLang="en-US" sz="1800" dirty="0" smtClean="0"/>
              <a:t>According to the data structure maintained by the threads library, thread 2 is still running</a:t>
            </a:r>
            <a:endParaRPr lang="en-GB" altLang="en-US" dirty="0" smtClean="0"/>
          </a:p>
          <a:p>
            <a:pPr lvl="1"/>
            <a:endParaRPr lang="en-GB" altLang="en-US" dirty="0" smtClean="0"/>
          </a:p>
        </p:txBody>
      </p:sp>
      <p:sp>
        <p:nvSpPr>
          <p:cNvPr id="11269" name="Oval 4" descr="5%"/>
          <p:cNvSpPr>
            <a:spLocks noChangeArrowheads="1"/>
          </p:cNvSpPr>
          <p:nvPr/>
        </p:nvSpPr>
        <p:spPr bwMode="auto">
          <a:xfrm>
            <a:off x="1677988" y="3565525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278188" y="3565525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2486025" y="4251325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2566988" y="3748088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 flipH="1">
            <a:off x="2563813" y="3859213"/>
            <a:ext cx="728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 flipH="1">
            <a:off x="3114675" y="4000500"/>
            <a:ext cx="40005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 flipH="1" flipV="1">
            <a:off x="2287588" y="4022725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1497013" y="3221038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2551113" y="3268663"/>
            <a:ext cx="979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Thread 1</a:t>
            </a:r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948238" y="3567113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11279" name="Oval 14" descr="5%"/>
          <p:cNvSpPr>
            <a:spLocks noChangeArrowheads="1"/>
          </p:cNvSpPr>
          <p:nvPr/>
        </p:nvSpPr>
        <p:spPr bwMode="auto">
          <a:xfrm>
            <a:off x="6548438" y="3567113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5756275" y="4252913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5837238" y="3749675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H="1">
            <a:off x="5834063" y="3860800"/>
            <a:ext cx="728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6384925" y="4002088"/>
            <a:ext cx="40005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 flipH="1" flipV="1">
            <a:off x="5557838" y="4024313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85" name="Oval 20"/>
          <p:cNvSpPr>
            <a:spLocks noChangeArrowheads="1"/>
          </p:cNvSpPr>
          <p:nvPr/>
        </p:nvSpPr>
        <p:spPr bwMode="auto">
          <a:xfrm>
            <a:off x="4767263" y="3222625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86" name="Rectangle 21"/>
          <p:cNvSpPr>
            <a:spLocks noChangeArrowheads="1"/>
          </p:cNvSpPr>
          <p:nvPr/>
        </p:nvSpPr>
        <p:spPr bwMode="auto">
          <a:xfrm>
            <a:off x="5821363" y="3270250"/>
            <a:ext cx="979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Thread 2</a:t>
            </a:r>
          </a:p>
        </p:txBody>
      </p:sp>
      <p:sp>
        <p:nvSpPr>
          <p:cNvPr id="11287" name="Oval 22" descr="5%"/>
          <p:cNvSpPr>
            <a:spLocks noChangeArrowheads="1"/>
          </p:cNvSpPr>
          <p:nvPr/>
        </p:nvSpPr>
        <p:spPr bwMode="auto">
          <a:xfrm>
            <a:off x="3311525" y="5381625"/>
            <a:ext cx="9144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Ready</a:t>
            </a:r>
            <a:endParaRPr lang="en-GB" altLang="en-US"/>
          </a:p>
        </p:txBody>
      </p:sp>
      <p:sp>
        <p:nvSpPr>
          <p:cNvPr id="11288" name="Oval 23" descr="5%"/>
          <p:cNvSpPr>
            <a:spLocks noChangeArrowheads="1"/>
          </p:cNvSpPr>
          <p:nvPr/>
        </p:nvSpPr>
        <p:spPr bwMode="auto">
          <a:xfrm>
            <a:off x="4911725" y="5381625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Running</a:t>
            </a:r>
            <a:endParaRPr lang="en-GB" altLang="en-US"/>
          </a:p>
        </p:txBody>
      </p:sp>
      <p:sp>
        <p:nvSpPr>
          <p:cNvPr id="11289" name="Oval 24"/>
          <p:cNvSpPr>
            <a:spLocks noChangeArrowheads="1"/>
          </p:cNvSpPr>
          <p:nvPr/>
        </p:nvSpPr>
        <p:spPr bwMode="auto">
          <a:xfrm>
            <a:off x="4119563" y="6067425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1600"/>
              <a:t>Blocked</a:t>
            </a:r>
            <a:endParaRPr lang="en-GB" altLang="en-US"/>
          </a:p>
        </p:txBody>
      </p:sp>
      <p:sp>
        <p:nvSpPr>
          <p:cNvPr id="11290" name="Line 25"/>
          <p:cNvSpPr>
            <a:spLocks noChangeShapeType="1"/>
          </p:cNvSpPr>
          <p:nvPr/>
        </p:nvSpPr>
        <p:spPr bwMode="auto">
          <a:xfrm>
            <a:off x="4200525" y="5564188"/>
            <a:ext cx="738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91" name="Line 26"/>
          <p:cNvSpPr>
            <a:spLocks noChangeShapeType="1"/>
          </p:cNvSpPr>
          <p:nvPr/>
        </p:nvSpPr>
        <p:spPr bwMode="auto">
          <a:xfrm flipH="1">
            <a:off x="4197350" y="5675313"/>
            <a:ext cx="72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 flipH="1">
            <a:off x="4748213" y="5816600"/>
            <a:ext cx="40005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93" name="Line 28"/>
          <p:cNvSpPr>
            <a:spLocks noChangeShapeType="1"/>
          </p:cNvSpPr>
          <p:nvPr/>
        </p:nvSpPr>
        <p:spPr bwMode="auto">
          <a:xfrm flipH="1" flipV="1">
            <a:off x="3921125" y="5838825"/>
            <a:ext cx="33972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94" name="Oval 29"/>
          <p:cNvSpPr>
            <a:spLocks noChangeArrowheads="1"/>
          </p:cNvSpPr>
          <p:nvPr/>
        </p:nvSpPr>
        <p:spPr bwMode="auto">
          <a:xfrm>
            <a:off x="3130550" y="5037138"/>
            <a:ext cx="2924175" cy="163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95" name="Rectangle 30"/>
          <p:cNvSpPr>
            <a:spLocks noChangeArrowheads="1"/>
          </p:cNvSpPr>
          <p:nvPr/>
        </p:nvSpPr>
        <p:spPr bwMode="auto">
          <a:xfrm>
            <a:off x="4184650" y="5084763"/>
            <a:ext cx="1025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600" b="1"/>
              <a:t>Process B</a:t>
            </a:r>
          </a:p>
        </p:txBody>
      </p:sp>
      <p:sp>
        <p:nvSpPr>
          <p:cNvPr id="11296" name="Line 31"/>
          <p:cNvSpPr>
            <a:spLocks noChangeShapeType="1"/>
          </p:cNvSpPr>
          <p:nvPr/>
        </p:nvSpPr>
        <p:spPr bwMode="auto">
          <a:xfrm>
            <a:off x="4594225" y="4722813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97" name="Line 32"/>
          <p:cNvSpPr>
            <a:spLocks noChangeShapeType="1"/>
          </p:cNvSpPr>
          <p:nvPr/>
        </p:nvSpPr>
        <p:spPr bwMode="auto">
          <a:xfrm>
            <a:off x="4259263" y="4422775"/>
            <a:ext cx="334962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98" name="Line 33"/>
          <p:cNvSpPr>
            <a:spLocks noChangeShapeType="1"/>
          </p:cNvSpPr>
          <p:nvPr/>
        </p:nvSpPr>
        <p:spPr bwMode="auto">
          <a:xfrm flipH="1">
            <a:off x="4584700" y="4424363"/>
            <a:ext cx="334963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563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Latency and Throughput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38200" y="1568152"/>
            <a:ext cx="7772400" cy="5029200"/>
          </a:xfrm>
        </p:spPr>
        <p:txBody>
          <a:bodyPr/>
          <a:lstStyle/>
          <a:p>
            <a:r>
              <a:rPr lang="en-US" altLang="en-US" sz="2200" dirty="0"/>
              <a:t>Latency: time to complete an operation</a:t>
            </a:r>
          </a:p>
          <a:p>
            <a:r>
              <a:rPr lang="en-US" altLang="en-US" sz="2200" dirty="0"/>
              <a:t>Throughput: work completed per unit time</a:t>
            </a:r>
          </a:p>
          <a:p>
            <a:r>
              <a:rPr lang="en-US" altLang="en-US" sz="2200" dirty="0"/>
              <a:t>Multiplying vector example: reduced latency</a:t>
            </a:r>
          </a:p>
          <a:p>
            <a:r>
              <a:rPr lang="en-US" altLang="en-US" sz="2200" dirty="0"/>
              <a:t>Web server example: increased throughput</a:t>
            </a:r>
          </a:p>
          <a:p>
            <a:r>
              <a:rPr lang="en-US" altLang="en-US" sz="2200" dirty="0"/>
              <a:t>Consider plumbing</a:t>
            </a:r>
          </a:p>
          <a:p>
            <a:pPr lvl="1"/>
            <a:r>
              <a:rPr lang="en-US" altLang="en-US" sz="2200" dirty="0"/>
              <a:t>Low latency: turn on faucet and water comes out</a:t>
            </a:r>
          </a:p>
          <a:p>
            <a:pPr lvl="1"/>
            <a:r>
              <a:rPr lang="en-US" altLang="en-US" sz="2200" dirty="0"/>
              <a:t>High bandwidth: lots of water (e.g., to fill a pool)</a:t>
            </a:r>
          </a:p>
          <a:p>
            <a:r>
              <a:rPr lang="en-US" altLang="en-US" sz="2200" dirty="0"/>
              <a:t>What is “High speed Internet?”</a:t>
            </a:r>
          </a:p>
          <a:p>
            <a:pPr lvl="1"/>
            <a:r>
              <a:rPr lang="en-US" altLang="en-US" sz="2200" dirty="0"/>
              <a:t>Low latency: needed to interactive gaming</a:t>
            </a:r>
          </a:p>
          <a:p>
            <a:pPr lvl="1"/>
            <a:r>
              <a:rPr lang="en-US" altLang="en-US" sz="2200" dirty="0"/>
              <a:t>High bandwidth: needed for downloading large files</a:t>
            </a:r>
          </a:p>
          <a:p>
            <a:pPr lvl="1"/>
            <a:r>
              <a:rPr lang="en-US" altLang="en-US" sz="2200" dirty="0"/>
              <a:t>Marketing departments like to conflate latency and bandwidth…</a:t>
            </a:r>
          </a:p>
        </p:txBody>
      </p:sp>
    </p:spTree>
    <p:extLst>
      <p:ext uri="{BB962C8B-B14F-4D97-AF65-F5344CB8AC3E}">
        <p14:creationId xmlns:p14="http://schemas.microsoft.com/office/powerpoint/2010/main" val="1401428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668685"/>
            <a:ext cx="7956550" cy="600075"/>
          </a:xfrm>
        </p:spPr>
        <p:txBody>
          <a:bodyPr/>
          <a:lstStyle/>
          <a:p>
            <a:r>
              <a:rPr lang="en-US" altLang="en-US"/>
              <a:t>Thread or Process Pool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800" y="1790154"/>
            <a:ext cx="3810000" cy="4114800"/>
          </a:xfrm>
        </p:spPr>
        <p:txBody>
          <a:bodyPr/>
          <a:lstStyle/>
          <a:p>
            <a:r>
              <a:rPr lang="en-US" altLang="en-US" sz="2000"/>
              <a:t>Creating a thread or process for each unit of work (e.g., user request) is dangerous</a:t>
            </a:r>
          </a:p>
          <a:p>
            <a:pPr lvl="1"/>
            <a:r>
              <a:rPr lang="en-US" altLang="en-US" sz="1800"/>
              <a:t>High overhead to create &amp; delete thread/process</a:t>
            </a:r>
          </a:p>
          <a:p>
            <a:pPr lvl="1"/>
            <a:r>
              <a:rPr lang="en-US" altLang="en-US" sz="1800"/>
              <a:t>Can exhaust CPU &amp; memory resource</a:t>
            </a:r>
          </a:p>
          <a:p>
            <a:r>
              <a:rPr lang="en-US" altLang="en-US" sz="2000"/>
              <a:t>Thread/process pool controls resource use</a:t>
            </a:r>
          </a:p>
          <a:p>
            <a:pPr lvl="1"/>
            <a:r>
              <a:rPr lang="en-US" altLang="en-US" sz="1800"/>
              <a:t>Allows service to be well conditioned.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1545258110"/>
              </p:ext>
            </p:extLst>
          </p:nvPr>
        </p:nvGraphicFramePr>
        <p:xfrm>
          <a:off x="4776788" y="1791742"/>
          <a:ext cx="3819525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3" imgW="3809955" imgH="4362585" progId="MSGraph.Chart.8">
                  <p:embed followColorScheme="full"/>
                </p:oleObj>
              </mc:Choice>
              <mc:Fallback>
                <p:oleObj name="Chart" r:id="rId3" imgW="3809955" imgH="4362585" progId="MSGraph.Chart.8">
                  <p:embed followColorScheme="full"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791742"/>
                        <a:ext cx="3819525" cy="437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0785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A3AC-02A1-439A-8796-27567434EF2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Processes and Threads</a:t>
            </a: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So far, we have seen that the concept of a process embodies two concepts.</a:t>
            </a:r>
            <a:endParaRPr lang="en-IE" altLang="en-US" sz="24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Resource ownership. </a:t>
            </a:r>
            <a:endParaRPr lang="en-IE" altLang="en-US" sz="20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Scheduling/execution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These two characteristics are independent of each other, and are treated as so by some (newer) operating systems.</a:t>
            </a:r>
            <a:endParaRPr lang="en-IE" altLang="en-US" sz="24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 In such systems, the unit of dispatching is called a thread (or lightweight process), while the unit of resource ownership is still referred to as a process. 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Multithreading refers to the ability of the OS to support multiple threads of execution within a single process. The traditional single threaded approach contained a single thread, or instruction trace, per process.</a:t>
            </a:r>
            <a:r>
              <a:rPr lang="en-US" altLang="en-US" sz="2400"/>
              <a:t> 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13957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4375-6DF8-48B8-9B9E-16C5CB18C437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Thread 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cs typeface="Arial" panose="020B0604020202020204" pitchFamily="34" charset="0"/>
              </a:rPr>
              <a:t>In the single threaded process model, the representation of a process includes its PCB, user address space and user and kernel stacks. In the multithreaded process model, there is still a single PCB and user address space, but also separate stacks for each thread, and a separate thread control block. </a:t>
            </a:r>
          </a:p>
          <a:p>
            <a:pPr marL="0" indent="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r>
              <a:rPr lang="en-US" altLang="en-US" sz="2400" dirty="0">
                <a:cs typeface="Arial" panose="020B0604020202020204" pitchFamily="34" charset="0"/>
              </a:rPr>
              <a:t>Thus, threads share the state and resources of that process. They reside in the same address space and have access to the same data, so that if one thread opens a file for reading, other threads in that process can also access that file.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and Threads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28800"/>
            <a:ext cx="7772400" cy="4848200"/>
          </a:xfrm>
        </p:spPr>
        <p:txBody>
          <a:bodyPr/>
          <a:lstStyle/>
          <a:p>
            <a:r>
              <a:rPr lang="en-US" altLang="en-US" sz="2000" dirty="0"/>
              <a:t>Process abstraction combines two concepts</a:t>
            </a:r>
          </a:p>
          <a:p>
            <a:pPr lvl="1"/>
            <a:r>
              <a:rPr lang="en-US" altLang="en-US" sz="1800" dirty="0"/>
              <a:t>Concurrency</a:t>
            </a:r>
          </a:p>
          <a:p>
            <a:pPr lvl="2"/>
            <a:r>
              <a:rPr lang="en-US" altLang="en-US" sz="1600" dirty="0"/>
              <a:t>Each process is a sequential execution stream of instructions</a:t>
            </a:r>
          </a:p>
          <a:p>
            <a:pPr lvl="1"/>
            <a:r>
              <a:rPr lang="en-US" altLang="en-US" sz="1800" dirty="0"/>
              <a:t>Protection</a:t>
            </a:r>
          </a:p>
          <a:p>
            <a:pPr lvl="2"/>
            <a:r>
              <a:rPr lang="en-US" altLang="en-US" sz="1600" dirty="0"/>
              <a:t>Each process defines an address space</a:t>
            </a:r>
          </a:p>
          <a:p>
            <a:pPr lvl="2"/>
            <a:r>
              <a:rPr lang="en-US" altLang="en-US" sz="1600" dirty="0"/>
              <a:t>Address space identifies all addresses that can be touched by the program</a:t>
            </a:r>
            <a:endParaRPr lang="en-US" altLang="en-US" sz="1400" dirty="0"/>
          </a:p>
          <a:p>
            <a:r>
              <a:rPr lang="en-US" altLang="en-US" sz="2000" dirty="0"/>
              <a:t>Threads</a:t>
            </a:r>
          </a:p>
          <a:p>
            <a:pPr lvl="1"/>
            <a:r>
              <a:rPr lang="en-US" altLang="en-US" sz="1800" dirty="0"/>
              <a:t>Key idea: </a:t>
            </a:r>
            <a:r>
              <a:rPr lang="en-US" altLang="en-US" sz="1800" dirty="0">
                <a:solidFill>
                  <a:srgbClr val="990000"/>
                </a:solidFill>
              </a:rPr>
              <a:t>separate the concepts of concurrency from protection</a:t>
            </a:r>
          </a:p>
          <a:p>
            <a:pPr lvl="1"/>
            <a:r>
              <a:rPr lang="en-US" altLang="en-US" sz="1800" dirty="0"/>
              <a:t>A thread is a sequential execution stream of instructions</a:t>
            </a:r>
          </a:p>
          <a:p>
            <a:pPr lvl="1"/>
            <a:r>
              <a:rPr lang="en-US" altLang="en-US" sz="1800" dirty="0"/>
              <a:t>A process defines the address space that may be shared by multiple threads</a:t>
            </a:r>
          </a:p>
          <a:p>
            <a:pPr lvl="1"/>
            <a:r>
              <a:rPr lang="en-US" altLang="en-US" sz="1800" dirty="0"/>
              <a:t>Threads can execute on different cores on a multicore CPU (parallelism for performance) and can communicate with other threads by updating memory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9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r>
              <a:rPr lang="en-US" altLang="en-US">
                <a:solidFill>
                  <a:srgbClr val="993300"/>
                </a:solidFill>
              </a:rPr>
              <a:t>Introducing Threads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772816"/>
            <a:ext cx="7772400" cy="4627984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SzTx/>
            </a:pPr>
            <a:r>
              <a:rPr lang="en-US" altLang="en-US" sz="2000" dirty="0"/>
              <a:t>A thread represents an abstract entity that executes a sequence of instructions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It has its own set of CPU registers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It has its own stack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There is no thread-specific heap or data segment (unlike process)</a:t>
            </a:r>
          </a:p>
          <a:p>
            <a:pPr lvl="2">
              <a:lnSpc>
                <a:spcPct val="80000"/>
              </a:lnSpc>
              <a:buSzTx/>
              <a:buFont typeface="Monotype Sorts" pitchFamily="1" charset="2"/>
              <a:buBlip>
                <a:blip r:embed="rId4"/>
              </a:buBlip>
            </a:pPr>
            <a:endParaRPr lang="en-US" altLang="en-US" sz="1600" dirty="0"/>
          </a:p>
          <a:p>
            <a:pPr>
              <a:lnSpc>
                <a:spcPct val="80000"/>
              </a:lnSpc>
              <a:buSzTx/>
            </a:pPr>
            <a:r>
              <a:rPr lang="en-US" altLang="en-US" sz="2000" dirty="0"/>
              <a:t>Threads are lightweight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Creating a thread more efficient than creating a process.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Communication between threads </a:t>
            </a:r>
            <a:r>
              <a:rPr lang="en-US" altLang="en-US" sz="1800"/>
              <a:t>easier </a:t>
            </a:r>
            <a:r>
              <a:rPr lang="en-US" altLang="en-US" sz="1800" smtClean="0"/>
              <a:t>than </a:t>
            </a:r>
            <a:r>
              <a:rPr lang="en-US" altLang="en-US" sz="1800" dirty="0"/>
              <a:t>processes.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Context switching between threads requires fewer CPU cycles and memory references than switching processes.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Threads only track a subset of process state (share list of open files, </a:t>
            </a:r>
            <a:r>
              <a:rPr lang="en-US" altLang="en-US" sz="1800" dirty="0" err="1"/>
              <a:t>pid</a:t>
            </a:r>
            <a:r>
              <a:rPr lang="en-US" altLang="en-US" sz="1800" dirty="0"/>
              <a:t>, …)</a:t>
            </a:r>
          </a:p>
          <a:p>
            <a:pPr lvl="2">
              <a:lnSpc>
                <a:spcPct val="80000"/>
              </a:lnSpc>
              <a:buSzTx/>
              <a:buFont typeface="Monotype Sorts" pitchFamily="1" charset="2"/>
              <a:buBlip>
                <a:blip r:embed="rId4"/>
              </a:buBlip>
            </a:pPr>
            <a:endParaRPr lang="en-US" altLang="en-US" sz="1600" dirty="0"/>
          </a:p>
          <a:p>
            <a:pPr>
              <a:lnSpc>
                <a:spcPct val="80000"/>
              </a:lnSpc>
              <a:buSzTx/>
            </a:pPr>
            <a:r>
              <a:rPr lang="en-US" altLang="en-US" sz="2000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OS-supported: Windows’ threads,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Language-supported: Java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93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067550" cy="778098"/>
          </a:xfrm>
        </p:spPr>
        <p:txBody>
          <a:bodyPr lIns="92075" tIns="46038" rIns="92075" bIns="46038" anchor="ctr"/>
          <a:lstStyle/>
          <a:p>
            <a:r>
              <a:rPr lang="en-US" altLang="en-US" dirty="0"/>
              <a:t>How Can it Help?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84784"/>
            <a:ext cx="7772400" cy="5256584"/>
          </a:xfrm>
        </p:spPr>
        <p:txBody>
          <a:bodyPr lIns="92075" tIns="46038" rIns="92075" bIns="46038"/>
          <a:lstStyle/>
          <a:p>
            <a:r>
              <a:rPr lang="en-US" altLang="en-US" sz="2000" dirty="0"/>
              <a:t>How can this code take advantage of 2 threads?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for(k = 0; k &lt; n; k++)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	a[k] = b[k] * c[k] + d[k] * e[k];</a:t>
            </a:r>
          </a:p>
          <a:p>
            <a:pPr>
              <a:buFont typeface="Monotype Sorts" pitchFamily="1" charset="2"/>
              <a:buNone/>
            </a:pPr>
            <a:r>
              <a:rPr lang="en-US" altLang="en-US" sz="2000" dirty="0">
                <a:solidFill>
                  <a:srgbClr val="990000"/>
                </a:solidFill>
              </a:rPr>
              <a:t>Is there a missed opportunity here? </a:t>
            </a:r>
            <a:endParaRPr lang="en-US" altLang="en-US" sz="2000" dirty="0" smtClean="0">
              <a:solidFill>
                <a:srgbClr val="990000"/>
              </a:solidFill>
            </a:endParaRPr>
          </a:p>
          <a:p>
            <a:r>
              <a:rPr lang="en-US" altLang="en-US" sz="2000" dirty="0" smtClean="0"/>
              <a:t>Rewrite </a:t>
            </a:r>
            <a:r>
              <a:rPr lang="en-US" altLang="en-US" sz="2000" dirty="0"/>
              <a:t>this code fragment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990000"/>
                </a:solidFill>
              </a:rPr>
              <a:t>do_mult</a:t>
            </a:r>
            <a:r>
              <a:rPr lang="en-US" altLang="en-US" sz="1800" dirty="0">
                <a:solidFill>
                  <a:srgbClr val="990000"/>
                </a:solidFill>
              </a:rPr>
              <a:t>(l, m)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	for(k = l; k &lt; m; k++)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		a[k] = b[k] * c[k] + d[k] * e[k];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main()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   </a:t>
            </a:r>
            <a:r>
              <a:rPr lang="en-US" altLang="en-US" sz="1800" dirty="0" err="1">
                <a:solidFill>
                  <a:srgbClr val="990000"/>
                </a:solidFill>
              </a:rPr>
              <a:t>CreateThread</a:t>
            </a:r>
            <a:r>
              <a:rPr lang="en-US" altLang="en-US" sz="1800" dirty="0">
                <a:solidFill>
                  <a:srgbClr val="990000"/>
                </a:solidFill>
              </a:rPr>
              <a:t>(</a:t>
            </a:r>
            <a:r>
              <a:rPr lang="en-US" altLang="en-US" sz="1800" dirty="0" err="1">
                <a:solidFill>
                  <a:srgbClr val="990000"/>
                </a:solidFill>
              </a:rPr>
              <a:t>do_mult</a:t>
            </a:r>
            <a:r>
              <a:rPr lang="en-US" altLang="en-US" sz="1800" dirty="0">
                <a:solidFill>
                  <a:srgbClr val="990000"/>
                </a:solidFill>
              </a:rPr>
              <a:t>, 0, n/2);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   </a:t>
            </a:r>
            <a:r>
              <a:rPr lang="en-US" altLang="en-US" sz="1800" dirty="0" err="1">
                <a:solidFill>
                  <a:srgbClr val="990000"/>
                </a:solidFill>
              </a:rPr>
              <a:t>CreateThread</a:t>
            </a:r>
            <a:r>
              <a:rPr lang="en-US" altLang="en-US" sz="1800" dirty="0">
                <a:solidFill>
                  <a:srgbClr val="990000"/>
                </a:solidFill>
              </a:rPr>
              <a:t>(</a:t>
            </a:r>
            <a:r>
              <a:rPr lang="en-US" altLang="en-US" sz="1800" dirty="0" err="1">
                <a:solidFill>
                  <a:srgbClr val="990000"/>
                </a:solidFill>
              </a:rPr>
              <a:t>do_mult</a:t>
            </a:r>
            <a:r>
              <a:rPr lang="en-US" altLang="en-US" sz="1800" dirty="0">
                <a:solidFill>
                  <a:srgbClr val="990000"/>
                </a:solidFill>
              </a:rPr>
              <a:t>, n/2, n</a:t>
            </a:r>
            <a:r>
              <a:rPr lang="en-US" altLang="en-US" sz="1800" dirty="0" smtClean="0">
                <a:solidFill>
                  <a:srgbClr val="990000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990000"/>
              </a:solidFill>
            </a:endParaRPr>
          </a:p>
          <a:p>
            <a:r>
              <a:rPr lang="en-US" altLang="en-US" sz="2000" dirty="0" smtClean="0"/>
              <a:t>What </a:t>
            </a:r>
            <a:r>
              <a:rPr lang="en-US" altLang="en-US" sz="2000" dirty="0"/>
              <a:t>did we gain</a:t>
            </a:r>
            <a:r>
              <a:rPr lang="en-US" altLang="en-US" sz="2000" dirty="0" smtClean="0"/>
              <a:t>? (On a </a:t>
            </a:r>
            <a:r>
              <a:rPr lang="en-US" altLang="en-US" sz="2000" dirty="0" err="1" smtClean="0"/>
              <a:t>Uni</a:t>
            </a:r>
            <a:r>
              <a:rPr lang="en-US" altLang="en-US" sz="2000" dirty="0" smtClean="0"/>
              <a:t>-Processor? On a multi-Processor?)</a:t>
            </a:r>
          </a:p>
          <a:p>
            <a:endParaRPr lang="en-US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6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r>
              <a:rPr lang="en-US" altLang="en-US" dirty="0"/>
              <a:t>How Can it Help?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2000"/>
              <a:t>Consider a Web server</a:t>
            </a:r>
          </a:p>
          <a:p>
            <a:pPr>
              <a:buFont typeface="Monotype Sorts" pitchFamily="1" charset="2"/>
              <a:buNone/>
            </a:pPr>
            <a:r>
              <a:rPr lang="en-US" altLang="en-US" sz="2000">
                <a:solidFill>
                  <a:srgbClr val="990000"/>
                </a:solidFill>
              </a:rPr>
              <a:t>     Create a number of threads, and for each thread do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rgbClr val="990000"/>
                </a:solidFill>
              </a:rPr>
              <a:t>get network message from client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rgbClr val="990000"/>
                </a:solidFill>
              </a:rPr>
              <a:t>get URL data from disk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rgbClr val="990000"/>
                </a:solidFill>
              </a:rPr>
              <a:t>send data over network</a:t>
            </a:r>
          </a:p>
          <a:p>
            <a:pPr>
              <a:buFont typeface="Monotype Sorts" pitchFamily="1" charset="2"/>
              <a:buNone/>
            </a:pPr>
            <a:endParaRPr lang="en-US" altLang="en-US" sz="2000"/>
          </a:p>
          <a:p>
            <a:r>
              <a:rPr lang="en-US" altLang="en-US" sz="2000"/>
              <a:t>What did we gain?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0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2" y="320613"/>
            <a:ext cx="7067550" cy="778098"/>
          </a:xfrm>
        </p:spPr>
        <p:txBody>
          <a:bodyPr lIns="92075" tIns="46038" rIns="92075" bIns="46038" anchor="ctr"/>
          <a:lstStyle/>
          <a:p>
            <a:r>
              <a:rPr lang="en-US" altLang="en-US" dirty="0"/>
              <a:t>Overlapping Requests (Concurrency)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44960"/>
            <a:ext cx="4191000" cy="4114800"/>
          </a:xfrm>
        </p:spPr>
        <p:txBody>
          <a:bodyPr lIns="92075" tIns="46038" rIns="92075" bIns="46038"/>
          <a:lstStyle/>
          <a:p>
            <a:endParaRPr lang="en-US" altLang="en-US" sz="2000" dirty="0">
              <a:solidFill>
                <a:srgbClr val="990000"/>
              </a:solidFill>
              <a:latin typeface="+mj-lt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rgbClr val="990000"/>
                </a:solidFill>
                <a:latin typeface="+mj-lt"/>
              </a:rPr>
              <a:t>get network message (URL) from client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rgbClr val="990000"/>
                </a:solidFill>
                <a:latin typeface="+mj-lt"/>
              </a:rPr>
              <a:t>get URL data from disk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rgbClr val="990000"/>
              </a:solidFill>
              <a:latin typeface="+mj-lt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rgbClr val="990000"/>
              </a:solidFill>
              <a:latin typeface="+mj-lt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rgbClr val="990000"/>
              </a:solidFill>
              <a:latin typeface="+mj-lt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rgbClr val="990000"/>
              </a:solidFill>
              <a:latin typeface="+mj-lt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rgbClr val="990000"/>
                </a:solidFill>
                <a:latin typeface="+mj-lt"/>
              </a:rPr>
              <a:t>send data over network</a:t>
            </a:r>
          </a:p>
          <a:p>
            <a:pPr>
              <a:buFont typeface="Monotype Sorts" pitchFamily="1" charset="2"/>
              <a:buNone/>
            </a:pPr>
            <a:endParaRPr lang="en-US" altLang="en-US" dirty="0">
              <a:latin typeface="+mj-lt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572000" y="2478360"/>
            <a:ext cx="4191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Blip>
                <a:blip r:embed="rId4"/>
              </a:buBlip>
              <a:defRPr/>
            </a:pPr>
            <a:endParaRPr lang="en-US" sz="2000" dirty="0">
              <a:solidFill>
                <a:srgbClr val="99000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000" dirty="0">
                <a:solidFill>
                  <a:srgbClr val="990000"/>
                </a:solidFill>
                <a:latin typeface="+mj-lt"/>
              </a:rPr>
              <a:t>get network message (URL) from client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000" dirty="0">
                <a:solidFill>
                  <a:srgbClr val="990000"/>
                </a:solidFill>
                <a:latin typeface="+mj-lt"/>
              </a:rPr>
              <a:t>get URL data from disk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endParaRPr lang="en-US" sz="2000" dirty="0">
              <a:solidFill>
                <a:srgbClr val="99000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/>
            </a:pPr>
            <a:endParaRPr lang="en-US" sz="2000" dirty="0">
              <a:solidFill>
                <a:srgbClr val="99000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endParaRPr lang="en-US" sz="2000" dirty="0">
              <a:solidFill>
                <a:srgbClr val="99000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000" kern="0" dirty="0">
                <a:solidFill>
                  <a:srgbClr val="990000"/>
                </a:solidFill>
                <a:latin typeface="+mj-lt"/>
              </a:rPr>
              <a:t>send data over network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33600" y="1563960"/>
            <a:ext cx="12176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Request 1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Thread 1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867400" y="1563960"/>
            <a:ext cx="12176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Request 2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Thread 2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990600" y="255456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09600" y="621216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Time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00200" y="3692798"/>
            <a:ext cx="2701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(disk access latency)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38800" y="4230960"/>
            <a:ext cx="2701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(disk access latency)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676400" y="5983560"/>
            <a:ext cx="6934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Blip>
                <a:blip r:embed="rId4"/>
              </a:buBlip>
              <a:defRPr/>
            </a:pPr>
            <a:r>
              <a:rPr lang="en-US" kern="0" dirty="0">
                <a:latin typeface="+mj-lt"/>
              </a:rPr>
              <a:t>Total time is less than request 1 + request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0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Gauge"/>
  <p:tag name="STY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430614C219649C19D6DED4320F1CBD9"/>
  <p:tag name="SLIDEID" val="6430614C219649C19D6DED4320F1CBD9"/>
  <p:tag name="SLIDEORDER" val="1"/>
  <p:tag name="SLIDETYPE" val="Q"/>
  <p:tag name="DEMOGRAPHIC" val="False"/>
  <p:tag name="SPEEDSCORING" val="False"/>
  <p:tag name="ALLOWDUPLICATES" val="True"/>
  <p:tag name="NUMRESPONSES" val="5"/>
  <p:tag name="RESPONSESGATHERED" val="True"/>
  <p:tag name="TOTALRESPONSES" val="47"/>
  <p:tag name="SLICED" val="False"/>
  <p:tag name="RESPONSES" val="USB[UTA999],1,65,33233;54414;5432;5321;22543;421;521;43111;41;1;222;2211;1;21211;441;321;35421;411;54212;11111;141;13;1432;21544;35421;21454;25435;53121;421;412;333;42154;11;11111;1121;211;11111;54321;5432;33543;13322;12;11111;221;3331;11211;5421;-;-;-;-;-;-;-;-;-;-;-;-;-;-;-;-;-;-;"/>
  <p:tag name="CHARTSTRINGSTD" val="70 38 28 29 18"/>
  <p:tag name="CHARTSTRINGREV" val="18 29 28 38 70"/>
  <p:tag name="CHARTSTRINGSTDPER" val="1.48936170212766 0.808510638297872 0.595744680851064 0.617021276595745 0.382978723404255"/>
  <p:tag name="CHARTSTRINGREVPER" val="0.382978723404255 0.617021276595745 0.595744680851064 0.808510638297872 1.48936170212766"/>
  <p:tag name="QUESTIONALIAS" val="Threads allow you to multiplex which resources?"/>
  <p:tag name="ANSWERSALIAS" val="CPU¤Memory¤PCBs¤Open files¤User authentication structur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61"/>
  <p:tag name="FONTSIZE" val="24"/>
  <p:tag name="BULLETTYPE" val="ppBulletArabicPeriod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5356</TotalTime>
  <Words>1602</Words>
  <Application>Microsoft Office PowerPoint</Application>
  <PresentationFormat>On-screen Show (4:3)</PresentationFormat>
  <Paragraphs>281</Paragraphs>
  <Slides>25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Custom Design</vt:lpstr>
      <vt:lpstr>1_Custom Design</vt:lpstr>
      <vt:lpstr>Chart</vt:lpstr>
      <vt:lpstr>Processes to Threads</vt:lpstr>
      <vt:lpstr>Processes, Threads and Processors</vt:lpstr>
      <vt:lpstr>Processes and Threads</vt:lpstr>
      <vt:lpstr>Thread Implementation</vt:lpstr>
      <vt:lpstr>Processes and Threads</vt:lpstr>
      <vt:lpstr>Introducing Threads</vt:lpstr>
      <vt:lpstr>How Can it Help?</vt:lpstr>
      <vt:lpstr>How Can it Help?</vt:lpstr>
      <vt:lpstr>Overlapping Requests (Concurrency)</vt:lpstr>
      <vt:lpstr>Threads have their own…?</vt:lpstr>
      <vt:lpstr>Threads vs. Processes</vt:lpstr>
      <vt:lpstr>Advantages of Threads</vt:lpstr>
      <vt:lpstr>Thread Implementation</vt:lpstr>
      <vt:lpstr>Implementing Threads</vt:lpstr>
      <vt:lpstr>Threads’ Life Cycle</vt:lpstr>
      <vt:lpstr>User-level vs. Kernel-level threads</vt:lpstr>
      <vt:lpstr>Kernel-Level Threads</vt:lpstr>
      <vt:lpstr>User-Level Threads</vt:lpstr>
      <vt:lpstr>User Level Threads</vt:lpstr>
      <vt:lpstr>Languages vs. Systems</vt:lpstr>
      <vt:lpstr>ULT Example</vt:lpstr>
      <vt:lpstr>ULT Example: One Possibility</vt:lpstr>
      <vt:lpstr>ULT Example: Another Possibility</vt:lpstr>
      <vt:lpstr>Latency and Throughput</vt:lpstr>
      <vt:lpstr>Thread or Process Pool</vt:lpstr>
    </vt:vector>
  </TitlesOfParts>
  <Company>ModusLink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DellUser</cp:lastModifiedBy>
  <cp:revision>460</cp:revision>
  <cp:lastPrinted>2016-10-25T11:30:18Z</cp:lastPrinted>
  <dcterms:created xsi:type="dcterms:W3CDTF">2007-05-08T17:20:09Z</dcterms:created>
  <dcterms:modified xsi:type="dcterms:W3CDTF">2016-11-04T09:14:25Z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