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25"/>
  </p:notesMasterIdLst>
  <p:handoutMasterIdLst>
    <p:handoutMasterId r:id="rId26"/>
  </p:handoutMasterIdLst>
  <p:sldIdLst>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9" r:id="rId22"/>
    <p:sldId id="357" r:id="rId23"/>
    <p:sldId id="358" r:id="rId24"/>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913F029-5825-4613-AC2F-7CB31E7FACE4}">
          <p14:sldIdLst/>
        </p14:section>
        <p14:section name="Untitled Section" id="{83CA1C73-AD81-4FA9-8281-6855FD44EAC7}">
          <p14:sldIdLst>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9"/>
            <p14:sldId id="357"/>
            <p14:sldId id="35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5" autoAdjust="0"/>
  </p:normalViewPr>
  <p:slideViewPr>
    <p:cSldViewPr>
      <p:cViewPr varScale="1">
        <p:scale>
          <a:sx n="67" d="100"/>
          <a:sy n="67" d="100"/>
        </p:scale>
        <p:origin x="-60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085" cy="496722"/>
          </a:xfrm>
          <a:prstGeom prst="rect">
            <a:avLst/>
          </a:prstGeom>
        </p:spPr>
        <p:txBody>
          <a:bodyPr vert="horz" lIns="90096" tIns="45048" rIns="90096" bIns="45048" rtlCol="0"/>
          <a:lstStyle>
            <a:lvl1pPr algn="l">
              <a:defRPr sz="1200"/>
            </a:lvl1pPr>
          </a:lstStyle>
          <a:p>
            <a:endParaRPr lang="en-IE"/>
          </a:p>
        </p:txBody>
      </p:sp>
      <p:sp>
        <p:nvSpPr>
          <p:cNvPr id="3" name="Date Placeholder 2"/>
          <p:cNvSpPr>
            <a:spLocks noGrp="1"/>
          </p:cNvSpPr>
          <p:nvPr>
            <p:ph type="dt" sz="quarter" idx="1"/>
          </p:nvPr>
        </p:nvSpPr>
        <p:spPr>
          <a:xfrm>
            <a:off x="3851023" y="1"/>
            <a:ext cx="2945084" cy="496722"/>
          </a:xfrm>
          <a:prstGeom prst="rect">
            <a:avLst/>
          </a:prstGeom>
        </p:spPr>
        <p:txBody>
          <a:bodyPr vert="horz" lIns="90096" tIns="45048" rIns="90096" bIns="45048" rtlCol="0"/>
          <a:lstStyle>
            <a:lvl1pPr algn="r">
              <a:defRPr sz="1200"/>
            </a:lvl1pPr>
          </a:lstStyle>
          <a:p>
            <a:fld id="{7CD585D9-EB9F-4CA7-96E8-842494F17EE2}" type="datetimeFigureOut">
              <a:rPr lang="en-IE" smtClean="0"/>
              <a:t>04/11/2016</a:t>
            </a:fld>
            <a:endParaRPr lang="en-IE"/>
          </a:p>
        </p:txBody>
      </p:sp>
      <p:sp>
        <p:nvSpPr>
          <p:cNvPr id="4" name="Footer Placeholder 3"/>
          <p:cNvSpPr>
            <a:spLocks noGrp="1"/>
          </p:cNvSpPr>
          <p:nvPr>
            <p:ph type="ftr" sz="quarter" idx="2"/>
          </p:nvPr>
        </p:nvSpPr>
        <p:spPr>
          <a:xfrm>
            <a:off x="0" y="9428354"/>
            <a:ext cx="2945085" cy="496722"/>
          </a:xfrm>
          <a:prstGeom prst="rect">
            <a:avLst/>
          </a:prstGeom>
        </p:spPr>
        <p:txBody>
          <a:bodyPr vert="horz" lIns="90096" tIns="45048" rIns="90096" bIns="45048" rtlCol="0" anchor="b"/>
          <a:lstStyle>
            <a:lvl1pPr algn="l">
              <a:defRPr sz="1200"/>
            </a:lvl1pPr>
          </a:lstStyle>
          <a:p>
            <a:endParaRPr lang="en-IE"/>
          </a:p>
        </p:txBody>
      </p:sp>
      <p:sp>
        <p:nvSpPr>
          <p:cNvPr id="5" name="Slide Number Placeholder 4"/>
          <p:cNvSpPr>
            <a:spLocks noGrp="1"/>
          </p:cNvSpPr>
          <p:nvPr>
            <p:ph type="sldNum" sz="quarter" idx="3"/>
          </p:nvPr>
        </p:nvSpPr>
        <p:spPr>
          <a:xfrm>
            <a:off x="3851023" y="9428354"/>
            <a:ext cx="2945084" cy="496722"/>
          </a:xfrm>
          <a:prstGeom prst="rect">
            <a:avLst/>
          </a:prstGeom>
        </p:spPr>
        <p:txBody>
          <a:bodyPr vert="horz" lIns="90096" tIns="45048" rIns="90096" bIns="45048" rtlCol="0" anchor="b"/>
          <a:lstStyle>
            <a:lvl1pPr algn="r">
              <a:defRPr sz="1200"/>
            </a:lvl1pPr>
          </a:lstStyle>
          <a:p>
            <a:fld id="{006A307F-31E1-495A-8F5E-113D3A1C0091}" type="slidenum">
              <a:rPr lang="en-IE" smtClean="0"/>
              <a:t>‹#›</a:t>
            </a:fld>
            <a:endParaRPr lang="en-IE"/>
          </a:p>
        </p:txBody>
      </p:sp>
    </p:spTree>
    <p:extLst>
      <p:ext uri="{BB962C8B-B14F-4D97-AF65-F5344CB8AC3E}">
        <p14:creationId xmlns:p14="http://schemas.microsoft.com/office/powerpoint/2010/main" val="2140365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49455"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8671" y="4715739"/>
            <a:ext cx="5440333" cy="4465815"/>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49455"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lgn="r">
              <a:defRPr sz="1200">
                <a:latin typeface="Arial" charset="0"/>
              </a:defRPr>
            </a:lvl1pPr>
          </a:lstStyle>
          <a:p>
            <a:pPr>
              <a:defRPr/>
            </a:pPr>
            <a:fld id="{0639EBBF-261A-4758-8690-1CAC6170201F}" type="slidenum">
              <a:rPr lang="en-US"/>
              <a:pPr>
                <a:defRPr/>
              </a:pPr>
              <a:t>‹#›</a:t>
            </a:fld>
            <a:endParaRPr lang="en-US"/>
          </a:p>
        </p:txBody>
      </p:sp>
    </p:spTree>
    <p:extLst>
      <p:ext uri="{BB962C8B-B14F-4D97-AF65-F5344CB8AC3E}">
        <p14:creationId xmlns:p14="http://schemas.microsoft.com/office/powerpoint/2010/main" val="173802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B3170D8-9921-4DC5-8391-9CBB88047096}"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xfrm>
            <a:off x="6948488" y="6519863"/>
            <a:ext cx="2133600" cy="338137"/>
          </a:xfrm>
          <a:prstGeom prst="rect">
            <a:avLst/>
          </a:prstGeom>
        </p:spPr>
        <p:txBody>
          <a:bodyPr/>
          <a:lstStyle>
            <a:lvl1pPr>
              <a:defRPr/>
            </a:lvl1pPr>
          </a:lstStyle>
          <a:p>
            <a:pPr>
              <a:defRPr/>
            </a:pPr>
            <a:fld id="{60496443-151D-4E9A-9A38-8F52C8235CFE}" type="slidenum">
              <a:rPr lang="en-IE"/>
              <a:pPr>
                <a:defRPr/>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Slide Number Placeholder 5"/>
          <p:cNvSpPr>
            <a:spLocks noGrp="1"/>
          </p:cNvSpPr>
          <p:nvPr>
            <p:ph type="sldNum" sz="quarter" idx="10"/>
          </p:nvPr>
        </p:nvSpPr>
        <p:spPr>
          <a:xfrm>
            <a:off x="8604447" y="6381328"/>
            <a:ext cx="504627" cy="436985"/>
          </a:xfrm>
        </p:spPr>
        <p:txBody>
          <a:bodyPr/>
          <a:lstStyle>
            <a:lvl1pPr>
              <a:defRPr>
                <a:solidFill>
                  <a:schemeClr val="tx1"/>
                </a:solidFill>
              </a:defRPr>
            </a:lvl1pPr>
          </a:lstStyle>
          <a:p>
            <a:pPr>
              <a:defRPr/>
            </a:pPr>
            <a:fld id="{35960C1C-6F46-4B10-AAE9-5041EC55FB4F}" type="slidenum">
              <a:rPr lang="en-IE"/>
              <a:pPr>
                <a:defRPr/>
              </a:pPr>
              <a:t>‹#›</a:t>
            </a:fld>
            <a:endParaRPr lang="en-I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C597610D-0143-4BA8-87C9-3A5964DA6AA7}" type="slidenum">
              <a:rPr lang="en-IE"/>
              <a:pPr>
                <a:defRPr/>
              </a:pPr>
              <a:t>‹#›</a:t>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AC8CFD4D-D104-4F64-AD08-1546F12949A2}" type="slidenum">
              <a:rPr lang="en-IE"/>
              <a:pPr>
                <a:defRPr/>
              </a:pPr>
              <a:t>‹#›</a:t>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B8EFD99A-5370-4499-8EAB-10055A1E83D2}"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28"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sp>
        <p:nvSpPr>
          <p:cNvPr id="6" name="Slide Number Placeholder 5"/>
          <p:cNvSpPr>
            <a:spLocks noGrp="1"/>
          </p:cNvSpPr>
          <p:nvPr>
            <p:ph type="sldNum" sz="quarter" idx="4"/>
          </p:nvPr>
        </p:nvSpPr>
        <p:spPr>
          <a:xfrm>
            <a:off x="6948488" y="6519863"/>
            <a:ext cx="2133600" cy="3381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27C187-D24F-4039-BD14-6C2924A4857C}" type="slidenum">
              <a:rPr lang="en-IE"/>
              <a:pPr>
                <a:defRPr/>
              </a:pPr>
              <a:t>‹#›</a:t>
            </a:fld>
            <a:endParaRPr lang="en-IE" dirty="0"/>
          </a:p>
        </p:txBody>
      </p:sp>
      <p:cxnSp>
        <p:nvCxnSpPr>
          <p:cNvPr id="12" name="Straight Connector 11"/>
          <p:cNvCxnSpPr/>
          <p:nvPr userDrawn="1"/>
        </p:nvCxnSpPr>
        <p:spPr>
          <a:xfrm>
            <a:off x="0" y="148431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199" r:id="rId4"/>
    <p:sldLayoutId id="2147484200" r:id="rId5"/>
    <p:sldLayoutId id="2147484201" r:id="rId6"/>
    <p:sldLayoutId id="2147484202" r:id="rId7"/>
    <p:sldLayoutId id="2147484203" r:id="rId8"/>
    <p:sldLayoutId id="2147484212" r:id="rId9"/>
    <p:sldLayoutId id="2147484213" r:id="rId10"/>
    <p:sldLayoutId id="214748421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70675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2051"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2052"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cxnSp>
        <p:nvCxnSpPr>
          <p:cNvPr id="12" name="Straight Connector 11"/>
          <p:cNvCxnSpPr/>
          <p:nvPr userDrawn="1"/>
        </p:nvCxnSpPr>
        <p:spPr>
          <a:xfrm>
            <a:off x="0" y="981075"/>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04" r:id="rId4"/>
    <p:sldLayoutId id="2147484205" r:id="rId5"/>
    <p:sldLayoutId id="2147484206" r:id="rId6"/>
    <p:sldLayoutId id="2147484207" r:id="rId7"/>
    <p:sldLayoutId id="2147484208" r:id="rId8"/>
    <p:sldLayoutId id="2147484218" r:id="rId9"/>
    <p:sldLayoutId id="2147484219" r:id="rId10"/>
    <p:sldLayoutId id="21474842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Memory Management</a:t>
            </a:r>
            <a:endParaRPr lang="en-IE" dirty="0"/>
          </a:p>
        </p:txBody>
      </p:sp>
    </p:spTree>
    <p:extLst>
      <p:ext uri="{BB962C8B-B14F-4D97-AF65-F5344CB8AC3E}">
        <p14:creationId xmlns:p14="http://schemas.microsoft.com/office/powerpoint/2010/main" val="114981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ED2BDB9-FBCF-4D2A-8A39-4008DEDA1557}" type="slidenum">
              <a:rPr lang="en-GB" altLang="en-US" smtClean="0"/>
              <a:pPr/>
              <a:t>10</a:t>
            </a:fld>
            <a:endParaRPr lang="en-GB" altLang="en-US"/>
          </a:p>
        </p:txBody>
      </p:sp>
      <p:pic>
        <p:nvPicPr>
          <p:cNvPr id="67586" name="Picture 2" descr="A program is written using overlays to overcome memory limit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4" y="3722914"/>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0" y="1691589"/>
            <a:ext cx="8672286" cy="2031325"/>
          </a:xfrm>
          <a:prstGeom prst="rect">
            <a:avLst/>
          </a:prstGeom>
        </p:spPr>
        <p:txBody>
          <a:bodyPr wrap="square">
            <a:spAutoFit/>
          </a:bodyPr>
          <a:lstStyle/>
          <a:p>
            <a:r>
              <a:rPr lang="en-IE" sz="1800" dirty="0"/>
              <a:t>The programmer divided the program into a number of logical sections. </a:t>
            </a:r>
          </a:p>
          <a:p>
            <a:endParaRPr lang="en-IE" sz="1800" dirty="0"/>
          </a:p>
          <a:p>
            <a:r>
              <a:rPr lang="en-IE" sz="1800" dirty="0"/>
              <a:t>A small portion of the program had to remain in memory at all times, the remaining sections (or overlays) were loaded only when they were needed. The use of overlays allowed programmers to write programs that were much larger than physical memory, although responsibility for managing memory usage rested with the programmer rather than the operating system.</a:t>
            </a:r>
          </a:p>
        </p:txBody>
      </p:sp>
      <p:sp>
        <p:nvSpPr>
          <p:cNvPr id="6" name="Title 1"/>
          <p:cNvSpPr>
            <a:spLocks noGrp="1"/>
          </p:cNvSpPr>
          <p:nvPr>
            <p:ph type="title"/>
          </p:nvPr>
        </p:nvSpPr>
        <p:spPr>
          <a:xfrm>
            <a:off x="457200" y="274638"/>
            <a:ext cx="7067550" cy="778098"/>
          </a:xfrm>
        </p:spPr>
        <p:txBody>
          <a:bodyPr/>
          <a:lstStyle/>
          <a:p>
            <a:r>
              <a:rPr lang="en-IE" dirty="0">
                <a:solidFill>
                  <a:schemeClr val="tx1"/>
                </a:solidFill>
              </a:rPr>
              <a:t>Historic - Overlays</a:t>
            </a:r>
            <a:endParaRPr lang="en-IE" dirty="0"/>
          </a:p>
        </p:txBody>
      </p:sp>
    </p:spTree>
    <p:extLst>
      <p:ext uri="{BB962C8B-B14F-4D97-AF65-F5344CB8AC3E}">
        <p14:creationId xmlns:p14="http://schemas.microsoft.com/office/powerpoint/2010/main" val="126516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532440" y="6309320"/>
            <a:ext cx="501824" cy="457200"/>
          </a:xfrm>
          <a:prstGeom prst="rect">
            <a:avLst/>
          </a:prstGeom>
        </p:spPr>
        <p:txBody>
          <a:bodyPr/>
          <a:lstStyle/>
          <a:p>
            <a:fld id="{7351D8DB-7F52-490F-9EC5-CB67BCABF19B}" type="slidenum">
              <a:rPr lang="en-GB" altLang="en-US"/>
              <a:pPr/>
              <a:t>11</a:t>
            </a:fld>
            <a:endParaRPr lang="en-GB" altLang="en-US" dirty="0"/>
          </a:p>
        </p:txBody>
      </p:sp>
      <p:sp>
        <p:nvSpPr>
          <p:cNvPr id="35842" name="Rectangle 2"/>
          <p:cNvSpPr>
            <a:spLocks noGrp="1" noChangeArrowheads="1"/>
          </p:cNvSpPr>
          <p:nvPr>
            <p:ph type="title"/>
          </p:nvPr>
        </p:nvSpPr>
        <p:spPr>
          <a:xfrm>
            <a:off x="571500" y="320675"/>
            <a:ext cx="8262938" cy="1143000"/>
          </a:xfrm>
        </p:spPr>
        <p:txBody>
          <a:bodyPr/>
          <a:lstStyle/>
          <a:p>
            <a:r>
              <a:rPr lang="en-GB" altLang="en-US">
                <a:solidFill>
                  <a:schemeClr val="tx1"/>
                </a:solidFill>
              </a:rPr>
              <a:t>Fixed Partition Multiprogramming</a:t>
            </a:r>
            <a:endParaRPr lang="en-US" altLang="en-US">
              <a:solidFill>
                <a:schemeClr val="tx1"/>
              </a:solidFill>
            </a:endParaRPr>
          </a:p>
        </p:txBody>
      </p:sp>
      <p:sp>
        <p:nvSpPr>
          <p:cNvPr id="35843" name="Rectangle 3"/>
          <p:cNvSpPr>
            <a:spLocks noGrp="1" noChangeArrowheads="1"/>
          </p:cNvSpPr>
          <p:nvPr>
            <p:ph type="body" idx="1"/>
          </p:nvPr>
        </p:nvSpPr>
        <p:spPr>
          <a:xfrm>
            <a:off x="467544" y="1484784"/>
            <a:ext cx="8496944" cy="4752528"/>
          </a:xfrm>
        </p:spPr>
        <p:txBody>
          <a:bodyPr/>
          <a:lstStyle/>
          <a:p>
            <a:r>
              <a:rPr lang="en-GB" altLang="en-US" sz="1800" dirty="0"/>
              <a:t>Single user systems were a considerable waste of resources, since the CPU stayed idle while I/O operations were performed.</a:t>
            </a:r>
          </a:p>
          <a:p>
            <a:r>
              <a:rPr lang="en-GB" altLang="en-US" sz="1800" dirty="0"/>
              <a:t>Multiprogramming systems were designed and implemented, in which several users competed for system resources. To achieve this, several jobs had to reside in main storage at once. This required more storage, but was justified by the increased resource usage.</a:t>
            </a:r>
          </a:p>
          <a:p>
            <a:r>
              <a:rPr lang="en-GB" altLang="en-US" sz="1800" dirty="0"/>
              <a:t>The earliest multiprogramming systems used fixed partition multiprogramming in which main storage was divided into a number of fixed size partitions, each holding a single process. </a:t>
            </a:r>
          </a:p>
          <a:p>
            <a:r>
              <a:rPr lang="en-GB" altLang="en-US" sz="1800" dirty="0"/>
              <a:t>A process could run only in a single partition, so if its one was busy and others were free, it still had to wait. This wasted storage, but was easy to implement. These were soon replaced with re-locatable programs that could run in any partition big enough to hold them.</a:t>
            </a:r>
          </a:p>
          <a:p>
            <a:r>
              <a:rPr lang="en-GB" altLang="en-US" sz="1800" dirty="0"/>
              <a:t>Protection was implemented using a pair of boundary registers. These held the low and high boundaries of a user partition. Accesses to the OS were made using a Supervisor Call instruction.</a:t>
            </a:r>
          </a:p>
          <a:p>
            <a:endParaRPr lang="en-US" altLang="en-US" sz="2000" dirty="0"/>
          </a:p>
        </p:txBody>
      </p:sp>
    </p:spTree>
    <p:extLst>
      <p:ext uri="{BB962C8B-B14F-4D97-AF65-F5344CB8AC3E}">
        <p14:creationId xmlns:p14="http://schemas.microsoft.com/office/powerpoint/2010/main" val="349400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4294967295"/>
          </p:nvPr>
        </p:nvSpPr>
        <p:spPr>
          <a:xfrm>
            <a:off x="6553200" y="6248400"/>
            <a:ext cx="1905000" cy="457200"/>
          </a:xfrm>
          <a:prstGeom prst="rect">
            <a:avLst/>
          </a:prstGeom>
        </p:spPr>
        <p:txBody>
          <a:bodyPr/>
          <a:lstStyle/>
          <a:p>
            <a:fld id="{890AB023-D9DF-4D41-8146-289CD57450DF}" type="slidenum">
              <a:rPr lang="en-GB" altLang="en-US"/>
              <a:pPr/>
              <a:t>12</a:t>
            </a:fld>
            <a:endParaRPr lang="en-GB" altLang="en-US"/>
          </a:p>
        </p:txBody>
      </p:sp>
      <p:sp>
        <p:nvSpPr>
          <p:cNvPr id="36866" name="Rectangle 2"/>
          <p:cNvSpPr>
            <a:spLocks noGrp="1" noChangeArrowheads="1"/>
          </p:cNvSpPr>
          <p:nvPr>
            <p:ph type="title"/>
          </p:nvPr>
        </p:nvSpPr>
        <p:spPr/>
        <p:txBody>
          <a:bodyPr/>
          <a:lstStyle/>
          <a:p>
            <a:r>
              <a:rPr lang="en-GB" altLang="en-US">
                <a:solidFill>
                  <a:schemeClr val="tx1"/>
                </a:solidFill>
              </a:rPr>
              <a:t>Variable Partition Multiprogramming</a:t>
            </a:r>
            <a:endParaRPr lang="en-US" altLang="en-US">
              <a:solidFill>
                <a:schemeClr val="tx1"/>
              </a:solidFill>
            </a:endParaRPr>
          </a:p>
        </p:txBody>
      </p:sp>
      <p:sp>
        <p:nvSpPr>
          <p:cNvPr id="36867" name="Rectangle 3"/>
          <p:cNvSpPr>
            <a:spLocks noGrp="1" noChangeArrowheads="1"/>
          </p:cNvSpPr>
          <p:nvPr>
            <p:ph type="body" idx="1"/>
          </p:nvPr>
        </p:nvSpPr>
        <p:spPr>
          <a:xfrm>
            <a:off x="685800" y="1465709"/>
            <a:ext cx="7831138" cy="1819275"/>
          </a:xfrm>
        </p:spPr>
        <p:txBody>
          <a:bodyPr/>
          <a:lstStyle/>
          <a:p>
            <a:r>
              <a:rPr lang="en-GB" altLang="en-US" sz="2000" dirty="0"/>
              <a:t>In Variable Partition Multiprogramming, no assumptions are made about how large processes will be. As they arrive, they are given exactly as much storage as they need, and so there is no waste.</a:t>
            </a:r>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US" altLang="en-US" sz="2000" dirty="0"/>
          </a:p>
        </p:txBody>
      </p:sp>
      <p:grpSp>
        <p:nvGrpSpPr>
          <p:cNvPr id="36904" name="Group 40"/>
          <p:cNvGrpSpPr>
            <a:grpSpLocks/>
          </p:cNvGrpSpPr>
          <p:nvPr/>
        </p:nvGrpSpPr>
        <p:grpSpPr bwMode="auto">
          <a:xfrm>
            <a:off x="838200" y="3041650"/>
            <a:ext cx="7912100" cy="2670175"/>
            <a:chOff x="528" y="1344"/>
            <a:chExt cx="4984" cy="1682"/>
          </a:xfrm>
        </p:grpSpPr>
        <p:sp>
          <p:nvSpPr>
            <p:cNvPr id="36868" name="Rectangle 4"/>
            <p:cNvSpPr>
              <a:spLocks noChangeArrowheads="1"/>
            </p:cNvSpPr>
            <p:nvPr/>
          </p:nvSpPr>
          <p:spPr bwMode="auto">
            <a:xfrm>
              <a:off x="528" y="1392"/>
              <a:ext cx="672" cy="1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69" name="Rectangle 5"/>
            <p:cNvSpPr>
              <a:spLocks noChangeArrowheads="1"/>
            </p:cNvSpPr>
            <p:nvPr/>
          </p:nvSpPr>
          <p:spPr bwMode="auto">
            <a:xfrm>
              <a:off x="528" y="1632"/>
              <a:ext cx="672"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70" name="Text Box 6"/>
            <p:cNvSpPr txBox="1">
              <a:spLocks noChangeArrowheads="1"/>
            </p:cNvSpPr>
            <p:nvPr/>
          </p:nvSpPr>
          <p:spPr bwMode="auto">
            <a:xfrm>
              <a:off x="576" y="2572"/>
              <a:ext cx="4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Kernel</a:t>
              </a:r>
            </a:p>
          </p:txBody>
        </p:sp>
        <p:sp>
          <p:nvSpPr>
            <p:cNvPr id="36871" name="Line 7"/>
            <p:cNvSpPr>
              <a:spLocks noChangeShapeType="1"/>
            </p:cNvSpPr>
            <p:nvPr/>
          </p:nvSpPr>
          <p:spPr bwMode="auto">
            <a:xfrm>
              <a:off x="528" y="254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72" name="Text Box 8"/>
            <p:cNvSpPr txBox="1">
              <a:spLocks noChangeArrowheads="1"/>
            </p:cNvSpPr>
            <p:nvPr/>
          </p:nvSpPr>
          <p:spPr bwMode="auto">
            <a:xfrm>
              <a:off x="672" y="1440"/>
              <a:ext cx="2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OS</a:t>
              </a:r>
            </a:p>
          </p:txBody>
        </p:sp>
        <p:sp>
          <p:nvSpPr>
            <p:cNvPr id="36873" name="Line 9"/>
            <p:cNvSpPr>
              <a:spLocks noChangeShapeType="1"/>
            </p:cNvSpPr>
            <p:nvPr/>
          </p:nvSpPr>
          <p:spPr bwMode="auto">
            <a:xfrm>
              <a:off x="528" y="163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74" name="Rectangle 10"/>
            <p:cNvSpPr>
              <a:spLocks noChangeArrowheads="1"/>
            </p:cNvSpPr>
            <p:nvPr/>
          </p:nvSpPr>
          <p:spPr bwMode="auto">
            <a:xfrm>
              <a:off x="2161" y="1392"/>
              <a:ext cx="672" cy="1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75" name="Rectangle 11"/>
            <p:cNvSpPr>
              <a:spLocks noChangeArrowheads="1"/>
            </p:cNvSpPr>
            <p:nvPr/>
          </p:nvSpPr>
          <p:spPr bwMode="auto">
            <a:xfrm>
              <a:off x="2163" y="1632"/>
              <a:ext cx="66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76" name="Text Box 12"/>
            <p:cNvSpPr txBox="1">
              <a:spLocks noChangeArrowheads="1"/>
            </p:cNvSpPr>
            <p:nvPr/>
          </p:nvSpPr>
          <p:spPr bwMode="auto">
            <a:xfrm>
              <a:off x="2209" y="2572"/>
              <a:ext cx="4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Kernel</a:t>
              </a:r>
            </a:p>
          </p:txBody>
        </p:sp>
        <p:sp>
          <p:nvSpPr>
            <p:cNvPr id="36877" name="Line 13"/>
            <p:cNvSpPr>
              <a:spLocks noChangeShapeType="1"/>
            </p:cNvSpPr>
            <p:nvPr/>
          </p:nvSpPr>
          <p:spPr bwMode="auto">
            <a:xfrm>
              <a:off x="2161" y="254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78" name="Text Box 14"/>
            <p:cNvSpPr txBox="1">
              <a:spLocks noChangeArrowheads="1"/>
            </p:cNvSpPr>
            <p:nvPr/>
          </p:nvSpPr>
          <p:spPr bwMode="auto">
            <a:xfrm>
              <a:off x="2305" y="1440"/>
              <a:ext cx="2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OS</a:t>
              </a:r>
            </a:p>
          </p:txBody>
        </p:sp>
        <p:sp>
          <p:nvSpPr>
            <p:cNvPr id="36879" name="Line 15"/>
            <p:cNvSpPr>
              <a:spLocks noChangeShapeType="1"/>
            </p:cNvSpPr>
            <p:nvPr/>
          </p:nvSpPr>
          <p:spPr bwMode="auto">
            <a:xfrm>
              <a:off x="2161" y="163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80" name="Text Box 16"/>
            <p:cNvSpPr txBox="1">
              <a:spLocks noChangeArrowheads="1"/>
            </p:cNvSpPr>
            <p:nvPr/>
          </p:nvSpPr>
          <p:spPr bwMode="auto">
            <a:xfrm>
              <a:off x="2175" y="2284"/>
              <a:ext cx="6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t>Process A</a:t>
              </a:r>
            </a:p>
          </p:txBody>
        </p:sp>
        <p:sp>
          <p:nvSpPr>
            <p:cNvPr id="36881" name="Text Box 17"/>
            <p:cNvSpPr txBox="1">
              <a:spLocks noChangeArrowheads="1"/>
            </p:cNvSpPr>
            <p:nvPr/>
          </p:nvSpPr>
          <p:spPr bwMode="auto">
            <a:xfrm>
              <a:off x="2175" y="2044"/>
              <a:ext cx="66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t>Process B</a:t>
              </a:r>
            </a:p>
          </p:txBody>
        </p:sp>
        <p:sp>
          <p:nvSpPr>
            <p:cNvPr id="36882" name="Text Box 18"/>
            <p:cNvSpPr txBox="1">
              <a:spLocks noChangeArrowheads="1"/>
            </p:cNvSpPr>
            <p:nvPr/>
          </p:nvSpPr>
          <p:spPr bwMode="auto">
            <a:xfrm>
              <a:off x="2175" y="1728"/>
              <a:ext cx="66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t>Process C</a:t>
              </a:r>
            </a:p>
          </p:txBody>
        </p:sp>
        <p:sp>
          <p:nvSpPr>
            <p:cNvPr id="36883" name="Line 19"/>
            <p:cNvSpPr>
              <a:spLocks noChangeShapeType="1"/>
            </p:cNvSpPr>
            <p:nvPr/>
          </p:nvSpPr>
          <p:spPr bwMode="auto">
            <a:xfrm>
              <a:off x="2171" y="220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84" name="Line 20"/>
            <p:cNvSpPr>
              <a:spLocks noChangeShapeType="1"/>
            </p:cNvSpPr>
            <p:nvPr/>
          </p:nvSpPr>
          <p:spPr bwMode="auto">
            <a:xfrm>
              <a:off x="2160" y="196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85" name="Line 21"/>
            <p:cNvSpPr>
              <a:spLocks noChangeShapeType="1"/>
            </p:cNvSpPr>
            <p:nvPr/>
          </p:nvSpPr>
          <p:spPr bwMode="auto">
            <a:xfrm>
              <a:off x="2165" y="1775"/>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86" name="Rectangle 22"/>
            <p:cNvSpPr>
              <a:spLocks noChangeArrowheads="1"/>
            </p:cNvSpPr>
            <p:nvPr/>
          </p:nvSpPr>
          <p:spPr bwMode="auto">
            <a:xfrm>
              <a:off x="3734" y="1440"/>
              <a:ext cx="672" cy="1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87" name="Rectangle 23"/>
            <p:cNvSpPr>
              <a:spLocks noChangeArrowheads="1"/>
            </p:cNvSpPr>
            <p:nvPr/>
          </p:nvSpPr>
          <p:spPr bwMode="auto">
            <a:xfrm>
              <a:off x="3736" y="1680"/>
              <a:ext cx="66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88" name="Text Box 24"/>
            <p:cNvSpPr txBox="1">
              <a:spLocks noChangeArrowheads="1"/>
            </p:cNvSpPr>
            <p:nvPr/>
          </p:nvSpPr>
          <p:spPr bwMode="auto">
            <a:xfrm>
              <a:off x="3778" y="2620"/>
              <a:ext cx="4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Kernel</a:t>
              </a:r>
            </a:p>
          </p:txBody>
        </p:sp>
        <p:sp>
          <p:nvSpPr>
            <p:cNvPr id="36889" name="Line 25"/>
            <p:cNvSpPr>
              <a:spLocks noChangeShapeType="1"/>
            </p:cNvSpPr>
            <p:nvPr/>
          </p:nvSpPr>
          <p:spPr bwMode="auto">
            <a:xfrm>
              <a:off x="3734" y="259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90" name="Text Box 26"/>
            <p:cNvSpPr txBox="1">
              <a:spLocks noChangeArrowheads="1"/>
            </p:cNvSpPr>
            <p:nvPr/>
          </p:nvSpPr>
          <p:spPr bwMode="auto">
            <a:xfrm>
              <a:off x="3878" y="1488"/>
              <a:ext cx="2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OS</a:t>
              </a:r>
            </a:p>
          </p:txBody>
        </p:sp>
        <p:sp>
          <p:nvSpPr>
            <p:cNvPr id="36891" name="Line 27"/>
            <p:cNvSpPr>
              <a:spLocks noChangeShapeType="1"/>
            </p:cNvSpPr>
            <p:nvPr/>
          </p:nvSpPr>
          <p:spPr bwMode="auto">
            <a:xfrm>
              <a:off x="3734" y="16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92" name="Text Box 28"/>
            <p:cNvSpPr txBox="1">
              <a:spLocks noChangeArrowheads="1"/>
            </p:cNvSpPr>
            <p:nvPr/>
          </p:nvSpPr>
          <p:spPr bwMode="auto">
            <a:xfrm>
              <a:off x="3748" y="2332"/>
              <a:ext cx="6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Process A</a:t>
              </a:r>
            </a:p>
          </p:txBody>
        </p:sp>
        <p:sp>
          <p:nvSpPr>
            <p:cNvPr id="36893" name="Text Box 29"/>
            <p:cNvSpPr txBox="1">
              <a:spLocks noChangeArrowheads="1"/>
            </p:cNvSpPr>
            <p:nvPr/>
          </p:nvSpPr>
          <p:spPr bwMode="auto">
            <a:xfrm>
              <a:off x="3748" y="2092"/>
              <a:ext cx="66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Process D</a:t>
              </a:r>
            </a:p>
          </p:txBody>
        </p:sp>
        <p:sp>
          <p:nvSpPr>
            <p:cNvPr id="36894" name="Text Box 30"/>
            <p:cNvSpPr txBox="1">
              <a:spLocks noChangeArrowheads="1"/>
            </p:cNvSpPr>
            <p:nvPr/>
          </p:nvSpPr>
          <p:spPr bwMode="auto">
            <a:xfrm>
              <a:off x="3748" y="1776"/>
              <a:ext cx="66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Process C</a:t>
              </a:r>
            </a:p>
          </p:txBody>
        </p:sp>
        <p:sp>
          <p:nvSpPr>
            <p:cNvPr id="36895" name="Line 31"/>
            <p:cNvSpPr>
              <a:spLocks noChangeShapeType="1"/>
            </p:cNvSpPr>
            <p:nvPr/>
          </p:nvSpPr>
          <p:spPr bwMode="auto">
            <a:xfrm>
              <a:off x="3744" y="225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96" name="Line 32"/>
            <p:cNvSpPr>
              <a:spLocks noChangeShapeType="1"/>
            </p:cNvSpPr>
            <p:nvPr/>
          </p:nvSpPr>
          <p:spPr bwMode="auto">
            <a:xfrm>
              <a:off x="3733" y="201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97" name="Line 33"/>
            <p:cNvSpPr>
              <a:spLocks noChangeShapeType="1"/>
            </p:cNvSpPr>
            <p:nvPr/>
          </p:nvSpPr>
          <p:spPr bwMode="auto">
            <a:xfrm>
              <a:off x="3738" y="1823"/>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98" name="Rectangle 34"/>
            <p:cNvSpPr>
              <a:spLocks noChangeArrowheads="1"/>
            </p:cNvSpPr>
            <p:nvPr/>
          </p:nvSpPr>
          <p:spPr bwMode="auto">
            <a:xfrm>
              <a:off x="3738" y="2016"/>
              <a:ext cx="666"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400"/>
            </a:p>
          </p:txBody>
        </p:sp>
        <p:sp>
          <p:nvSpPr>
            <p:cNvPr id="36899" name="Text Box 35"/>
            <p:cNvSpPr txBox="1">
              <a:spLocks noChangeArrowheads="1"/>
            </p:cNvSpPr>
            <p:nvPr/>
          </p:nvSpPr>
          <p:spPr bwMode="auto">
            <a:xfrm>
              <a:off x="1170" y="1344"/>
              <a:ext cx="1047"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Processes Waiting</a:t>
              </a:r>
            </a:p>
            <a:p>
              <a:r>
                <a:rPr lang="en-US" altLang="en-US" sz="1400" dirty="0"/>
                <a:t>A 430k</a:t>
              </a:r>
            </a:p>
            <a:p>
              <a:r>
                <a:rPr lang="en-US" altLang="en-US" sz="1400" dirty="0"/>
                <a:t>B 350k</a:t>
              </a:r>
            </a:p>
            <a:p>
              <a:r>
                <a:rPr lang="en-US" altLang="en-US" sz="1400" dirty="0"/>
                <a:t>C 180k</a:t>
              </a:r>
            </a:p>
            <a:p>
              <a:r>
                <a:rPr lang="en-US" altLang="en-US" sz="1400" dirty="0"/>
                <a:t>D 200k</a:t>
              </a:r>
            </a:p>
          </p:txBody>
        </p:sp>
        <p:sp>
          <p:nvSpPr>
            <p:cNvPr id="36900" name="Text Box 36"/>
            <p:cNvSpPr txBox="1">
              <a:spLocks noChangeArrowheads="1"/>
            </p:cNvSpPr>
            <p:nvPr/>
          </p:nvSpPr>
          <p:spPr bwMode="auto">
            <a:xfrm>
              <a:off x="528" y="2832"/>
              <a:ext cx="67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Initial State</a:t>
              </a:r>
            </a:p>
          </p:txBody>
        </p:sp>
        <p:sp>
          <p:nvSpPr>
            <p:cNvPr id="36901" name="Text Box 37"/>
            <p:cNvSpPr txBox="1">
              <a:spLocks noChangeArrowheads="1"/>
            </p:cNvSpPr>
            <p:nvPr/>
          </p:nvSpPr>
          <p:spPr bwMode="auto">
            <a:xfrm>
              <a:off x="2016" y="2832"/>
              <a:ext cx="138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After loading 3 processes</a:t>
              </a:r>
            </a:p>
          </p:txBody>
        </p:sp>
        <p:sp>
          <p:nvSpPr>
            <p:cNvPr id="36902" name="Text Box 38"/>
            <p:cNvSpPr txBox="1">
              <a:spLocks noChangeArrowheads="1"/>
            </p:cNvSpPr>
            <p:nvPr/>
          </p:nvSpPr>
          <p:spPr bwMode="auto">
            <a:xfrm>
              <a:off x="3696" y="2784"/>
              <a:ext cx="181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When D is  loaded in gap left by B</a:t>
              </a:r>
            </a:p>
          </p:txBody>
        </p:sp>
        <p:sp>
          <p:nvSpPr>
            <p:cNvPr id="36903" name="Text Box 39"/>
            <p:cNvSpPr txBox="1">
              <a:spLocks noChangeArrowheads="1"/>
            </p:cNvSpPr>
            <p:nvPr/>
          </p:nvSpPr>
          <p:spPr bwMode="auto">
            <a:xfrm>
              <a:off x="2784" y="1344"/>
              <a:ext cx="10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Processes Waiting</a:t>
              </a:r>
            </a:p>
            <a:p>
              <a:r>
                <a:rPr lang="en-US" altLang="en-US" sz="1400"/>
                <a:t>D 200k</a:t>
              </a:r>
            </a:p>
          </p:txBody>
        </p:sp>
      </p:grpSp>
    </p:spTree>
    <p:extLst>
      <p:ext uri="{BB962C8B-B14F-4D97-AF65-F5344CB8AC3E}">
        <p14:creationId xmlns:p14="http://schemas.microsoft.com/office/powerpoint/2010/main" val="112404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E02905D7-7342-4B18-B60F-EC6AAA54B3E3}" type="slidenum">
              <a:rPr lang="en-GB" altLang="en-US"/>
              <a:pPr/>
              <a:t>13</a:t>
            </a:fld>
            <a:endParaRPr lang="en-GB" altLang="en-US"/>
          </a:p>
        </p:txBody>
      </p:sp>
      <p:sp>
        <p:nvSpPr>
          <p:cNvPr id="37890" name="Rectangle 2"/>
          <p:cNvSpPr>
            <a:spLocks noGrp="1" noChangeArrowheads="1"/>
          </p:cNvSpPr>
          <p:nvPr>
            <p:ph type="title"/>
          </p:nvPr>
        </p:nvSpPr>
        <p:spPr>
          <a:xfrm>
            <a:off x="671513" y="190500"/>
            <a:ext cx="7772400" cy="1143000"/>
          </a:xfrm>
        </p:spPr>
        <p:txBody>
          <a:bodyPr/>
          <a:lstStyle/>
          <a:p>
            <a:r>
              <a:rPr lang="en-GB" altLang="en-US" dirty="0"/>
              <a:t>Storage Compaction</a:t>
            </a:r>
            <a:endParaRPr lang="en-US" altLang="en-US" sz="3200" dirty="0"/>
          </a:p>
        </p:txBody>
      </p:sp>
      <p:sp>
        <p:nvSpPr>
          <p:cNvPr id="37891" name="Rectangle 3"/>
          <p:cNvSpPr>
            <a:spLocks noGrp="1" noChangeArrowheads="1"/>
          </p:cNvSpPr>
          <p:nvPr>
            <p:ph type="body" idx="1"/>
          </p:nvPr>
        </p:nvSpPr>
        <p:spPr>
          <a:xfrm>
            <a:off x="657225" y="1546448"/>
            <a:ext cx="7958138" cy="4114800"/>
          </a:xfrm>
        </p:spPr>
        <p:txBody>
          <a:bodyPr/>
          <a:lstStyle/>
          <a:p>
            <a:r>
              <a:rPr lang="en-GB" altLang="en-US" sz="1800" dirty="0"/>
              <a:t>Waste does occur as processes finish, and free storage areas (“holes”) are left in main storage. </a:t>
            </a:r>
          </a:p>
          <a:p>
            <a:pPr lvl="1"/>
            <a:r>
              <a:rPr lang="en-GB" altLang="en-US" sz="1600" dirty="0"/>
              <a:t>These can be filled by other processes, but these will in turn </a:t>
            </a:r>
            <a:r>
              <a:rPr lang="en-GB" altLang="en-US" sz="1600" dirty="0" smtClean="0"/>
              <a:t>leave spaces </a:t>
            </a:r>
            <a:r>
              <a:rPr lang="en-GB" altLang="en-US" sz="1600" dirty="0"/>
              <a:t>themselves. </a:t>
            </a:r>
          </a:p>
          <a:p>
            <a:pPr lvl="1"/>
            <a:r>
              <a:rPr lang="en-GB" altLang="en-US" sz="1600" dirty="0"/>
              <a:t>This can be solved somewhat by </a:t>
            </a:r>
            <a:r>
              <a:rPr lang="en-GB" altLang="en-US" sz="1600" dirty="0" smtClean="0"/>
              <a:t>coalescing spaces</a:t>
            </a:r>
            <a:r>
              <a:rPr lang="en-GB" altLang="en-US" sz="1600" dirty="0"/>
              <a:t>. When a process finishes, the OS checks whether the storage being freed borders on other free areas. </a:t>
            </a:r>
          </a:p>
          <a:p>
            <a:pPr lvl="1"/>
            <a:r>
              <a:rPr lang="en-GB" altLang="en-US" sz="1600" dirty="0"/>
              <a:t>If it does, the existence of a single </a:t>
            </a:r>
            <a:r>
              <a:rPr lang="en-GB" altLang="en-US" sz="1600" dirty="0" smtClean="0"/>
              <a:t>space is </a:t>
            </a:r>
            <a:r>
              <a:rPr lang="en-GB" altLang="en-US" sz="1600" dirty="0"/>
              <a:t>recorded in the free storage list.</a:t>
            </a:r>
          </a:p>
          <a:p>
            <a:r>
              <a:rPr lang="en-GB" altLang="en-US" sz="1800" dirty="0"/>
              <a:t>Sometimes when a process requests a certain amount of space, no individual </a:t>
            </a:r>
            <a:r>
              <a:rPr lang="en-GB" altLang="en-US" sz="1800" dirty="0" smtClean="0"/>
              <a:t>space is </a:t>
            </a:r>
            <a:r>
              <a:rPr lang="en-GB" altLang="en-US" sz="1800" dirty="0"/>
              <a:t>large enough to hold it, although the sum of all </a:t>
            </a:r>
            <a:r>
              <a:rPr lang="en-GB" altLang="en-US" sz="1800" dirty="0" smtClean="0"/>
              <a:t>the spaces </a:t>
            </a:r>
            <a:r>
              <a:rPr lang="en-GB" altLang="en-US" sz="1800" dirty="0"/>
              <a:t>may be big enough. </a:t>
            </a:r>
          </a:p>
          <a:p>
            <a:r>
              <a:rPr lang="en-GB" altLang="en-US" sz="1800" dirty="0"/>
              <a:t>Storage Compaction involves moving all occupied areas of storage to one end of main storage, leaving one large storage </a:t>
            </a:r>
            <a:r>
              <a:rPr lang="en-GB" altLang="en-US" sz="1800" dirty="0" smtClean="0"/>
              <a:t>space. </a:t>
            </a:r>
            <a:endParaRPr lang="en-GB" altLang="en-US" sz="1800" dirty="0"/>
          </a:p>
          <a:p>
            <a:r>
              <a:rPr lang="en-GB" altLang="en-US" sz="1800" dirty="0"/>
              <a:t>The drawbacks of compaction are</a:t>
            </a:r>
          </a:p>
          <a:p>
            <a:pPr lvl="1"/>
            <a:r>
              <a:rPr lang="en-GB" altLang="en-US" sz="1400" dirty="0"/>
              <a:t>it consumes system resources,</a:t>
            </a:r>
          </a:p>
          <a:p>
            <a:pPr lvl="1"/>
            <a:r>
              <a:rPr lang="en-GB" altLang="en-US" sz="1400" dirty="0"/>
              <a:t>all processing must cease while it is performed, resulting in erratic response times for users,</a:t>
            </a:r>
          </a:p>
          <a:p>
            <a:pPr lvl="1"/>
            <a:r>
              <a:rPr lang="en-GB" altLang="en-US" sz="1400" dirty="0"/>
              <a:t>processes are relocated in storage, and so relocation information must be maintained,</a:t>
            </a:r>
          </a:p>
          <a:p>
            <a:pPr lvl="1"/>
            <a:r>
              <a:rPr lang="en-GB" altLang="en-US" sz="1400" dirty="0"/>
              <a:t>it may be necessary to compact frequently.</a:t>
            </a:r>
          </a:p>
          <a:p>
            <a:endParaRPr lang="en-US" altLang="en-US" sz="2800" dirty="0"/>
          </a:p>
        </p:txBody>
      </p:sp>
    </p:spTree>
    <p:extLst>
      <p:ext uri="{BB962C8B-B14F-4D97-AF65-F5344CB8AC3E}">
        <p14:creationId xmlns:p14="http://schemas.microsoft.com/office/powerpoint/2010/main" val="355463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C96E8FBB-EDDD-4962-9E00-DE610C960042}" type="slidenum">
              <a:rPr lang="en-GB" altLang="en-US"/>
              <a:pPr/>
              <a:t>14</a:t>
            </a:fld>
            <a:endParaRPr lang="en-GB" altLang="en-US"/>
          </a:p>
        </p:txBody>
      </p:sp>
      <p:sp>
        <p:nvSpPr>
          <p:cNvPr id="38914" name="Rectangle 2"/>
          <p:cNvSpPr>
            <a:spLocks noGrp="1" noChangeArrowheads="1"/>
          </p:cNvSpPr>
          <p:nvPr>
            <p:ph type="title"/>
          </p:nvPr>
        </p:nvSpPr>
        <p:spPr/>
        <p:txBody>
          <a:bodyPr/>
          <a:lstStyle/>
          <a:p>
            <a:r>
              <a:rPr lang="en-GB" altLang="en-US">
                <a:solidFill>
                  <a:schemeClr val="tx1"/>
                </a:solidFill>
              </a:rPr>
              <a:t>Storage Placement Strategies </a:t>
            </a:r>
            <a:endParaRPr lang="en-US" altLang="en-US">
              <a:solidFill>
                <a:schemeClr val="tx1"/>
              </a:solidFill>
            </a:endParaRPr>
          </a:p>
        </p:txBody>
      </p:sp>
      <p:sp>
        <p:nvSpPr>
          <p:cNvPr id="38915" name="Rectangle 3"/>
          <p:cNvSpPr>
            <a:spLocks noGrp="1" noChangeArrowheads="1"/>
          </p:cNvSpPr>
          <p:nvPr>
            <p:ph type="body" idx="1"/>
          </p:nvPr>
        </p:nvSpPr>
        <p:spPr/>
        <p:txBody>
          <a:bodyPr/>
          <a:lstStyle/>
          <a:p>
            <a:r>
              <a:rPr lang="en-GB" altLang="en-US" sz="2400" dirty="0"/>
              <a:t>Storage placement strategies are used to determine where in memory to place incoming processes and data. </a:t>
            </a:r>
          </a:p>
          <a:p>
            <a:r>
              <a:rPr lang="en-GB" altLang="en-US" sz="2400" dirty="0"/>
              <a:t>The most common strategies are:</a:t>
            </a:r>
          </a:p>
          <a:p>
            <a:pPr lvl="1"/>
            <a:r>
              <a:rPr lang="en-GB" altLang="en-US" sz="2000" dirty="0"/>
              <a:t>Best-fit. An incoming process is placed in the </a:t>
            </a:r>
            <a:r>
              <a:rPr lang="en-GB" altLang="en-US" sz="2000" dirty="0" smtClean="0"/>
              <a:t>space in </a:t>
            </a:r>
            <a:r>
              <a:rPr lang="en-GB" altLang="en-US" sz="2000" dirty="0"/>
              <a:t>which it fits most tightly and leaves the smallest amount of unused space. This is the most intuitive strategy.</a:t>
            </a:r>
          </a:p>
          <a:p>
            <a:pPr lvl="1"/>
            <a:r>
              <a:rPr lang="en-GB" altLang="en-US" sz="2000" dirty="0"/>
              <a:t>First-fit. An incoming process is placed in the first available </a:t>
            </a:r>
            <a:r>
              <a:rPr lang="en-GB" altLang="en-US" sz="2000" dirty="0" smtClean="0"/>
              <a:t>space large </a:t>
            </a:r>
            <a:r>
              <a:rPr lang="en-GB" altLang="en-US" sz="2000" dirty="0"/>
              <a:t>enough to hold it. A variation of this strategy is Next-fit, in which the search begins at the point at which the previous search ended. The advantage is that a decision can be made quickly</a:t>
            </a:r>
          </a:p>
          <a:p>
            <a:pPr lvl="1"/>
            <a:r>
              <a:rPr lang="en-GB" altLang="en-US" sz="2000" dirty="0"/>
              <a:t>Worst-fit. An incoming process is placed in the largest </a:t>
            </a:r>
            <a:r>
              <a:rPr lang="en-GB" altLang="en-US" sz="2000" dirty="0" smtClean="0"/>
              <a:t>possible space. </a:t>
            </a:r>
            <a:r>
              <a:rPr lang="en-GB" altLang="en-US" sz="2000" dirty="0"/>
              <a:t>The advantage is that the remaining </a:t>
            </a:r>
            <a:r>
              <a:rPr lang="en-GB" altLang="en-US" sz="2000" dirty="0" smtClean="0"/>
              <a:t>space may </a:t>
            </a:r>
            <a:r>
              <a:rPr lang="en-GB" altLang="en-US" sz="2000" dirty="0"/>
              <a:t>be large enough to hold another process.</a:t>
            </a:r>
          </a:p>
          <a:p>
            <a:endParaRPr lang="en-US" altLang="en-US" sz="2400" dirty="0"/>
          </a:p>
        </p:txBody>
      </p:sp>
    </p:spTree>
    <p:extLst>
      <p:ext uri="{BB962C8B-B14F-4D97-AF65-F5344CB8AC3E}">
        <p14:creationId xmlns:p14="http://schemas.microsoft.com/office/powerpoint/2010/main" val="343767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3FBC6303-6CFE-459D-91D7-1F4FA0E56EF6}" type="slidenum">
              <a:rPr lang="en-GB" altLang="en-US"/>
              <a:pPr/>
              <a:t>15</a:t>
            </a:fld>
            <a:endParaRPr lang="en-GB" altLang="en-US"/>
          </a:p>
        </p:txBody>
      </p:sp>
      <p:sp>
        <p:nvSpPr>
          <p:cNvPr id="39938" name="Rectangle 2"/>
          <p:cNvSpPr>
            <a:spLocks noGrp="1" noChangeArrowheads="1"/>
          </p:cNvSpPr>
          <p:nvPr>
            <p:ph type="title"/>
          </p:nvPr>
        </p:nvSpPr>
        <p:spPr/>
        <p:txBody>
          <a:bodyPr/>
          <a:lstStyle/>
          <a:p>
            <a:r>
              <a:rPr lang="en-GB" altLang="en-US">
                <a:solidFill>
                  <a:schemeClr val="tx1"/>
                </a:solidFill>
              </a:rPr>
              <a:t>Virtual Storage</a:t>
            </a:r>
            <a:endParaRPr lang="en-US" altLang="en-US">
              <a:solidFill>
                <a:schemeClr val="tx1"/>
              </a:solidFill>
            </a:endParaRPr>
          </a:p>
        </p:txBody>
      </p:sp>
      <p:sp>
        <p:nvSpPr>
          <p:cNvPr id="39939" name="Rectangle 3"/>
          <p:cNvSpPr>
            <a:spLocks noGrp="1" noChangeArrowheads="1"/>
          </p:cNvSpPr>
          <p:nvPr>
            <p:ph type="body" idx="1"/>
          </p:nvPr>
        </p:nvSpPr>
        <p:spPr/>
        <p:txBody>
          <a:bodyPr/>
          <a:lstStyle/>
          <a:p>
            <a:r>
              <a:rPr lang="en-GB" altLang="en-US" sz="2400"/>
              <a:t>Virtual Storage is a technique that allows the execution of a process that may not be completely in memory. </a:t>
            </a:r>
          </a:p>
          <a:p>
            <a:r>
              <a:rPr lang="en-GB" altLang="en-US" sz="2400"/>
              <a:t>It refers to the ability of a computer to address a storage space much larger than that available in its primary memory. </a:t>
            </a:r>
          </a:p>
          <a:p>
            <a:pPr lvl="1"/>
            <a:r>
              <a:rPr lang="en-GB" altLang="en-US" sz="2000"/>
              <a:t>This allows processes to run that may be larger than the available main memory. </a:t>
            </a:r>
          </a:p>
          <a:p>
            <a:pPr lvl="1"/>
            <a:r>
              <a:rPr lang="en-GB" altLang="en-US" sz="2000"/>
              <a:t>Since only a small part of a process needs to be in main memory at any time - the rest can be kept in secondary storage. </a:t>
            </a:r>
          </a:p>
          <a:p>
            <a:r>
              <a:rPr lang="en-GB" altLang="en-US" sz="2400"/>
              <a:t>Virtual Storage operates by disassociating the addresses referenced in a running process (“virtual addresses”) from the addresses available in main memory (“real addresses”). </a:t>
            </a:r>
          </a:p>
          <a:p>
            <a:endParaRPr lang="en-GB" altLang="en-US" sz="2400"/>
          </a:p>
        </p:txBody>
      </p:sp>
    </p:spTree>
    <p:extLst>
      <p:ext uri="{BB962C8B-B14F-4D97-AF65-F5344CB8AC3E}">
        <p14:creationId xmlns:p14="http://schemas.microsoft.com/office/powerpoint/2010/main" val="368203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087" y="188685"/>
            <a:ext cx="7772400" cy="1143000"/>
          </a:xfrm>
        </p:spPr>
        <p:txBody>
          <a:bodyPr/>
          <a:lstStyle/>
          <a:p>
            <a:r>
              <a:rPr lang="en-IE" dirty="0"/>
              <a:t>What is </a:t>
            </a:r>
            <a:r>
              <a:rPr lang="en-IE" b="1" dirty="0"/>
              <a:t>Virtual Memory</a:t>
            </a:r>
            <a:r>
              <a:rPr lang="en-IE" dirty="0"/>
              <a:t>?</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ED2BDB9-FBCF-4D2A-8A39-4008DEDA1557}" type="slidenum">
              <a:rPr lang="en-GB" altLang="en-US" smtClean="0"/>
              <a:pPr/>
              <a:t>16</a:t>
            </a:fld>
            <a:endParaRPr lang="en-GB" altLang="en-US"/>
          </a:p>
        </p:txBody>
      </p:sp>
      <p:sp>
        <p:nvSpPr>
          <p:cNvPr id="5" name="Rectangle 4"/>
          <p:cNvSpPr/>
          <p:nvPr/>
        </p:nvSpPr>
        <p:spPr>
          <a:xfrm>
            <a:off x="333830" y="1872244"/>
            <a:ext cx="8548914" cy="4247317"/>
          </a:xfrm>
          <a:prstGeom prst="rect">
            <a:avLst/>
          </a:prstGeom>
        </p:spPr>
        <p:txBody>
          <a:bodyPr wrap="square">
            <a:spAutoFit/>
          </a:bodyPr>
          <a:lstStyle/>
          <a:p>
            <a:r>
              <a:rPr lang="en-IE" sz="1800" dirty="0"/>
              <a:t>Technique (an abstraction) for using disks to extend the apparent size of </a:t>
            </a:r>
            <a:r>
              <a:rPr lang="en-IE" sz="1800" b="1" dirty="0"/>
              <a:t>physical memory </a:t>
            </a:r>
            <a:r>
              <a:rPr lang="en-IE" sz="1800" dirty="0"/>
              <a:t>beyond it’s actual physical size 	– Automatic storage allocation</a:t>
            </a:r>
          </a:p>
          <a:p>
            <a:pPr marL="285750" indent="-285750">
              <a:buFont typeface="Arial" panose="020B0604020202020204" pitchFamily="34" charset="0"/>
              <a:buChar char="•"/>
            </a:pPr>
            <a:r>
              <a:rPr lang="en-IE" sz="1800" b="1" dirty="0"/>
              <a:t>Logical memory </a:t>
            </a:r>
            <a:r>
              <a:rPr lang="en-IE" sz="1800" dirty="0"/>
              <a:t>– memory as seen by the process</a:t>
            </a:r>
          </a:p>
          <a:p>
            <a:r>
              <a:rPr lang="en-IE" sz="1800" dirty="0"/>
              <a:t>•    </a:t>
            </a:r>
            <a:r>
              <a:rPr lang="en-IE" sz="1800" b="1" dirty="0"/>
              <a:t>Physical memory </a:t>
            </a:r>
            <a:r>
              <a:rPr lang="en-IE" sz="1800" dirty="0"/>
              <a:t>– memory as seen by the processor</a:t>
            </a:r>
          </a:p>
          <a:p>
            <a:endParaRPr lang="en-IE" sz="1800" dirty="0"/>
          </a:p>
          <a:p>
            <a:endParaRPr lang="en-IE" dirty="0"/>
          </a:p>
          <a:p>
            <a:r>
              <a:rPr lang="en-IE" dirty="0"/>
              <a:t>Components</a:t>
            </a:r>
          </a:p>
          <a:p>
            <a:r>
              <a:rPr lang="en-IE" sz="1800" dirty="0"/>
              <a:t>1 </a:t>
            </a:r>
            <a:r>
              <a:rPr lang="en-IE" sz="1800" b="1" dirty="0"/>
              <a:t>Memory Management Unit </a:t>
            </a:r>
            <a:r>
              <a:rPr lang="en-IE" sz="1800" dirty="0"/>
              <a:t>(MMU) </a:t>
            </a:r>
            <a:r>
              <a:rPr lang="en-IE" sz="1800" dirty="0" smtClean="0"/>
              <a:t>in CPU</a:t>
            </a:r>
            <a:endParaRPr lang="en-IE" sz="1800" dirty="0"/>
          </a:p>
          <a:p>
            <a:pPr marL="285750" indent="-285750">
              <a:buFont typeface="Arial" panose="020B0604020202020204" pitchFamily="34" charset="0"/>
              <a:buChar char="•"/>
            </a:pPr>
            <a:r>
              <a:rPr lang="en-IE" sz="1800" dirty="0"/>
              <a:t>mapping function between logical addresses and physical addresses</a:t>
            </a:r>
          </a:p>
          <a:p>
            <a:pPr marL="285750" indent="-285750">
              <a:buFont typeface="Arial" panose="020B0604020202020204" pitchFamily="34" charset="0"/>
              <a:buChar char="•"/>
            </a:pPr>
            <a:endParaRPr lang="en-IE" sz="1800" dirty="0"/>
          </a:p>
          <a:p>
            <a:r>
              <a:rPr lang="en-IE" sz="1800" dirty="0"/>
              <a:t>2 </a:t>
            </a:r>
            <a:r>
              <a:rPr lang="en-IE" sz="1800" b="1" dirty="0"/>
              <a:t>Operating System</a:t>
            </a:r>
          </a:p>
          <a:p>
            <a:pPr marL="285750" indent="-285750">
              <a:buFont typeface="Arial" panose="020B0604020202020204" pitchFamily="34" charset="0"/>
              <a:buChar char="•"/>
            </a:pPr>
            <a:r>
              <a:rPr lang="en-IE" sz="1800" dirty="0"/>
              <a:t>controls the MMU</a:t>
            </a:r>
          </a:p>
          <a:p>
            <a:pPr marL="285750" indent="-285750">
              <a:buFont typeface="Arial" panose="020B0604020202020204" pitchFamily="34" charset="0"/>
              <a:buChar char="•"/>
            </a:pPr>
            <a:endParaRPr lang="en-IE" sz="1800" dirty="0"/>
          </a:p>
          <a:p>
            <a:r>
              <a:rPr lang="en-IE" sz="1800" dirty="0"/>
              <a:t>3 </a:t>
            </a:r>
            <a:r>
              <a:rPr lang="en-IE" sz="1800" b="1" dirty="0"/>
              <a:t>Mapping tables</a:t>
            </a:r>
          </a:p>
          <a:p>
            <a:pPr marL="285750" indent="-285750">
              <a:buFont typeface="Arial" panose="020B0604020202020204" pitchFamily="34" charset="0"/>
              <a:buChar char="•"/>
            </a:pPr>
            <a:r>
              <a:rPr lang="en-IE" sz="1800" dirty="0"/>
              <a:t>guide the translation</a:t>
            </a:r>
          </a:p>
        </p:txBody>
      </p:sp>
    </p:spTree>
    <p:extLst>
      <p:ext uri="{BB962C8B-B14F-4D97-AF65-F5344CB8AC3E}">
        <p14:creationId xmlns:p14="http://schemas.microsoft.com/office/powerpoint/2010/main" val="23279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ED2BDB9-FBCF-4D2A-8A39-4008DEDA1557}" type="slidenum">
              <a:rPr lang="en-GB" altLang="en-US" smtClean="0"/>
              <a:pPr/>
              <a:t>17</a:t>
            </a:fld>
            <a:endParaRPr lang="en-GB" altLang="en-US"/>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00" y="740229"/>
            <a:ext cx="7949183" cy="5783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6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5432"/>
            <a:ext cx="7772400" cy="1143000"/>
          </a:xfrm>
        </p:spPr>
        <p:txBody>
          <a:bodyPr/>
          <a:lstStyle/>
          <a:p>
            <a:r>
              <a:rPr lang="en-IE" sz="3200" dirty="0" err="1">
                <a:solidFill>
                  <a:schemeClr val="tx1"/>
                </a:solidFill>
              </a:rPr>
              <a:t>Virt</a:t>
            </a:r>
            <a:r>
              <a:rPr lang="en-IE" sz="3200" dirty="0">
                <a:solidFill>
                  <a:schemeClr val="tx1"/>
                </a:solidFill>
              </a:rPr>
              <a:t> Mem Addressing</a:t>
            </a:r>
            <a:endParaRPr lang="en-IE" sz="3200" dirty="0"/>
          </a:p>
        </p:txBody>
      </p:sp>
      <p:sp>
        <p:nvSpPr>
          <p:cNvPr id="3" name="Content Placeholder 2"/>
          <p:cNvSpPr>
            <a:spLocks noGrp="1"/>
          </p:cNvSpPr>
          <p:nvPr>
            <p:ph idx="1"/>
          </p:nvPr>
        </p:nvSpPr>
        <p:spPr>
          <a:xfrm>
            <a:off x="569687" y="1906488"/>
            <a:ext cx="8196943" cy="4114800"/>
          </a:xfrm>
        </p:spPr>
        <p:txBody>
          <a:bodyPr/>
          <a:lstStyle/>
          <a:p>
            <a:r>
              <a:rPr lang="en-IE" sz="2000" b="1" dirty="0">
                <a:solidFill>
                  <a:schemeClr val="tx1"/>
                </a:solidFill>
              </a:rPr>
              <a:t>Effective address </a:t>
            </a:r>
            <a:r>
              <a:rPr lang="en-IE" sz="2000" dirty="0">
                <a:solidFill>
                  <a:schemeClr val="tx1"/>
                </a:solidFill>
              </a:rPr>
              <a:t>– address computed by processor (as viewed by CPU)</a:t>
            </a:r>
          </a:p>
          <a:p>
            <a:r>
              <a:rPr lang="en-IE" sz="2000" b="1" dirty="0">
                <a:solidFill>
                  <a:schemeClr val="tx1"/>
                </a:solidFill>
              </a:rPr>
              <a:t>Logical address </a:t>
            </a:r>
            <a:r>
              <a:rPr lang="en-IE" sz="2000" dirty="0">
                <a:solidFill>
                  <a:schemeClr val="tx1"/>
                </a:solidFill>
              </a:rPr>
              <a:t>– same as effective address (as viewed outside CPU)</a:t>
            </a:r>
          </a:p>
          <a:p>
            <a:r>
              <a:rPr lang="en-IE" sz="2000" b="1" dirty="0">
                <a:solidFill>
                  <a:schemeClr val="tx1"/>
                </a:solidFill>
              </a:rPr>
              <a:t>Virtual address </a:t>
            </a:r>
            <a:r>
              <a:rPr lang="en-IE" sz="2000" dirty="0">
                <a:solidFill>
                  <a:schemeClr val="tx1"/>
                </a:solidFill>
              </a:rPr>
              <a:t>– generated by MMU</a:t>
            </a:r>
          </a:p>
          <a:p>
            <a:r>
              <a:rPr lang="en-IE" sz="2000" b="1" dirty="0">
                <a:solidFill>
                  <a:schemeClr val="tx1"/>
                </a:solidFill>
              </a:rPr>
              <a:t>Physical address </a:t>
            </a:r>
            <a:r>
              <a:rPr lang="en-IE" sz="2000">
                <a:solidFill>
                  <a:schemeClr val="tx1"/>
                </a:solidFill>
              </a:rPr>
              <a:t>– </a:t>
            </a:r>
            <a:r>
              <a:rPr lang="en-IE" sz="2000" smtClean="0">
                <a:solidFill>
                  <a:schemeClr val="tx1"/>
                </a:solidFill>
              </a:rPr>
              <a:t>actual </a:t>
            </a:r>
            <a:r>
              <a:rPr lang="en-IE" sz="2000" dirty="0" smtClean="0">
                <a:solidFill>
                  <a:schemeClr val="tx1"/>
                </a:solidFill>
              </a:rPr>
              <a:t>address  in memory (hard disk?)</a:t>
            </a:r>
            <a:endParaRPr lang="en-IE" sz="2000" dirty="0">
              <a:solidFill>
                <a:schemeClr val="tx1"/>
              </a:solidFill>
            </a:endParaRPr>
          </a:p>
          <a:p>
            <a:r>
              <a:rPr lang="en-IE" sz="2000" dirty="0">
                <a:solidFill>
                  <a:schemeClr val="tx1"/>
                </a:solidFill>
                <a:latin typeface="+mn-lt"/>
                <a:ea typeface="+mn-ea"/>
                <a:cs typeface="+mn-cs"/>
              </a:rPr>
              <a:t>Why Have Virtual Addresses? Virtual address can be </a:t>
            </a:r>
            <a:r>
              <a:rPr lang="en-IE" sz="2000" b="1" dirty="0">
                <a:solidFill>
                  <a:schemeClr val="tx1"/>
                </a:solidFill>
                <a:latin typeface="+mn-lt"/>
                <a:ea typeface="+mn-ea"/>
                <a:cs typeface="+mn-cs"/>
              </a:rPr>
              <a:t>larger </a:t>
            </a:r>
            <a:r>
              <a:rPr lang="en-IE" sz="2000" dirty="0">
                <a:solidFill>
                  <a:schemeClr val="tx1"/>
                </a:solidFill>
                <a:latin typeface="+mn-lt"/>
                <a:ea typeface="+mn-ea"/>
                <a:cs typeface="+mn-cs"/>
              </a:rPr>
              <a:t>than the logical address, allowing program units to be mapped to a much larger virtual address space (physical address: depends on mem size!)</a:t>
            </a:r>
          </a:p>
          <a:p>
            <a:pPr marL="0" indent="0">
              <a:buNone/>
            </a:pPr>
            <a:r>
              <a:rPr lang="en-IE" sz="2000" dirty="0">
                <a:solidFill>
                  <a:schemeClr val="tx1"/>
                </a:solidFill>
                <a:latin typeface="+mn-lt"/>
                <a:ea typeface="+mn-ea"/>
                <a:cs typeface="+mn-cs"/>
              </a:rPr>
              <a:t>Virtual Memory Advantages? Simpler addressing</a:t>
            </a:r>
          </a:p>
          <a:p>
            <a:r>
              <a:rPr lang="en-IE" sz="2000" dirty="0">
                <a:solidFill>
                  <a:schemeClr val="tx1"/>
                </a:solidFill>
                <a:latin typeface="+mn-lt"/>
                <a:ea typeface="+mn-ea"/>
                <a:cs typeface="+mn-cs"/>
              </a:rPr>
              <a:t>– Programs can be compiled with their own address space</a:t>
            </a:r>
          </a:p>
          <a:p>
            <a:pPr lvl="1"/>
            <a:r>
              <a:rPr lang="en-IE" sz="1600" dirty="0">
                <a:solidFill>
                  <a:schemeClr val="tx1"/>
                </a:solidFill>
                <a:latin typeface="+mn-lt"/>
                <a:ea typeface="+mn-ea"/>
                <a:cs typeface="+mn-cs"/>
              </a:rPr>
              <a:t>No need for compiler to generate addresses that are unique from addresses for other programs</a:t>
            </a:r>
          </a:p>
          <a:p>
            <a:pPr lvl="1"/>
            <a:r>
              <a:rPr lang="en-IE" sz="1600" dirty="0">
                <a:solidFill>
                  <a:schemeClr val="tx1"/>
                </a:solidFill>
                <a:latin typeface="+mn-lt"/>
                <a:ea typeface="+mn-ea"/>
                <a:cs typeface="+mn-cs"/>
              </a:rPr>
              <a:t>Don’t need to break program into fragments (overlays</a:t>
            </a:r>
            <a:r>
              <a:rPr lang="en-IE" sz="1600" dirty="0">
                <a:solidFill>
                  <a:schemeClr val="tx1"/>
                </a:solidFill>
                <a:ea typeface="+mn-ea"/>
                <a:cs typeface="+mn-cs"/>
              </a:rPr>
              <a:t>) to accommodate memory limitations</a:t>
            </a:r>
            <a:endParaRPr lang="en-IE" sz="1600"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ED2BDB9-FBCF-4D2A-8A39-4008DEDA1557}" type="slidenum">
              <a:rPr lang="en-GB" altLang="en-US" smtClean="0"/>
              <a:pPr/>
              <a:t>18</a:t>
            </a:fld>
            <a:endParaRPr lang="en-GB" altLang="en-US" dirty="0"/>
          </a:p>
        </p:txBody>
      </p:sp>
    </p:spTree>
    <p:extLst>
      <p:ext uri="{BB962C8B-B14F-4D97-AF65-F5344CB8AC3E}">
        <p14:creationId xmlns:p14="http://schemas.microsoft.com/office/powerpoint/2010/main" val="115170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18BC4AFB-3DC8-47BC-B4D0-19EFFE72C285}" type="slidenum">
              <a:rPr lang="en-GB" altLang="en-US"/>
              <a:pPr/>
              <a:t>19</a:t>
            </a:fld>
            <a:endParaRPr lang="en-GB" altLang="en-US"/>
          </a:p>
        </p:txBody>
      </p:sp>
      <p:sp>
        <p:nvSpPr>
          <p:cNvPr id="40962" name="Rectangle 2"/>
          <p:cNvSpPr>
            <a:spLocks noGrp="1" noChangeArrowheads="1"/>
          </p:cNvSpPr>
          <p:nvPr>
            <p:ph type="title"/>
          </p:nvPr>
        </p:nvSpPr>
        <p:spPr/>
        <p:txBody>
          <a:bodyPr/>
          <a:lstStyle/>
          <a:p>
            <a:r>
              <a:rPr lang="en-GB" altLang="en-US"/>
              <a:t>Dynamic Address Translation</a:t>
            </a:r>
            <a:endParaRPr lang="en-US" altLang="en-US" sz="3600"/>
          </a:p>
        </p:txBody>
      </p:sp>
      <p:sp>
        <p:nvSpPr>
          <p:cNvPr id="40963" name="Rectangle 3"/>
          <p:cNvSpPr>
            <a:spLocks noGrp="1" noChangeArrowheads="1"/>
          </p:cNvSpPr>
          <p:nvPr>
            <p:ph type="body" idx="1"/>
          </p:nvPr>
        </p:nvSpPr>
        <p:spPr>
          <a:xfrm>
            <a:off x="612775" y="1562100"/>
            <a:ext cx="7989888" cy="4114800"/>
          </a:xfrm>
        </p:spPr>
        <p:txBody>
          <a:bodyPr/>
          <a:lstStyle/>
          <a:p>
            <a:r>
              <a:rPr lang="en-GB" altLang="en-US" sz="2000"/>
              <a:t>Even though a process references only virtual addresses, they must actually run in real storage. Thus, virtual addresses must be mapped into real addresses as a process executes. </a:t>
            </a:r>
          </a:p>
          <a:p>
            <a:r>
              <a:rPr lang="en-GB" altLang="en-US" sz="2000"/>
              <a:t>This can be done by Dynamic Address Translation mechanisms. </a:t>
            </a:r>
          </a:p>
          <a:p>
            <a:pPr lvl="1"/>
            <a:r>
              <a:rPr lang="en-GB" altLang="en-US" sz="1800"/>
              <a:t>These maintain address translation maps illustrating which virtual storage locations are currently in main memory, and where they are. </a:t>
            </a:r>
          </a:p>
          <a:p>
            <a:pPr lvl="1"/>
            <a:r>
              <a:rPr lang="en-GB" altLang="en-US" sz="1800"/>
              <a:t>This is done in units of blocks, since a byte-by-byte mapping, for instance, would require an enormous volume of storage.</a:t>
            </a:r>
          </a:p>
          <a:p>
            <a:pPr lvl="1"/>
            <a:r>
              <a:rPr lang="en-GB" altLang="en-US" sz="1800"/>
              <a:t>The larger the blocks are, the less block mapping information that must be maintained. However it will take longer to transfer large blocks between secondary and primary storage. </a:t>
            </a:r>
          </a:p>
          <a:p>
            <a:r>
              <a:rPr lang="en-GB" altLang="en-US" sz="2000"/>
              <a:t>What size should the blocks be? </a:t>
            </a:r>
          </a:p>
          <a:p>
            <a:pPr lvl="1"/>
            <a:r>
              <a:rPr lang="en-GB" altLang="en-US" sz="1800"/>
              <a:t>If they are all the same size, they are called pages, and the virtual storage organisation is called </a:t>
            </a:r>
            <a:r>
              <a:rPr lang="en-GB" altLang="en-US" sz="1800" b="1"/>
              <a:t>paging</a:t>
            </a:r>
            <a:r>
              <a:rPr lang="en-GB" altLang="en-US" sz="1800"/>
              <a:t>. </a:t>
            </a:r>
          </a:p>
          <a:p>
            <a:pPr lvl="1"/>
            <a:r>
              <a:rPr lang="en-GB" altLang="en-US" sz="1800"/>
              <a:t>If they can be of different sizes, they are called segments, and the organisation is </a:t>
            </a:r>
            <a:r>
              <a:rPr lang="en-GB" altLang="en-US" sz="1800" b="1"/>
              <a:t>segmentation</a:t>
            </a:r>
            <a:r>
              <a:rPr lang="en-GB" altLang="en-US" sz="1800"/>
              <a:t>. </a:t>
            </a:r>
            <a:endParaRPr lang="en-GB" altLang="en-US" sz="1600"/>
          </a:p>
          <a:p>
            <a:endParaRPr lang="en-US" altLang="en-US" sz="2000"/>
          </a:p>
          <a:p>
            <a:endParaRPr lang="en-US" altLang="en-US" sz="2800"/>
          </a:p>
        </p:txBody>
      </p:sp>
    </p:spTree>
    <p:extLst>
      <p:ext uri="{BB962C8B-B14F-4D97-AF65-F5344CB8AC3E}">
        <p14:creationId xmlns:p14="http://schemas.microsoft.com/office/powerpoint/2010/main" val="361346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76456" y="6356176"/>
            <a:ext cx="320824" cy="457200"/>
          </a:xfrm>
          <a:prstGeom prst="rect">
            <a:avLst/>
          </a:prstGeom>
        </p:spPr>
        <p:txBody>
          <a:bodyPr/>
          <a:lstStyle/>
          <a:p>
            <a:fld id="{C0C05E0E-9D6B-4EE8-8026-98B5E128EB90}" type="slidenum">
              <a:rPr lang="en-GB" altLang="en-US"/>
              <a:pPr/>
              <a:t>2</a:t>
            </a:fld>
            <a:endParaRPr lang="en-GB" altLang="en-US"/>
          </a:p>
        </p:txBody>
      </p:sp>
      <p:sp>
        <p:nvSpPr>
          <p:cNvPr id="2050" name="Rectangle 2"/>
          <p:cNvSpPr>
            <a:spLocks noGrp="1" noChangeArrowheads="1"/>
          </p:cNvSpPr>
          <p:nvPr>
            <p:ph type="title"/>
          </p:nvPr>
        </p:nvSpPr>
        <p:spPr/>
        <p:txBody>
          <a:bodyPr/>
          <a:lstStyle/>
          <a:p>
            <a:r>
              <a:rPr lang="en-GB" altLang="en-US" dirty="0"/>
              <a:t>Memory Management</a:t>
            </a:r>
            <a:endParaRPr lang="en-GB" altLang="en-US" dirty="0">
              <a:solidFill>
                <a:schemeClr val="tx1"/>
              </a:solidFill>
            </a:endParaRPr>
          </a:p>
        </p:txBody>
      </p:sp>
      <p:sp>
        <p:nvSpPr>
          <p:cNvPr id="2051" name="Rectangle 3"/>
          <p:cNvSpPr>
            <a:spLocks noGrp="1" noChangeArrowheads="1"/>
          </p:cNvSpPr>
          <p:nvPr>
            <p:ph type="body" idx="1"/>
          </p:nvPr>
        </p:nvSpPr>
        <p:spPr/>
        <p:txBody>
          <a:bodyPr/>
          <a:lstStyle/>
          <a:p>
            <a:r>
              <a:rPr lang="en-GB" altLang="en-US" sz="2400"/>
              <a:t>Most OSs have three levels of storage:</a:t>
            </a:r>
          </a:p>
          <a:p>
            <a:pPr lvl="1"/>
            <a:r>
              <a:rPr lang="en-GB" altLang="en-US" sz="2000"/>
              <a:t>Secondary Memory. High volume, low cost, slower storage.</a:t>
            </a:r>
          </a:p>
          <a:p>
            <a:pPr lvl="1"/>
            <a:r>
              <a:rPr lang="en-GB" altLang="en-US" sz="2000"/>
              <a:t>Main Memory. Smaller, faster, and more expensive than secondary storage. A program must be in main memory in order to be executed or referenced by the CPU.</a:t>
            </a:r>
          </a:p>
          <a:p>
            <a:pPr lvl="1"/>
            <a:r>
              <a:rPr lang="en-GB" altLang="en-US" sz="2000"/>
              <a:t>Cache. High speed storage that is much faster than main memory. Programs in main memory are moved to the cache before being executed, where they can be executed much faster. It is more expensive than main memory, and typically only small caches are used.</a:t>
            </a:r>
          </a:p>
          <a:p>
            <a:endParaRPr lang="en-GB" altLang="en-US" sz="2400"/>
          </a:p>
        </p:txBody>
      </p:sp>
    </p:spTree>
    <p:extLst>
      <p:ext uri="{BB962C8B-B14F-4D97-AF65-F5344CB8AC3E}">
        <p14:creationId xmlns:p14="http://schemas.microsoft.com/office/powerpoint/2010/main" val="1877755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3B68AF-D3E8-49C2-8B88-0E9A40C64A8D}" type="slidenum">
              <a:rPr lang="en-GB" altLang="en-US" sz="1400"/>
              <a:pPr/>
              <a:t>20</a:t>
            </a:fld>
            <a:endParaRPr lang="en-GB" altLang="en-US" sz="1400"/>
          </a:p>
        </p:txBody>
      </p:sp>
      <p:sp>
        <p:nvSpPr>
          <p:cNvPr id="29699" name="Rectangle 2"/>
          <p:cNvSpPr>
            <a:spLocks noGrp="1" noChangeArrowheads="1"/>
          </p:cNvSpPr>
          <p:nvPr>
            <p:ph type="title"/>
          </p:nvPr>
        </p:nvSpPr>
        <p:spPr>
          <a:xfrm>
            <a:off x="642938" y="276225"/>
            <a:ext cx="7772400" cy="1143000"/>
          </a:xfrm>
        </p:spPr>
        <p:txBody>
          <a:bodyPr/>
          <a:lstStyle/>
          <a:p>
            <a:r>
              <a:rPr lang="en-GB" altLang="en-US"/>
              <a:t>Segmentation</a:t>
            </a:r>
            <a:endParaRPr lang="en-US" altLang="en-US" sz="3200"/>
          </a:p>
        </p:txBody>
      </p:sp>
      <p:sp>
        <p:nvSpPr>
          <p:cNvPr id="29700" name="Rectangle 3"/>
          <p:cNvSpPr>
            <a:spLocks noGrp="1" noChangeArrowheads="1"/>
          </p:cNvSpPr>
          <p:nvPr>
            <p:ph type="body" idx="1"/>
          </p:nvPr>
        </p:nvSpPr>
        <p:spPr>
          <a:xfrm>
            <a:off x="628650" y="1592263"/>
            <a:ext cx="8162925" cy="4114800"/>
          </a:xfrm>
        </p:spPr>
        <p:txBody>
          <a:bodyPr/>
          <a:lstStyle/>
          <a:p>
            <a:pPr lvl="1"/>
            <a:r>
              <a:rPr lang="en-GB" altLang="en-US" sz="1600" dirty="0"/>
              <a:t>A program can occupy separate blocks of storage. </a:t>
            </a:r>
          </a:p>
          <a:p>
            <a:pPr lvl="1"/>
            <a:r>
              <a:rPr lang="en-GB" altLang="en-US" sz="1600" dirty="0"/>
              <a:t>These do not have to be the same size, nor do they have to be adjacent to one another. </a:t>
            </a:r>
          </a:p>
          <a:p>
            <a:pPr lvl="1"/>
            <a:r>
              <a:rPr lang="en-GB" altLang="en-US" sz="1600" dirty="0"/>
              <a:t>This makes the problem of protecting boundaries more complex, since a pair of boundary registers is no longer sufficient. </a:t>
            </a:r>
          </a:p>
          <a:p>
            <a:r>
              <a:rPr lang="en-GB" altLang="en-US" sz="1800" dirty="0"/>
              <a:t>One of the main advantages of segmentation is that segments correspond to the user’s view of memory. </a:t>
            </a:r>
          </a:p>
          <a:p>
            <a:pPr lvl="1"/>
            <a:r>
              <a:rPr lang="en-GB" altLang="en-US" sz="1600" dirty="0"/>
              <a:t>A program consists of logical elements such as a data structures section, functions and procedures etc. </a:t>
            </a:r>
          </a:p>
          <a:p>
            <a:pPr lvl="1"/>
            <a:r>
              <a:rPr lang="en-GB" altLang="en-US" sz="1600" dirty="0"/>
              <a:t>A compiler would create separate segments reflecting this division.</a:t>
            </a:r>
          </a:p>
          <a:p>
            <a:r>
              <a:rPr lang="en-GB" altLang="en-US" sz="1800" dirty="0"/>
              <a:t>Segments are transferred into real memory as complete units and all the locations within a segment are placed in contiguous locations in primary storage. </a:t>
            </a:r>
          </a:p>
          <a:p>
            <a:pPr lvl="1"/>
            <a:r>
              <a:rPr lang="en-GB" altLang="en-US" sz="1600" dirty="0"/>
              <a:t>The placement strategies are identical to those used in variable partition multiprogramming.</a:t>
            </a:r>
            <a:endParaRPr lang="en-US" altLang="en-US" sz="1600" dirty="0"/>
          </a:p>
        </p:txBody>
      </p:sp>
    </p:spTree>
    <p:extLst>
      <p:ext uri="{BB962C8B-B14F-4D97-AF65-F5344CB8AC3E}">
        <p14:creationId xmlns:p14="http://schemas.microsoft.com/office/powerpoint/2010/main" val="4151537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Segmentation</a:t>
            </a:r>
          </a:p>
        </p:txBody>
      </p:sp>
      <p:sp>
        <p:nvSpPr>
          <p:cNvPr id="3" name="Content Placeholder 2"/>
          <p:cNvSpPr>
            <a:spLocks noGrp="1"/>
          </p:cNvSpPr>
          <p:nvPr>
            <p:ph idx="1"/>
          </p:nvPr>
        </p:nvSpPr>
        <p:spPr/>
        <p:txBody>
          <a:bodyPr/>
          <a:lstStyle/>
          <a:p>
            <a:r>
              <a:rPr lang="en-IE" sz="2400" dirty="0">
                <a:solidFill>
                  <a:schemeClr val="tx1"/>
                </a:solidFill>
              </a:rPr>
              <a:t>Divide memory into segments (varying sizes)</a:t>
            </a:r>
          </a:p>
          <a:p>
            <a:r>
              <a:rPr lang="en-IE" sz="2400" dirty="0">
                <a:solidFill>
                  <a:schemeClr val="tx1"/>
                </a:solidFill>
              </a:rPr>
              <a:t>Problem:</a:t>
            </a:r>
          </a:p>
          <a:p>
            <a:r>
              <a:rPr lang="en-IE" sz="2400" dirty="0">
                <a:solidFill>
                  <a:schemeClr val="tx1"/>
                </a:solidFill>
              </a:rPr>
              <a:t>External fragmentation</a:t>
            </a:r>
            <a:endParaRPr lang="en-IE" sz="2400"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ED2BDB9-FBCF-4D2A-8A39-4008DEDA1557}" type="slidenum">
              <a:rPr lang="en-GB" altLang="en-US" smtClean="0"/>
              <a:pPr/>
              <a:t>21</a:t>
            </a:fld>
            <a:endParaRPr lang="en-GB" altLang="en-US"/>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171" y="2579770"/>
            <a:ext cx="3564165" cy="3513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609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ED2BDB9-FBCF-4D2A-8A39-4008DEDA1557}" type="slidenum">
              <a:rPr lang="en-GB" altLang="en-US" smtClean="0"/>
              <a:pPr/>
              <a:t>22</a:t>
            </a:fld>
            <a:endParaRPr lang="en-GB" altLang="en-US"/>
          </a:p>
        </p:txBody>
      </p:sp>
      <p:pic>
        <p:nvPicPr>
          <p:cNvPr id="70658" name="Picture 2" descr="http://image.slidesharecdn.com/otjes7bq229tij2qpvoq-signature-ad224fd12772c8ba4d6ec3d0faf67b8d1a311a34ed511756c0edc8df8f05e6ff-poli-151221104932/95/8086-16-638.jpg?cb=14506953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28" y="125672"/>
            <a:ext cx="8590085" cy="644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49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78688" y="6248400"/>
            <a:ext cx="285800" cy="457200"/>
          </a:xfrm>
          <a:prstGeom prst="rect">
            <a:avLst/>
          </a:prstGeom>
        </p:spPr>
        <p:txBody>
          <a:bodyPr/>
          <a:lstStyle/>
          <a:p>
            <a:fld id="{5ED2BDB9-FBCF-4D2A-8A39-4008DEDA1557}" type="slidenum">
              <a:rPr lang="en-GB" altLang="en-US" smtClean="0"/>
              <a:pPr/>
              <a:t>3</a:t>
            </a:fld>
            <a:endParaRPr lang="en-GB" altLang="en-US" dirty="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56" y="684418"/>
            <a:ext cx="7602763" cy="5624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49714" y="6415314"/>
            <a:ext cx="3902030" cy="307777"/>
          </a:xfrm>
          <a:prstGeom prst="rect">
            <a:avLst/>
          </a:prstGeom>
          <a:noFill/>
        </p:spPr>
        <p:txBody>
          <a:bodyPr wrap="none" rtlCol="0">
            <a:spAutoFit/>
          </a:bodyPr>
          <a:lstStyle/>
          <a:p>
            <a:r>
              <a:rPr lang="en-IE" sz="1400" dirty="0"/>
              <a:t>(SRAM = flip flops! DRAM capacitor &amp; transistor)</a:t>
            </a:r>
          </a:p>
        </p:txBody>
      </p:sp>
    </p:spTree>
    <p:extLst>
      <p:ext uri="{BB962C8B-B14F-4D97-AF65-F5344CB8AC3E}">
        <p14:creationId xmlns:p14="http://schemas.microsoft.com/office/powerpoint/2010/main" val="268545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000" dirty="0">
                <a:latin typeface="Arial" panose="020B0604020202020204" pitchFamily="34" charset="0"/>
                <a:cs typeface="Arial" panose="020B0604020202020204" pitchFamily="34" charset="0"/>
              </a:rPr>
              <a:t>Intel </a:t>
            </a:r>
            <a:r>
              <a:rPr lang="en-IE" sz="3000" dirty="0">
                <a:solidFill>
                  <a:schemeClr val="tx2"/>
                </a:solidFill>
                <a:latin typeface="Arial" panose="020B0604020202020204" pitchFamily="34" charset="0"/>
                <a:cs typeface="Arial" panose="020B0604020202020204" pitchFamily="34" charset="0"/>
              </a:rPr>
              <a:t>dual-core, dual-processor system</a:t>
            </a:r>
            <a:endParaRPr lang="en-IE" sz="3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750696" y="6284168"/>
            <a:ext cx="357808" cy="457200"/>
          </a:xfrm>
          <a:prstGeom prst="rect">
            <a:avLst/>
          </a:prstGeom>
        </p:spPr>
        <p:txBody>
          <a:bodyPr/>
          <a:lstStyle/>
          <a:p>
            <a:fld id="{5ED2BDB9-FBCF-4D2A-8A39-4008DEDA1557}" type="slidenum">
              <a:rPr lang="en-GB" altLang="en-US" smtClean="0"/>
              <a:pPr/>
              <a:t>4</a:t>
            </a:fld>
            <a:endParaRPr lang="en-GB" altLang="en-US" dirty="0"/>
          </a:p>
        </p:txBody>
      </p:sp>
      <p:pic>
        <p:nvPicPr>
          <p:cNvPr id="66562" name="Picture 2" descr="https://software.intel.com/sites/default/files/m/d/4/1/d/8/286501_2865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845" y="1807485"/>
            <a:ext cx="6798583" cy="45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8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8464" y="6284168"/>
            <a:ext cx="357808" cy="457200"/>
          </a:xfrm>
          <a:prstGeom prst="rect">
            <a:avLst/>
          </a:prstGeom>
        </p:spPr>
        <p:txBody>
          <a:bodyPr/>
          <a:lstStyle/>
          <a:p>
            <a:fld id="{37DF3627-E5BF-4961-9848-0238F33DC788}" type="slidenum">
              <a:rPr lang="en-GB" altLang="en-US"/>
              <a:pPr/>
              <a:t>5</a:t>
            </a:fld>
            <a:endParaRPr lang="en-GB" altLang="en-US" dirty="0"/>
          </a:p>
        </p:txBody>
      </p:sp>
      <p:sp>
        <p:nvSpPr>
          <p:cNvPr id="32770" name="Rectangle 2"/>
          <p:cNvSpPr>
            <a:spLocks noGrp="1" noChangeArrowheads="1"/>
          </p:cNvSpPr>
          <p:nvPr>
            <p:ph type="title"/>
          </p:nvPr>
        </p:nvSpPr>
        <p:spPr>
          <a:xfrm>
            <a:off x="685800" y="349250"/>
            <a:ext cx="7772400" cy="1143000"/>
          </a:xfrm>
        </p:spPr>
        <p:txBody>
          <a:bodyPr/>
          <a:lstStyle/>
          <a:p>
            <a:r>
              <a:rPr lang="en-GB" altLang="en-US">
                <a:solidFill>
                  <a:schemeClr val="tx1"/>
                </a:solidFill>
              </a:rPr>
              <a:t>Memory Management</a:t>
            </a:r>
            <a:endParaRPr lang="en-US" altLang="en-US">
              <a:solidFill>
                <a:schemeClr val="tx1"/>
              </a:solidFill>
            </a:endParaRPr>
          </a:p>
        </p:txBody>
      </p:sp>
      <p:sp>
        <p:nvSpPr>
          <p:cNvPr id="32771" name="Rectangle 3"/>
          <p:cNvSpPr>
            <a:spLocks noGrp="1" noChangeArrowheads="1"/>
          </p:cNvSpPr>
          <p:nvPr>
            <p:ph type="body" idx="1"/>
          </p:nvPr>
        </p:nvSpPr>
        <p:spPr>
          <a:xfrm>
            <a:off x="584200" y="1700808"/>
            <a:ext cx="8016875" cy="4680519"/>
          </a:xfrm>
        </p:spPr>
        <p:txBody>
          <a:bodyPr/>
          <a:lstStyle/>
          <a:p>
            <a:r>
              <a:rPr lang="en-GB" altLang="en-US" sz="2000" dirty="0"/>
              <a:t>Storage </a:t>
            </a:r>
            <a:r>
              <a:rPr lang="en-GB" altLang="en-US" sz="2000" b="1" dirty="0"/>
              <a:t>organisation</a:t>
            </a:r>
            <a:r>
              <a:rPr lang="en-GB" altLang="en-US" sz="2000" dirty="0"/>
              <a:t> refers to the way in which the main storage is viewed. It addresses issues such as:</a:t>
            </a:r>
          </a:p>
          <a:p>
            <a:pPr lvl="1"/>
            <a:r>
              <a:rPr lang="en-GB" altLang="en-US" sz="1800" dirty="0"/>
              <a:t>do we allow one or more users in main memory at one time? </a:t>
            </a:r>
          </a:p>
          <a:p>
            <a:pPr lvl="1"/>
            <a:r>
              <a:rPr lang="en-GB" altLang="en-US" sz="1800" dirty="0"/>
              <a:t>how is main memory divided (partitioned) between them? can these partitions be changed dynamically? </a:t>
            </a:r>
          </a:p>
          <a:p>
            <a:pPr lvl="1"/>
            <a:r>
              <a:rPr lang="en-GB" altLang="en-US" sz="1800" dirty="0"/>
              <a:t>can processes run in any partition? </a:t>
            </a:r>
          </a:p>
          <a:p>
            <a:r>
              <a:rPr lang="en-GB" altLang="en-US" sz="2000" dirty="0"/>
              <a:t>Storage </a:t>
            </a:r>
            <a:r>
              <a:rPr lang="en-GB" altLang="en-US" sz="2000" b="1" dirty="0"/>
              <a:t>management</a:t>
            </a:r>
            <a:r>
              <a:rPr lang="en-GB" altLang="en-US" sz="2000" dirty="0"/>
              <a:t> determines how a particular storage organisation can be exploited to give optimal performance. It addresses issues such as:</a:t>
            </a:r>
          </a:p>
          <a:p>
            <a:pPr lvl="1"/>
            <a:r>
              <a:rPr lang="en-GB" altLang="en-US" sz="1800" dirty="0"/>
              <a:t>when to we get a new program to place in memory?</a:t>
            </a:r>
          </a:p>
          <a:p>
            <a:pPr lvl="1"/>
            <a:r>
              <a:rPr lang="en-GB" altLang="en-US" sz="1800" dirty="0"/>
              <a:t>when asked for, or anticipated?</a:t>
            </a:r>
          </a:p>
          <a:p>
            <a:pPr lvl="1"/>
            <a:r>
              <a:rPr lang="en-GB" altLang="en-US" sz="1800" dirty="0"/>
              <a:t>where do we place the next program to be run?</a:t>
            </a:r>
          </a:p>
          <a:p>
            <a:pPr lvl="1"/>
            <a:r>
              <a:rPr lang="en-GB" altLang="en-US" sz="1800" dirty="0"/>
              <a:t>should programs be placed as tightly as possible, or as quickly as possible?</a:t>
            </a:r>
            <a:endParaRPr lang="en-GB" altLang="en-US" sz="2000" dirty="0"/>
          </a:p>
        </p:txBody>
      </p:sp>
    </p:spTree>
    <p:extLst>
      <p:ext uri="{BB962C8B-B14F-4D97-AF65-F5344CB8AC3E}">
        <p14:creationId xmlns:p14="http://schemas.microsoft.com/office/powerpoint/2010/main" val="90846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Considerations?</a:t>
            </a:r>
          </a:p>
        </p:txBody>
      </p:sp>
      <p:sp>
        <p:nvSpPr>
          <p:cNvPr id="3" name="Content Placeholder 2"/>
          <p:cNvSpPr>
            <a:spLocks noGrp="1"/>
          </p:cNvSpPr>
          <p:nvPr>
            <p:ph idx="1"/>
          </p:nvPr>
        </p:nvSpPr>
        <p:spPr>
          <a:xfrm>
            <a:off x="377371" y="1536174"/>
            <a:ext cx="8429172" cy="4576465"/>
          </a:xfrm>
        </p:spPr>
        <p:txBody>
          <a:bodyPr/>
          <a:lstStyle/>
          <a:p>
            <a:r>
              <a:rPr lang="en-IE" dirty="0"/>
              <a:t>Why Use Disks?  Multiprogramming!</a:t>
            </a:r>
          </a:p>
          <a:p>
            <a:pPr lvl="2"/>
            <a:r>
              <a:rPr lang="en-IE" sz="2000" dirty="0"/>
              <a:t>More than one application running at one time</a:t>
            </a:r>
          </a:p>
          <a:p>
            <a:pPr lvl="2"/>
            <a:r>
              <a:rPr lang="en-IE" sz="2000" dirty="0"/>
              <a:t> May need more than available main memory to store all needed programs and data</a:t>
            </a:r>
          </a:p>
          <a:p>
            <a:pPr lvl="2"/>
            <a:r>
              <a:rPr lang="en-IE" sz="2000" dirty="0"/>
              <a:t>May want to share data between applications</a:t>
            </a:r>
          </a:p>
          <a:p>
            <a:pPr lvl="2"/>
            <a:r>
              <a:rPr lang="en-IE" sz="2000" dirty="0"/>
              <a:t>Cheap, large (but, slow)</a:t>
            </a:r>
          </a:p>
          <a:p>
            <a:endParaRPr lang="en-IE" sz="2000" dirty="0"/>
          </a:p>
        </p:txBody>
      </p:sp>
      <p:sp>
        <p:nvSpPr>
          <p:cNvPr id="4" name="Slide Number Placeholder 3"/>
          <p:cNvSpPr>
            <a:spLocks noGrp="1"/>
          </p:cNvSpPr>
          <p:nvPr>
            <p:ph type="sldNum" sz="quarter" idx="4294967295"/>
          </p:nvPr>
        </p:nvSpPr>
        <p:spPr>
          <a:xfrm>
            <a:off x="8676456" y="6356176"/>
            <a:ext cx="392832" cy="457200"/>
          </a:xfrm>
          <a:prstGeom prst="rect">
            <a:avLst/>
          </a:prstGeom>
        </p:spPr>
        <p:txBody>
          <a:bodyPr/>
          <a:lstStyle/>
          <a:p>
            <a:fld id="{5ED2BDB9-FBCF-4D2A-8A39-4008DEDA1557}" type="slidenum">
              <a:rPr lang="en-GB" altLang="en-US" smtClean="0"/>
              <a:pPr/>
              <a:t>6</a:t>
            </a:fld>
            <a:endParaRPr lang="en-GB" altLang="en-US"/>
          </a:p>
        </p:txBody>
      </p:sp>
    </p:spTree>
    <p:extLst>
      <p:ext uri="{BB962C8B-B14F-4D97-AF65-F5344CB8AC3E}">
        <p14:creationId xmlns:p14="http://schemas.microsoft.com/office/powerpoint/2010/main" val="104050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9E081B52-1B93-4A63-A00C-E9CC398D12B6}" type="slidenum">
              <a:rPr lang="en-GB" altLang="en-US"/>
              <a:pPr/>
              <a:t>7</a:t>
            </a:fld>
            <a:endParaRPr lang="en-GB" altLang="en-US"/>
          </a:p>
        </p:txBody>
      </p:sp>
      <p:sp>
        <p:nvSpPr>
          <p:cNvPr id="33794" name="Rectangle 2"/>
          <p:cNvSpPr>
            <a:spLocks noGrp="1" noChangeArrowheads="1"/>
          </p:cNvSpPr>
          <p:nvPr>
            <p:ph type="title"/>
          </p:nvPr>
        </p:nvSpPr>
        <p:spPr/>
        <p:txBody>
          <a:bodyPr/>
          <a:lstStyle/>
          <a:p>
            <a:r>
              <a:rPr lang="en-GB" altLang="en-US" sz="3200" dirty="0"/>
              <a:t>Evolution of Storage Allocation Strategies</a:t>
            </a:r>
            <a:endParaRPr lang="en-US" altLang="en-US" sz="3200" dirty="0"/>
          </a:p>
        </p:txBody>
      </p:sp>
      <p:sp>
        <p:nvSpPr>
          <p:cNvPr id="33795" name="Rectangle 3"/>
          <p:cNvSpPr>
            <a:spLocks noGrp="1" noChangeArrowheads="1"/>
          </p:cNvSpPr>
          <p:nvPr>
            <p:ph type="body" idx="1"/>
          </p:nvPr>
        </p:nvSpPr>
        <p:spPr/>
        <p:txBody>
          <a:bodyPr/>
          <a:lstStyle/>
          <a:p>
            <a:r>
              <a:rPr lang="en-GB" altLang="en-US" sz="2800" dirty="0"/>
              <a:t>There are two main categories of Storage Allocation.</a:t>
            </a:r>
          </a:p>
          <a:p>
            <a:pPr lvl="1"/>
            <a:r>
              <a:rPr lang="en-GB" altLang="en-US" sz="2400" dirty="0"/>
              <a:t>Contiguous Storage Allocation: Each program occupies a single contiguous block of storage. This was used by early computing systems.</a:t>
            </a:r>
          </a:p>
          <a:p>
            <a:pPr lvl="1"/>
            <a:r>
              <a:rPr lang="en-GB" altLang="en-US" sz="2400" dirty="0" err="1"/>
              <a:t>Noncontiguous</a:t>
            </a:r>
            <a:r>
              <a:rPr lang="en-GB" altLang="en-US" sz="2400" dirty="0"/>
              <a:t> Storage Allocation: The program is divided into several blocks which are placed throughout the main storage. Although this is more difficult to manage, it can increase throughput. This is used by most systems today.</a:t>
            </a:r>
          </a:p>
          <a:p>
            <a:endParaRPr lang="en-US" altLang="en-US" sz="2800" dirty="0"/>
          </a:p>
        </p:txBody>
      </p:sp>
    </p:spTree>
    <p:extLst>
      <p:ext uri="{BB962C8B-B14F-4D97-AF65-F5344CB8AC3E}">
        <p14:creationId xmlns:p14="http://schemas.microsoft.com/office/powerpoint/2010/main" val="36323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78688" y="6356176"/>
            <a:ext cx="429816" cy="457200"/>
          </a:xfrm>
          <a:prstGeom prst="rect">
            <a:avLst/>
          </a:prstGeom>
        </p:spPr>
        <p:txBody>
          <a:bodyPr/>
          <a:lstStyle/>
          <a:p>
            <a:fld id="{B55473E7-564A-4F6A-8874-F950E38C333D}" type="slidenum">
              <a:rPr lang="en-GB" altLang="en-US"/>
              <a:pPr/>
              <a:t>8</a:t>
            </a:fld>
            <a:endParaRPr lang="en-GB" altLang="en-US" dirty="0"/>
          </a:p>
        </p:txBody>
      </p:sp>
      <p:sp>
        <p:nvSpPr>
          <p:cNvPr id="34818" name="Rectangle 2"/>
          <p:cNvSpPr>
            <a:spLocks noGrp="1" noChangeArrowheads="1"/>
          </p:cNvSpPr>
          <p:nvPr>
            <p:ph type="title"/>
          </p:nvPr>
        </p:nvSpPr>
        <p:spPr>
          <a:xfrm>
            <a:off x="685800" y="436563"/>
            <a:ext cx="7772400" cy="1143000"/>
          </a:xfrm>
        </p:spPr>
        <p:txBody>
          <a:bodyPr/>
          <a:lstStyle/>
          <a:p>
            <a:r>
              <a:rPr lang="en-GB" altLang="en-US" sz="3200" dirty="0">
                <a:solidFill>
                  <a:schemeClr val="tx1"/>
                </a:solidFill>
              </a:rPr>
              <a:t>Single User Contiguous Storage Allocation</a:t>
            </a:r>
            <a:endParaRPr lang="en-US" altLang="en-US" sz="3200" dirty="0">
              <a:solidFill>
                <a:schemeClr val="tx1"/>
              </a:solidFill>
            </a:endParaRPr>
          </a:p>
        </p:txBody>
      </p:sp>
      <p:sp>
        <p:nvSpPr>
          <p:cNvPr id="34819" name="Rectangle 3"/>
          <p:cNvSpPr>
            <a:spLocks noGrp="1" noChangeArrowheads="1"/>
          </p:cNvSpPr>
          <p:nvPr>
            <p:ph type="body" idx="1"/>
          </p:nvPr>
        </p:nvSpPr>
        <p:spPr>
          <a:xfrm>
            <a:off x="685800" y="1663700"/>
            <a:ext cx="8134672" cy="4114800"/>
          </a:xfrm>
        </p:spPr>
        <p:txBody>
          <a:bodyPr/>
          <a:lstStyle/>
          <a:p>
            <a:r>
              <a:rPr lang="en-GB" altLang="en-US" sz="2000" dirty="0"/>
              <a:t>The earliest systems allowed only a single user at a time. Each user wrote all the code necessary to implement a particular application, including machine level I/O operations. These were quickly integrated into an </a:t>
            </a:r>
            <a:r>
              <a:rPr lang="en-GB" altLang="en-US" sz="2000" dirty="0" err="1"/>
              <a:t>Input/Output</a:t>
            </a:r>
            <a:r>
              <a:rPr lang="en-GB" altLang="en-US" sz="2000" dirty="0"/>
              <a:t> Control System, and users would call the routines in the IOCS to perform I/O operations. </a:t>
            </a:r>
          </a:p>
          <a:p>
            <a:r>
              <a:rPr lang="en-GB" altLang="en-US" sz="2000" dirty="0"/>
              <a:t>Programs which were larger than the main storage could be run using </a:t>
            </a:r>
            <a:r>
              <a:rPr lang="en-GB" altLang="en-US" sz="2000" i="1" dirty="0"/>
              <a:t>overlays</a:t>
            </a:r>
            <a:r>
              <a:rPr lang="en-GB" altLang="en-US" sz="2000" dirty="0"/>
              <a:t>. If a particular section is not needed for the duration of the program’s execution, another section can be brought in to occupy the storage used by the section no longer needed. </a:t>
            </a:r>
          </a:p>
          <a:p>
            <a:r>
              <a:rPr lang="en-GB" altLang="en-US" sz="2000" dirty="0"/>
              <a:t>Storage in these systems was divided into a portion holding the OS routines, a portion holding the user’s program, and an unused portion. The OS portion was protected from damage by the user’s program by the use of a boundary register, which checked whenever the program referenced a storage address that the OS would not be damaged.</a:t>
            </a:r>
            <a:endParaRPr lang="en-US" altLang="en-US" sz="2000" dirty="0"/>
          </a:p>
        </p:txBody>
      </p:sp>
    </p:spTree>
    <p:extLst>
      <p:ext uri="{BB962C8B-B14F-4D97-AF65-F5344CB8AC3E}">
        <p14:creationId xmlns:p14="http://schemas.microsoft.com/office/powerpoint/2010/main" val="365247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tx1"/>
                </a:solidFill>
              </a:rPr>
              <a:t>Historic - Overlays</a:t>
            </a:r>
            <a:endParaRPr lang="en-IE"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ED2BDB9-FBCF-4D2A-8A39-4008DEDA1557}" type="slidenum">
              <a:rPr lang="en-GB" altLang="en-US" smtClean="0"/>
              <a:pPr/>
              <a:t>9</a:t>
            </a:fld>
            <a:endParaRPr lang="en-GB" altLang="en-US" dirty="0"/>
          </a:p>
        </p:txBody>
      </p:sp>
      <p:sp>
        <p:nvSpPr>
          <p:cNvPr id="6" name="Rectangle 5"/>
          <p:cNvSpPr/>
          <p:nvPr/>
        </p:nvSpPr>
        <p:spPr>
          <a:xfrm>
            <a:off x="391887" y="1905506"/>
            <a:ext cx="8389256" cy="3754874"/>
          </a:xfrm>
          <a:prstGeom prst="rect">
            <a:avLst/>
          </a:prstGeom>
        </p:spPr>
        <p:txBody>
          <a:bodyPr wrap="square">
            <a:spAutoFit/>
          </a:bodyPr>
          <a:lstStyle/>
          <a:p>
            <a:r>
              <a:rPr lang="en-IE" sz="2000" dirty="0">
                <a:solidFill>
                  <a:schemeClr val="tx1"/>
                </a:solidFill>
              </a:rPr>
              <a:t>Programmers had to use the principal of locality to choose segments of a program to keep in memory  during program execution</a:t>
            </a:r>
          </a:p>
          <a:p>
            <a:r>
              <a:rPr lang="en-IE" sz="2000" dirty="0">
                <a:solidFill>
                  <a:schemeClr val="tx1"/>
                </a:solidFill>
              </a:rPr>
              <a:t>• 80/20 rule (80% of the time executing 20% of the code)</a:t>
            </a:r>
          </a:p>
          <a:p>
            <a:r>
              <a:rPr lang="en-IE" sz="2000" dirty="0">
                <a:solidFill>
                  <a:schemeClr val="tx1"/>
                </a:solidFill>
              </a:rPr>
              <a:t>• Use program phase behaviour</a:t>
            </a:r>
          </a:p>
          <a:p>
            <a:r>
              <a:rPr lang="en-IE" sz="2000" dirty="0">
                <a:solidFill>
                  <a:schemeClr val="tx1"/>
                </a:solidFill>
              </a:rPr>
              <a:t>• </a:t>
            </a:r>
            <a:r>
              <a:rPr lang="en-IE" sz="2000" b="1" dirty="0">
                <a:solidFill>
                  <a:schemeClr val="tx1"/>
                </a:solidFill>
              </a:rPr>
              <a:t>Tedious </a:t>
            </a:r>
            <a:r>
              <a:rPr lang="en-IE" sz="2000" dirty="0">
                <a:solidFill>
                  <a:schemeClr val="tx1"/>
                </a:solidFill>
              </a:rPr>
              <a:t>to do by hand </a:t>
            </a:r>
            <a:r>
              <a:rPr lang="en-IE" sz="1600" dirty="0">
                <a:solidFill>
                  <a:schemeClr val="tx1"/>
                </a:solidFill>
              </a:rPr>
              <a:t>• </a:t>
            </a:r>
            <a:r>
              <a:rPr lang="en-IE" sz="1600" b="1" dirty="0">
                <a:solidFill>
                  <a:schemeClr val="tx1"/>
                </a:solidFill>
              </a:rPr>
              <a:t>Difficult to determine overlay set</a:t>
            </a:r>
            <a:r>
              <a:rPr lang="en-IE" sz="1600" dirty="0">
                <a:solidFill>
                  <a:schemeClr val="tx1"/>
                </a:solidFill>
              </a:rPr>
              <a:t>, especially</a:t>
            </a:r>
          </a:p>
          <a:p>
            <a:pPr lvl="1"/>
            <a:r>
              <a:rPr lang="en-IE" sz="1600" dirty="0">
                <a:solidFill>
                  <a:schemeClr val="tx1"/>
                </a:solidFill>
              </a:rPr>
              <a:t>when considering multiprogramming</a:t>
            </a:r>
          </a:p>
          <a:p>
            <a:pPr lvl="1"/>
            <a:endParaRPr lang="en-IE" sz="1600" dirty="0">
              <a:solidFill>
                <a:schemeClr val="tx1"/>
              </a:solidFill>
            </a:endParaRPr>
          </a:p>
          <a:p>
            <a:r>
              <a:rPr lang="en-IE" sz="1800" dirty="0"/>
              <a:t>main limitations imposed on programmers=size of the computer's memory. </a:t>
            </a:r>
          </a:p>
          <a:p>
            <a:r>
              <a:rPr lang="en-IE" sz="1800" dirty="0"/>
              <a:t>If the program was larger than the available memory, it could not be loaded, which placed severe restrictions on program size. </a:t>
            </a:r>
          </a:p>
          <a:p>
            <a:r>
              <a:rPr lang="en-IE" sz="1800" dirty="0"/>
              <a:t>The obvious solution would be to increase the amount of memory available, but this would significantly increase the cost of the computer system.</a:t>
            </a:r>
          </a:p>
          <a:p>
            <a:pPr lvl="1"/>
            <a:endParaRPr lang="en-IE" sz="1600" dirty="0"/>
          </a:p>
        </p:txBody>
      </p:sp>
    </p:spTree>
    <p:extLst>
      <p:ext uri="{BB962C8B-B14F-4D97-AF65-F5344CB8AC3E}">
        <p14:creationId xmlns:p14="http://schemas.microsoft.com/office/powerpoint/2010/main" val="24610744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Template>
  <TotalTime>5587</TotalTime>
  <Words>1949</Words>
  <Application>Microsoft Office PowerPoint</Application>
  <PresentationFormat>On-screen Show (4:3)</PresentationFormat>
  <Paragraphs>176</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Custom Design</vt:lpstr>
      <vt:lpstr>1_Custom Design</vt:lpstr>
      <vt:lpstr>Memory Management</vt:lpstr>
      <vt:lpstr>Memory Management</vt:lpstr>
      <vt:lpstr>PowerPoint Presentation</vt:lpstr>
      <vt:lpstr>Intel dual-core, dual-processor system</vt:lpstr>
      <vt:lpstr>Memory Management</vt:lpstr>
      <vt:lpstr>Considerations?</vt:lpstr>
      <vt:lpstr>Evolution of Storage Allocation Strategies</vt:lpstr>
      <vt:lpstr>Single User Contiguous Storage Allocation</vt:lpstr>
      <vt:lpstr>Historic - Overlays</vt:lpstr>
      <vt:lpstr>Historic - Overlays</vt:lpstr>
      <vt:lpstr>Fixed Partition Multiprogramming</vt:lpstr>
      <vt:lpstr>Variable Partition Multiprogramming</vt:lpstr>
      <vt:lpstr>Storage Compaction</vt:lpstr>
      <vt:lpstr>Storage Placement Strategies </vt:lpstr>
      <vt:lpstr>Virtual Storage</vt:lpstr>
      <vt:lpstr>What is Virtual Memory?</vt:lpstr>
      <vt:lpstr>PowerPoint Presentation</vt:lpstr>
      <vt:lpstr>Virt Mem Addressing</vt:lpstr>
      <vt:lpstr>Dynamic Address Translation</vt:lpstr>
      <vt:lpstr>Segmentation</vt:lpstr>
      <vt:lpstr>Segmentation</vt:lpstr>
      <vt:lpstr>PowerPoint Presentation</vt:lpstr>
    </vt:vector>
  </TitlesOfParts>
  <Company>ModusLink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8086 chip set architecture course.</dc:title>
  <dc:creator>oisin_cawley</dc:creator>
  <cp:lastModifiedBy>stulab</cp:lastModifiedBy>
  <cp:revision>467</cp:revision>
  <cp:lastPrinted>2016-10-18T10:41:27Z</cp:lastPrinted>
  <dcterms:created xsi:type="dcterms:W3CDTF">2007-05-08T17:20:09Z</dcterms:created>
  <dcterms:modified xsi:type="dcterms:W3CDTF">2016-11-04T09:33:22Z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