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9" r:id="rId2"/>
  </p:sldMasterIdLst>
  <p:notesMasterIdLst>
    <p:notesMasterId r:id="rId25"/>
  </p:notesMasterIdLst>
  <p:handoutMasterIdLst>
    <p:handoutMasterId r:id="rId26"/>
  </p:handoutMasterIdLst>
  <p:sldIdLst>
    <p:sldId id="338" r:id="rId3"/>
    <p:sldId id="339" r:id="rId4"/>
    <p:sldId id="340" r:id="rId5"/>
    <p:sldId id="341" r:id="rId6"/>
    <p:sldId id="342" r:id="rId7"/>
    <p:sldId id="343" r:id="rId8"/>
    <p:sldId id="345" r:id="rId9"/>
    <p:sldId id="346" r:id="rId10"/>
    <p:sldId id="347" r:id="rId11"/>
    <p:sldId id="348" r:id="rId12"/>
    <p:sldId id="349" r:id="rId13"/>
    <p:sldId id="350" r:id="rId14"/>
    <p:sldId id="354" r:id="rId15"/>
    <p:sldId id="355" r:id="rId16"/>
    <p:sldId id="356" r:id="rId17"/>
    <p:sldId id="357" r:id="rId18"/>
    <p:sldId id="358" r:id="rId19"/>
    <p:sldId id="359" r:id="rId20"/>
    <p:sldId id="360" r:id="rId21"/>
    <p:sldId id="361" r:id="rId22"/>
    <p:sldId id="362" r:id="rId23"/>
    <p:sldId id="365" r:id="rId24"/>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913F029-5825-4613-AC2F-7CB31E7FACE4}">
          <p14:sldIdLst/>
        </p14:section>
        <p14:section name="Untitled Section" id="{83CA1C73-AD81-4FA9-8281-6855FD44EAC7}">
          <p14:sldIdLst>
            <p14:sldId id="338"/>
            <p14:sldId id="339"/>
            <p14:sldId id="340"/>
            <p14:sldId id="341"/>
            <p14:sldId id="342"/>
            <p14:sldId id="343"/>
            <p14:sldId id="345"/>
            <p14:sldId id="346"/>
            <p14:sldId id="347"/>
            <p14:sldId id="348"/>
            <p14:sldId id="349"/>
            <p14:sldId id="350"/>
            <p14:sldId id="354"/>
            <p14:sldId id="355"/>
            <p14:sldId id="356"/>
            <p14:sldId id="357"/>
            <p14:sldId id="358"/>
            <p14:sldId id="359"/>
            <p14:sldId id="360"/>
            <p14:sldId id="361"/>
            <p14:sldId id="362"/>
            <p14:sldId id="36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5" autoAdjust="0"/>
  </p:normalViewPr>
  <p:slideViewPr>
    <p:cSldViewPr>
      <p:cViewPr varScale="1">
        <p:scale>
          <a:sx n="121" d="100"/>
          <a:sy n="121" d="100"/>
        </p:scale>
        <p:origin x="-1344"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085" cy="496722"/>
          </a:xfrm>
          <a:prstGeom prst="rect">
            <a:avLst/>
          </a:prstGeom>
        </p:spPr>
        <p:txBody>
          <a:bodyPr vert="horz" lIns="90096" tIns="45048" rIns="90096" bIns="45048" rtlCol="0"/>
          <a:lstStyle>
            <a:lvl1pPr algn="l">
              <a:defRPr sz="1200"/>
            </a:lvl1pPr>
          </a:lstStyle>
          <a:p>
            <a:endParaRPr lang="en-IE"/>
          </a:p>
        </p:txBody>
      </p:sp>
      <p:sp>
        <p:nvSpPr>
          <p:cNvPr id="3" name="Date Placeholder 2"/>
          <p:cNvSpPr>
            <a:spLocks noGrp="1"/>
          </p:cNvSpPr>
          <p:nvPr>
            <p:ph type="dt" sz="quarter" idx="1"/>
          </p:nvPr>
        </p:nvSpPr>
        <p:spPr>
          <a:xfrm>
            <a:off x="3851023" y="1"/>
            <a:ext cx="2945084" cy="496722"/>
          </a:xfrm>
          <a:prstGeom prst="rect">
            <a:avLst/>
          </a:prstGeom>
        </p:spPr>
        <p:txBody>
          <a:bodyPr vert="horz" lIns="90096" tIns="45048" rIns="90096" bIns="45048" rtlCol="0"/>
          <a:lstStyle>
            <a:lvl1pPr algn="r">
              <a:defRPr sz="1200"/>
            </a:lvl1pPr>
          </a:lstStyle>
          <a:p>
            <a:fld id="{7CD585D9-EB9F-4CA7-96E8-842494F17EE2}" type="datetimeFigureOut">
              <a:rPr lang="en-IE" smtClean="0"/>
              <a:t>10/11/2016</a:t>
            </a:fld>
            <a:endParaRPr lang="en-IE"/>
          </a:p>
        </p:txBody>
      </p:sp>
      <p:sp>
        <p:nvSpPr>
          <p:cNvPr id="4" name="Footer Placeholder 3"/>
          <p:cNvSpPr>
            <a:spLocks noGrp="1"/>
          </p:cNvSpPr>
          <p:nvPr>
            <p:ph type="ftr" sz="quarter" idx="2"/>
          </p:nvPr>
        </p:nvSpPr>
        <p:spPr>
          <a:xfrm>
            <a:off x="0" y="9428354"/>
            <a:ext cx="2945085" cy="496722"/>
          </a:xfrm>
          <a:prstGeom prst="rect">
            <a:avLst/>
          </a:prstGeom>
        </p:spPr>
        <p:txBody>
          <a:bodyPr vert="horz" lIns="90096" tIns="45048" rIns="90096" bIns="45048" rtlCol="0" anchor="b"/>
          <a:lstStyle>
            <a:lvl1pPr algn="l">
              <a:defRPr sz="1200"/>
            </a:lvl1pPr>
          </a:lstStyle>
          <a:p>
            <a:endParaRPr lang="en-IE"/>
          </a:p>
        </p:txBody>
      </p:sp>
      <p:sp>
        <p:nvSpPr>
          <p:cNvPr id="5" name="Slide Number Placeholder 4"/>
          <p:cNvSpPr>
            <a:spLocks noGrp="1"/>
          </p:cNvSpPr>
          <p:nvPr>
            <p:ph type="sldNum" sz="quarter" idx="3"/>
          </p:nvPr>
        </p:nvSpPr>
        <p:spPr>
          <a:xfrm>
            <a:off x="3851023" y="9428354"/>
            <a:ext cx="2945084" cy="496722"/>
          </a:xfrm>
          <a:prstGeom prst="rect">
            <a:avLst/>
          </a:prstGeom>
        </p:spPr>
        <p:txBody>
          <a:bodyPr vert="horz" lIns="90096" tIns="45048" rIns="90096" bIns="45048" rtlCol="0" anchor="b"/>
          <a:lstStyle>
            <a:lvl1pPr algn="r">
              <a:defRPr sz="1200"/>
            </a:lvl1pPr>
          </a:lstStyle>
          <a:p>
            <a:fld id="{006A307F-31E1-495A-8F5E-113D3A1C0091}" type="slidenum">
              <a:rPr lang="en-IE" smtClean="0"/>
              <a:t>‹#›</a:t>
            </a:fld>
            <a:endParaRPr lang="en-IE"/>
          </a:p>
        </p:txBody>
      </p:sp>
    </p:spTree>
    <p:extLst>
      <p:ext uri="{BB962C8B-B14F-4D97-AF65-F5344CB8AC3E}">
        <p14:creationId xmlns:p14="http://schemas.microsoft.com/office/powerpoint/2010/main" val="2140365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2946652" cy="49672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49455" y="1"/>
            <a:ext cx="2946652" cy="49672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algn="r">
              <a:defRPr sz="120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8671" y="4715739"/>
            <a:ext cx="5440333" cy="4465815"/>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428354"/>
            <a:ext cx="2946652" cy="496722"/>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49455" y="9428354"/>
            <a:ext cx="2946652" cy="496722"/>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algn="r">
              <a:defRPr sz="1200">
                <a:latin typeface="Arial" charset="0"/>
              </a:defRPr>
            </a:lvl1pPr>
          </a:lstStyle>
          <a:p>
            <a:pPr>
              <a:defRPr/>
            </a:pPr>
            <a:fld id="{0639EBBF-261A-4758-8690-1CAC6170201F}" type="slidenum">
              <a:rPr lang="en-US"/>
              <a:pPr>
                <a:defRPr/>
              </a:pPr>
              <a:t>‹#›</a:t>
            </a:fld>
            <a:endParaRPr lang="en-US"/>
          </a:p>
        </p:txBody>
      </p:sp>
    </p:spTree>
    <p:extLst>
      <p:ext uri="{BB962C8B-B14F-4D97-AF65-F5344CB8AC3E}">
        <p14:creationId xmlns:p14="http://schemas.microsoft.com/office/powerpoint/2010/main" val="173802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B3170D8-9921-4DC5-8391-9CBB88047096}"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xfrm>
            <a:off x="6948488" y="6519863"/>
            <a:ext cx="2133600" cy="338137"/>
          </a:xfrm>
          <a:prstGeom prst="rect">
            <a:avLst/>
          </a:prstGeom>
        </p:spPr>
        <p:txBody>
          <a:bodyPr/>
          <a:lstStyle>
            <a:lvl1pPr>
              <a:defRPr/>
            </a:lvl1pPr>
          </a:lstStyle>
          <a:p>
            <a:pPr>
              <a:defRPr/>
            </a:pPr>
            <a:fld id="{60496443-151D-4E9A-9A38-8F52C8235CFE}" type="slidenum">
              <a:rPr lang="en-IE"/>
              <a:pPr>
                <a:defRPr/>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Slide Number Placeholder 5"/>
          <p:cNvSpPr>
            <a:spLocks noGrp="1"/>
          </p:cNvSpPr>
          <p:nvPr>
            <p:ph type="sldNum" sz="quarter" idx="10"/>
          </p:nvPr>
        </p:nvSpPr>
        <p:spPr>
          <a:xfrm>
            <a:off x="8604447" y="6381328"/>
            <a:ext cx="504627" cy="436985"/>
          </a:xfrm>
        </p:spPr>
        <p:txBody>
          <a:bodyPr/>
          <a:lstStyle>
            <a:lvl1pPr>
              <a:defRPr>
                <a:solidFill>
                  <a:schemeClr val="tx1"/>
                </a:solidFill>
              </a:defRPr>
            </a:lvl1pPr>
          </a:lstStyle>
          <a:p>
            <a:pPr>
              <a:defRPr/>
            </a:pPr>
            <a:fld id="{35960C1C-6F46-4B10-AAE9-5041EC55FB4F}" type="slidenum">
              <a:rPr lang="en-IE"/>
              <a:pPr>
                <a:defRPr/>
              </a:pPr>
              <a:t>‹#›</a:t>
            </a:fld>
            <a:endParaRPr lang="en-I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7" name="Slide Number Placeholder 6"/>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C597610D-0143-4BA8-87C9-3A5964DA6AA7}" type="slidenum">
              <a:rPr lang="en-IE"/>
              <a:pPr>
                <a:defRPr/>
              </a:pPr>
              <a:t>‹#›</a:t>
            </a:fld>
            <a:endParaRPr lang="en-I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AC8CFD4D-D104-4F64-AD08-1546F12949A2}" type="slidenum">
              <a:rPr lang="en-IE"/>
              <a:pPr>
                <a:defRPr/>
              </a:pPr>
              <a:t>‹#›</a:t>
            </a:fld>
            <a:endParaRPr lang="en-I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B8EFD99A-5370-4499-8EAB-10055A1E83D2}"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28"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sp>
        <p:nvSpPr>
          <p:cNvPr id="6" name="Slide Number Placeholder 5"/>
          <p:cNvSpPr>
            <a:spLocks noGrp="1"/>
          </p:cNvSpPr>
          <p:nvPr>
            <p:ph type="sldNum" sz="quarter" idx="4"/>
          </p:nvPr>
        </p:nvSpPr>
        <p:spPr>
          <a:xfrm>
            <a:off x="6948488" y="6519863"/>
            <a:ext cx="2133600" cy="3381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427C187-D24F-4039-BD14-6C2924A4857C}" type="slidenum">
              <a:rPr lang="en-IE"/>
              <a:pPr>
                <a:defRPr/>
              </a:pPr>
              <a:t>‹#›</a:t>
            </a:fld>
            <a:endParaRPr lang="en-IE" dirty="0"/>
          </a:p>
        </p:txBody>
      </p:sp>
      <p:cxnSp>
        <p:nvCxnSpPr>
          <p:cNvPr id="12" name="Straight Connector 11"/>
          <p:cNvCxnSpPr/>
          <p:nvPr userDrawn="1"/>
        </p:nvCxnSpPr>
        <p:spPr>
          <a:xfrm>
            <a:off x="0" y="1484313"/>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199" r:id="rId4"/>
    <p:sldLayoutId id="2147484200" r:id="rId5"/>
    <p:sldLayoutId id="2147484201" r:id="rId6"/>
    <p:sldLayoutId id="2147484202" r:id="rId7"/>
    <p:sldLayoutId id="2147484203" r:id="rId8"/>
    <p:sldLayoutId id="2147484212" r:id="rId9"/>
    <p:sldLayoutId id="2147484213" r:id="rId10"/>
    <p:sldLayoutId id="214748421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706755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2051"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2052"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cxnSp>
        <p:nvCxnSpPr>
          <p:cNvPr id="12" name="Straight Connector 11"/>
          <p:cNvCxnSpPr/>
          <p:nvPr userDrawn="1"/>
        </p:nvCxnSpPr>
        <p:spPr>
          <a:xfrm>
            <a:off x="0" y="981075"/>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04" r:id="rId4"/>
    <p:sldLayoutId id="2147484205" r:id="rId5"/>
    <p:sldLayoutId id="2147484206" r:id="rId6"/>
    <p:sldLayoutId id="2147484207" r:id="rId7"/>
    <p:sldLayoutId id="2147484208" r:id="rId8"/>
    <p:sldLayoutId id="2147484218" r:id="rId9"/>
    <p:sldLayoutId id="2147484219" r:id="rId10"/>
    <p:sldLayoutId id="214748422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Memory Management</a:t>
            </a:r>
            <a:br>
              <a:rPr lang="en-GB" altLang="en-US" dirty="0"/>
            </a:br>
            <a:r>
              <a:rPr lang="en-GB" altLang="en-US" dirty="0"/>
              <a:t>Paging</a:t>
            </a:r>
            <a:endParaRPr lang="en-IE" dirty="0"/>
          </a:p>
        </p:txBody>
      </p:sp>
    </p:spTree>
    <p:extLst>
      <p:ext uri="{BB962C8B-B14F-4D97-AF65-F5344CB8AC3E}">
        <p14:creationId xmlns:p14="http://schemas.microsoft.com/office/powerpoint/2010/main" val="114981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2DF56C-C534-4EFF-8434-3E6D715C964D}" type="slidenum">
              <a:rPr lang="en-GB" altLang="en-US" sz="1400"/>
              <a:pPr/>
              <a:t>10</a:t>
            </a:fld>
            <a:endParaRPr lang="en-GB" altLang="en-US" sz="1400"/>
          </a:p>
        </p:txBody>
      </p:sp>
      <p:sp>
        <p:nvSpPr>
          <p:cNvPr id="26627" name="Rectangle 2"/>
          <p:cNvSpPr>
            <a:spLocks noGrp="1" noChangeArrowheads="1"/>
          </p:cNvSpPr>
          <p:nvPr>
            <p:ph type="title"/>
          </p:nvPr>
        </p:nvSpPr>
        <p:spPr>
          <a:xfrm>
            <a:off x="457199" y="274638"/>
            <a:ext cx="7783513" cy="778098"/>
          </a:xfrm>
        </p:spPr>
        <p:txBody>
          <a:bodyPr/>
          <a:lstStyle/>
          <a:p>
            <a:r>
              <a:rPr lang="en-US" altLang="en-US" dirty="0"/>
              <a:t>Address Translation by </a:t>
            </a:r>
            <a:br>
              <a:rPr lang="en-US" altLang="en-US" dirty="0"/>
            </a:br>
            <a:r>
              <a:rPr lang="en-GB" altLang="en-US" dirty="0"/>
              <a:t>Associative Mapping</a:t>
            </a:r>
            <a:endParaRPr lang="en-US" altLang="en-US" dirty="0"/>
          </a:p>
        </p:txBody>
      </p:sp>
      <p:sp>
        <p:nvSpPr>
          <p:cNvPr id="26628" name="Rectangle 3"/>
          <p:cNvSpPr>
            <a:spLocks noGrp="1" noChangeArrowheads="1"/>
          </p:cNvSpPr>
          <p:nvPr>
            <p:ph type="body" idx="1"/>
          </p:nvPr>
        </p:nvSpPr>
        <p:spPr>
          <a:xfrm>
            <a:off x="685800" y="1981200"/>
            <a:ext cx="7772400" cy="2686050"/>
          </a:xfrm>
        </p:spPr>
        <p:txBody>
          <a:bodyPr/>
          <a:lstStyle/>
          <a:p>
            <a:r>
              <a:rPr lang="en-GB" altLang="en-US" sz="2000" dirty="0"/>
              <a:t>With Associative Mapping, a very fast Associative Storage which is content addressed. </a:t>
            </a:r>
          </a:p>
          <a:p>
            <a:pPr lvl="1"/>
            <a:r>
              <a:rPr lang="en-GB" altLang="en-US" sz="1800" dirty="0"/>
              <a:t>When a running program references address (p, d), every entry in the associative storage is searched simultaneously for page p. </a:t>
            </a:r>
          </a:p>
          <a:p>
            <a:pPr lvl="1"/>
            <a:r>
              <a:rPr lang="en-GB" altLang="en-US" sz="1800" dirty="0"/>
              <a:t>As before, the page frame p</a:t>
            </a:r>
            <a:r>
              <a:rPr lang="en-GB" altLang="en-US" sz="1800" dirty="0">
                <a:sym typeface="Symbol" panose="05050102010706020507" pitchFamily="18" charset="2"/>
              </a:rPr>
              <a:t></a:t>
            </a:r>
            <a:r>
              <a:rPr lang="en-GB" altLang="en-US" sz="1800" dirty="0"/>
              <a:t> is returned and this is concatenated with d to form the real address. </a:t>
            </a:r>
          </a:p>
          <a:p>
            <a:pPr lvl="1"/>
            <a:r>
              <a:rPr lang="en-GB" altLang="en-US" sz="1800" dirty="0"/>
              <a:t>Because every cell in the </a:t>
            </a:r>
            <a:br>
              <a:rPr lang="en-GB" altLang="en-US" sz="1800" dirty="0"/>
            </a:br>
            <a:r>
              <a:rPr lang="en-GB" altLang="en-US" sz="1800" dirty="0"/>
              <a:t>associative storage needs to </a:t>
            </a:r>
            <a:br>
              <a:rPr lang="en-GB" altLang="en-US" sz="1800" dirty="0"/>
            </a:br>
            <a:r>
              <a:rPr lang="en-GB" altLang="en-US" sz="1800" dirty="0"/>
              <a:t>be searched simultaneously, </a:t>
            </a:r>
            <a:br>
              <a:rPr lang="en-GB" altLang="en-US" sz="1800" dirty="0"/>
            </a:br>
            <a:r>
              <a:rPr lang="en-GB" altLang="en-US" sz="1800" dirty="0"/>
              <a:t>it is prohibitively expensive.</a:t>
            </a:r>
            <a:endParaRPr lang="en-US" altLang="en-US" sz="1800" dirty="0"/>
          </a:p>
        </p:txBody>
      </p:sp>
      <p:sp>
        <p:nvSpPr>
          <p:cNvPr id="26629" name="Rectangle 58"/>
          <p:cNvSpPr>
            <a:spLocks noChangeArrowheads="1"/>
          </p:cNvSpPr>
          <p:nvPr/>
        </p:nvSpPr>
        <p:spPr bwMode="auto">
          <a:xfrm>
            <a:off x="4584700" y="4044950"/>
            <a:ext cx="1901825"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6630" name="Text Box 59"/>
          <p:cNvSpPr txBox="1">
            <a:spLocks noChangeArrowheads="1"/>
          </p:cNvSpPr>
          <p:nvPr/>
        </p:nvSpPr>
        <p:spPr bwMode="auto">
          <a:xfrm>
            <a:off x="4881563" y="40465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p</a:t>
            </a:r>
          </a:p>
        </p:txBody>
      </p:sp>
      <p:sp>
        <p:nvSpPr>
          <p:cNvPr id="26631" name="Line 60"/>
          <p:cNvSpPr>
            <a:spLocks noChangeShapeType="1"/>
          </p:cNvSpPr>
          <p:nvPr/>
        </p:nvSpPr>
        <p:spPr bwMode="auto">
          <a:xfrm>
            <a:off x="5476875" y="40449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2" name="Text Box 61"/>
          <p:cNvSpPr txBox="1">
            <a:spLocks noChangeArrowheads="1"/>
          </p:cNvSpPr>
          <p:nvPr/>
        </p:nvSpPr>
        <p:spPr bwMode="auto">
          <a:xfrm>
            <a:off x="5862638" y="409416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d</a:t>
            </a:r>
          </a:p>
        </p:txBody>
      </p:sp>
      <p:sp>
        <p:nvSpPr>
          <p:cNvPr id="26633" name="Rectangle 62"/>
          <p:cNvSpPr>
            <a:spLocks noChangeArrowheads="1"/>
          </p:cNvSpPr>
          <p:nvPr/>
        </p:nvSpPr>
        <p:spPr bwMode="auto">
          <a:xfrm>
            <a:off x="5387975" y="4643438"/>
            <a:ext cx="1331913" cy="1330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6634" name="Text Box 63"/>
          <p:cNvSpPr txBox="1">
            <a:spLocks noChangeArrowheads="1"/>
          </p:cNvSpPr>
          <p:nvPr/>
        </p:nvSpPr>
        <p:spPr bwMode="auto">
          <a:xfrm>
            <a:off x="5295900" y="6086475"/>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Associative Map</a:t>
            </a:r>
          </a:p>
        </p:txBody>
      </p:sp>
      <p:sp>
        <p:nvSpPr>
          <p:cNvPr id="26635" name="Text Box 64"/>
          <p:cNvSpPr txBox="1">
            <a:spLocks noChangeArrowheads="1"/>
          </p:cNvSpPr>
          <p:nvPr/>
        </p:nvSpPr>
        <p:spPr bwMode="auto">
          <a:xfrm>
            <a:off x="6218238" y="5143500"/>
            <a:ext cx="354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p'</a:t>
            </a:r>
          </a:p>
        </p:txBody>
      </p:sp>
      <p:sp>
        <p:nvSpPr>
          <p:cNvPr id="26636" name="Text Box 65"/>
          <p:cNvSpPr txBox="1">
            <a:spLocks noChangeArrowheads="1"/>
          </p:cNvSpPr>
          <p:nvPr/>
        </p:nvSpPr>
        <p:spPr bwMode="auto">
          <a:xfrm>
            <a:off x="7126288" y="5180013"/>
            <a:ext cx="11144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  p'      d</a:t>
            </a:r>
          </a:p>
        </p:txBody>
      </p:sp>
      <p:cxnSp>
        <p:nvCxnSpPr>
          <p:cNvPr id="26637" name="AutoShape 66"/>
          <p:cNvCxnSpPr>
            <a:cxnSpLocks noChangeShapeType="1"/>
            <a:stCxn id="26638" idx="1"/>
          </p:cNvCxnSpPr>
          <p:nvPr/>
        </p:nvCxnSpPr>
        <p:spPr bwMode="auto">
          <a:xfrm flipH="1">
            <a:off x="8043863" y="4243388"/>
            <a:ext cx="11112" cy="9810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8" name="Line 67"/>
          <p:cNvSpPr>
            <a:spLocks noChangeShapeType="1"/>
          </p:cNvSpPr>
          <p:nvPr/>
        </p:nvSpPr>
        <p:spPr bwMode="auto">
          <a:xfrm flipV="1">
            <a:off x="6513513" y="4241800"/>
            <a:ext cx="1543050" cy="14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9" name="Line 68"/>
          <p:cNvSpPr>
            <a:spLocks noChangeShapeType="1"/>
          </p:cNvSpPr>
          <p:nvPr/>
        </p:nvSpPr>
        <p:spPr bwMode="auto">
          <a:xfrm>
            <a:off x="5389563" y="4938713"/>
            <a:ext cx="133191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0" name="Line 69"/>
          <p:cNvSpPr>
            <a:spLocks noChangeShapeType="1"/>
          </p:cNvSpPr>
          <p:nvPr/>
        </p:nvSpPr>
        <p:spPr bwMode="auto">
          <a:xfrm>
            <a:off x="5414963" y="5224463"/>
            <a:ext cx="133191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26641" name="AutoShape 70"/>
          <p:cNvCxnSpPr>
            <a:cxnSpLocks noChangeShapeType="1"/>
          </p:cNvCxnSpPr>
          <p:nvPr/>
        </p:nvCxnSpPr>
        <p:spPr bwMode="auto">
          <a:xfrm flipV="1">
            <a:off x="6586538" y="5340350"/>
            <a:ext cx="533400" cy="6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42" name="Line 71"/>
          <p:cNvSpPr>
            <a:spLocks noChangeShapeType="1"/>
          </p:cNvSpPr>
          <p:nvPr/>
        </p:nvSpPr>
        <p:spPr bwMode="auto">
          <a:xfrm>
            <a:off x="7791450" y="516413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3" name="Text Box 72"/>
          <p:cNvSpPr txBox="1">
            <a:spLocks noChangeArrowheads="1"/>
          </p:cNvSpPr>
          <p:nvPr/>
        </p:nvSpPr>
        <p:spPr bwMode="auto">
          <a:xfrm>
            <a:off x="4686300" y="3714750"/>
            <a:ext cx="2043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Virtual Address (p,d)</a:t>
            </a:r>
          </a:p>
        </p:txBody>
      </p:sp>
      <p:sp>
        <p:nvSpPr>
          <p:cNvPr id="26644" name="Line 73"/>
          <p:cNvSpPr>
            <a:spLocks noChangeShapeType="1"/>
          </p:cNvSpPr>
          <p:nvPr/>
        </p:nvSpPr>
        <p:spPr bwMode="auto">
          <a:xfrm>
            <a:off x="6061075" y="4648200"/>
            <a:ext cx="0" cy="132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5" name="Line 74"/>
          <p:cNvSpPr>
            <a:spLocks noChangeShapeType="1"/>
          </p:cNvSpPr>
          <p:nvPr/>
        </p:nvSpPr>
        <p:spPr bwMode="auto">
          <a:xfrm>
            <a:off x="5394325" y="4799013"/>
            <a:ext cx="133191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6" name="Line 75"/>
          <p:cNvSpPr>
            <a:spLocks noChangeShapeType="1"/>
          </p:cNvSpPr>
          <p:nvPr/>
        </p:nvSpPr>
        <p:spPr bwMode="auto">
          <a:xfrm>
            <a:off x="5408613" y="5087938"/>
            <a:ext cx="133191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7" name="Line 76"/>
          <p:cNvSpPr>
            <a:spLocks noChangeShapeType="1"/>
          </p:cNvSpPr>
          <p:nvPr/>
        </p:nvSpPr>
        <p:spPr bwMode="auto">
          <a:xfrm>
            <a:off x="5368925" y="5554663"/>
            <a:ext cx="133191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8" name="Line 77"/>
          <p:cNvSpPr>
            <a:spLocks noChangeShapeType="1"/>
          </p:cNvSpPr>
          <p:nvPr/>
        </p:nvSpPr>
        <p:spPr bwMode="auto">
          <a:xfrm>
            <a:off x="5394325" y="5810250"/>
            <a:ext cx="133191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9" name="Line 78"/>
          <p:cNvSpPr>
            <a:spLocks noChangeShapeType="1"/>
          </p:cNvSpPr>
          <p:nvPr/>
        </p:nvSpPr>
        <p:spPr bwMode="auto">
          <a:xfrm>
            <a:off x="5373688" y="5429250"/>
            <a:ext cx="133191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0" name="Line 79"/>
          <p:cNvSpPr>
            <a:spLocks noChangeShapeType="1"/>
          </p:cNvSpPr>
          <p:nvPr/>
        </p:nvSpPr>
        <p:spPr bwMode="auto">
          <a:xfrm>
            <a:off x="5387975" y="5659438"/>
            <a:ext cx="133191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1" name="Line 80"/>
          <p:cNvSpPr>
            <a:spLocks noChangeShapeType="1"/>
          </p:cNvSpPr>
          <p:nvPr/>
        </p:nvSpPr>
        <p:spPr bwMode="auto">
          <a:xfrm>
            <a:off x="4921250" y="4430713"/>
            <a:ext cx="0" cy="147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2" name="Line 81"/>
          <p:cNvSpPr>
            <a:spLocks noChangeShapeType="1"/>
          </p:cNvSpPr>
          <p:nvPr/>
        </p:nvSpPr>
        <p:spPr bwMode="auto">
          <a:xfrm>
            <a:off x="4935538" y="4719638"/>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3" name="Line 82"/>
          <p:cNvSpPr>
            <a:spLocks noChangeShapeType="1"/>
          </p:cNvSpPr>
          <p:nvPr/>
        </p:nvSpPr>
        <p:spPr bwMode="auto">
          <a:xfrm>
            <a:off x="4929188" y="4843463"/>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4" name="Line 83"/>
          <p:cNvSpPr>
            <a:spLocks noChangeShapeType="1"/>
          </p:cNvSpPr>
          <p:nvPr/>
        </p:nvSpPr>
        <p:spPr bwMode="auto">
          <a:xfrm>
            <a:off x="4914900" y="4987925"/>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5" name="Line 84"/>
          <p:cNvSpPr>
            <a:spLocks noChangeShapeType="1"/>
          </p:cNvSpPr>
          <p:nvPr/>
        </p:nvSpPr>
        <p:spPr bwMode="auto">
          <a:xfrm>
            <a:off x="4908550" y="5111750"/>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6" name="Line 85"/>
          <p:cNvSpPr>
            <a:spLocks noChangeShapeType="1"/>
          </p:cNvSpPr>
          <p:nvPr/>
        </p:nvSpPr>
        <p:spPr bwMode="auto">
          <a:xfrm>
            <a:off x="4943475" y="5507038"/>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7" name="Line 86"/>
          <p:cNvSpPr>
            <a:spLocks noChangeShapeType="1"/>
          </p:cNvSpPr>
          <p:nvPr/>
        </p:nvSpPr>
        <p:spPr bwMode="auto">
          <a:xfrm>
            <a:off x="4937125" y="5630863"/>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8" name="Line 87"/>
          <p:cNvSpPr>
            <a:spLocks noChangeShapeType="1"/>
          </p:cNvSpPr>
          <p:nvPr/>
        </p:nvSpPr>
        <p:spPr bwMode="auto">
          <a:xfrm>
            <a:off x="4922838" y="5775325"/>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9" name="Line 88"/>
          <p:cNvSpPr>
            <a:spLocks noChangeShapeType="1"/>
          </p:cNvSpPr>
          <p:nvPr/>
        </p:nvSpPr>
        <p:spPr bwMode="auto">
          <a:xfrm>
            <a:off x="4916488" y="5899150"/>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60" name="Line 89"/>
          <p:cNvSpPr>
            <a:spLocks noChangeShapeType="1"/>
          </p:cNvSpPr>
          <p:nvPr/>
        </p:nvSpPr>
        <p:spPr bwMode="auto">
          <a:xfrm>
            <a:off x="4929188" y="4987925"/>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61" name="Line 90"/>
          <p:cNvSpPr>
            <a:spLocks noChangeShapeType="1"/>
          </p:cNvSpPr>
          <p:nvPr/>
        </p:nvSpPr>
        <p:spPr bwMode="auto">
          <a:xfrm>
            <a:off x="4922838" y="5111750"/>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62" name="Line 91"/>
          <p:cNvSpPr>
            <a:spLocks noChangeShapeType="1"/>
          </p:cNvSpPr>
          <p:nvPr/>
        </p:nvSpPr>
        <p:spPr bwMode="auto">
          <a:xfrm>
            <a:off x="4908550" y="5256213"/>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63" name="Line 92"/>
          <p:cNvSpPr>
            <a:spLocks noChangeShapeType="1"/>
          </p:cNvSpPr>
          <p:nvPr/>
        </p:nvSpPr>
        <p:spPr bwMode="auto">
          <a:xfrm>
            <a:off x="4902200" y="5380038"/>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406563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21B0F3-A343-4ED6-A740-9EACE5979893}" type="slidenum">
              <a:rPr lang="en-GB" altLang="en-US" sz="1400"/>
              <a:pPr/>
              <a:t>11</a:t>
            </a:fld>
            <a:endParaRPr lang="en-GB" altLang="en-US" sz="1400"/>
          </a:p>
        </p:txBody>
      </p:sp>
      <p:sp>
        <p:nvSpPr>
          <p:cNvPr id="27651" name="Rectangle 2"/>
          <p:cNvSpPr>
            <a:spLocks noGrp="1" noChangeArrowheads="1"/>
          </p:cNvSpPr>
          <p:nvPr>
            <p:ph type="title"/>
          </p:nvPr>
        </p:nvSpPr>
        <p:spPr/>
        <p:txBody>
          <a:bodyPr/>
          <a:lstStyle/>
          <a:p>
            <a:r>
              <a:rPr lang="en-US" altLang="en-US" sz="4000"/>
              <a:t>Address Translation by </a:t>
            </a:r>
            <a:r>
              <a:rPr lang="en-GB" altLang="en-US" sz="4000"/>
              <a:t>Combined Direct / Associative Mapping</a:t>
            </a:r>
            <a:r>
              <a:rPr lang="en-GB" altLang="en-US" sz="2800"/>
              <a:t/>
            </a:r>
            <a:br>
              <a:rPr lang="en-GB" altLang="en-US" sz="2800"/>
            </a:br>
            <a:endParaRPr lang="en-US" altLang="en-US" sz="3200"/>
          </a:p>
        </p:txBody>
      </p:sp>
      <p:sp>
        <p:nvSpPr>
          <p:cNvPr id="27652" name="Rectangle 3"/>
          <p:cNvSpPr>
            <a:spLocks noGrp="1" noChangeArrowheads="1"/>
          </p:cNvSpPr>
          <p:nvPr>
            <p:ph type="body" idx="1"/>
          </p:nvPr>
        </p:nvSpPr>
        <p:spPr>
          <a:xfrm>
            <a:off x="671513" y="1765300"/>
            <a:ext cx="7772400" cy="4114800"/>
          </a:xfrm>
        </p:spPr>
        <p:txBody>
          <a:bodyPr/>
          <a:lstStyle/>
          <a:p>
            <a:r>
              <a:rPr lang="en-GB" altLang="en-US" sz="2000" dirty="0"/>
              <a:t>In practice, many OSs combine the direct and associative mapping techniques. </a:t>
            </a:r>
          </a:p>
          <a:p>
            <a:pPr lvl="1"/>
            <a:r>
              <a:rPr lang="en-GB" altLang="en-US" sz="1800" dirty="0"/>
              <a:t>The associative storage contains only a few entries. </a:t>
            </a:r>
          </a:p>
          <a:p>
            <a:pPr lvl="1"/>
            <a:r>
              <a:rPr lang="en-GB" altLang="en-US" sz="1800" dirty="0"/>
              <a:t>When a program references the virtual address (p, d), the associative storage is searched to find page p. </a:t>
            </a:r>
          </a:p>
          <a:p>
            <a:pPr lvl="1"/>
            <a:r>
              <a:rPr lang="en-GB" altLang="en-US" sz="1800" dirty="0"/>
              <a:t>If it is there, the page frame p</a:t>
            </a:r>
            <a:r>
              <a:rPr lang="en-GB" altLang="en-US" sz="1800" dirty="0">
                <a:sym typeface="Symbol" panose="05050102010706020507" pitchFamily="18" charset="2"/>
              </a:rPr>
              <a:t></a:t>
            </a:r>
            <a:r>
              <a:rPr lang="en-GB" altLang="en-US" sz="1800" dirty="0"/>
              <a:t> is returned and this is concatenated with d to form the real address. </a:t>
            </a:r>
          </a:p>
          <a:p>
            <a:pPr lvl="1"/>
            <a:r>
              <a:rPr lang="en-GB" altLang="en-US" sz="1800" dirty="0"/>
              <a:t>If there is no match, the Page Map Table must be referenced and the real address is found by Direct Mapping. </a:t>
            </a:r>
          </a:p>
          <a:p>
            <a:pPr lvl="1"/>
            <a:r>
              <a:rPr lang="en-GB" altLang="en-US" sz="1800" dirty="0"/>
              <a:t>In addition, the Page number and Page Frame number are added to the Associative Storage so that the page can be accessed quickly the next time it is referenced.</a:t>
            </a:r>
          </a:p>
          <a:p>
            <a:r>
              <a:rPr lang="en-GB" altLang="en-US" sz="2000" dirty="0"/>
              <a:t>The Associative Storage does not need to be large to achieve good performance. The 80486 processor has 32 entries, and claims a 98% hit ratio.</a:t>
            </a:r>
          </a:p>
          <a:p>
            <a:endParaRPr lang="en-GB" altLang="en-US" sz="2000" dirty="0"/>
          </a:p>
          <a:p>
            <a:endParaRPr lang="en-US" altLang="en-US" sz="2000" dirty="0"/>
          </a:p>
        </p:txBody>
      </p:sp>
    </p:spTree>
    <p:extLst>
      <p:ext uri="{BB962C8B-B14F-4D97-AF65-F5344CB8AC3E}">
        <p14:creationId xmlns:p14="http://schemas.microsoft.com/office/powerpoint/2010/main" val="117008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6142EE-1FA5-489E-BEB5-A2C9CCF7C3D9}" type="slidenum">
              <a:rPr lang="en-GB" altLang="en-US" sz="1400"/>
              <a:pPr/>
              <a:t>12</a:t>
            </a:fld>
            <a:endParaRPr lang="en-GB" altLang="en-US" sz="1400"/>
          </a:p>
        </p:txBody>
      </p:sp>
      <p:sp>
        <p:nvSpPr>
          <p:cNvPr id="28675" name="Rectangle 2"/>
          <p:cNvSpPr>
            <a:spLocks noGrp="1" noChangeArrowheads="1"/>
          </p:cNvSpPr>
          <p:nvPr>
            <p:ph type="title"/>
          </p:nvPr>
        </p:nvSpPr>
        <p:spPr/>
        <p:txBody>
          <a:bodyPr/>
          <a:lstStyle/>
          <a:p>
            <a:r>
              <a:rPr lang="en-GB" altLang="en-US" sz="4000"/>
              <a:t>Combined Direct / Associative Mapping</a:t>
            </a:r>
            <a:endParaRPr lang="en-US" altLang="en-US" sz="4000"/>
          </a:p>
        </p:txBody>
      </p:sp>
      <p:sp>
        <p:nvSpPr>
          <p:cNvPr id="28676" name="Rectangle 78"/>
          <p:cNvSpPr>
            <a:spLocks noChangeArrowheads="1"/>
          </p:cNvSpPr>
          <p:nvPr/>
        </p:nvSpPr>
        <p:spPr bwMode="auto">
          <a:xfrm>
            <a:off x="2132013" y="2081213"/>
            <a:ext cx="1901825"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8677" name="Text Box 79"/>
          <p:cNvSpPr txBox="1">
            <a:spLocks noChangeArrowheads="1"/>
          </p:cNvSpPr>
          <p:nvPr/>
        </p:nvSpPr>
        <p:spPr bwMode="auto">
          <a:xfrm>
            <a:off x="2428875" y="20828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p</a:t>
            </a:r>
          </a:p>
        </p:txBody>
      </p:sp>
      <p:sp>
        <p:nvSpPr>
          <p:cNvPr id="28678" name="Line 80"/>
          <p:cNvSpPr>
            <a:spLocks noChangeShapeType="1"/>
          </p:cNvSpPr>
          <p:nvPr/>
        </p:nvSpPr>
        <p:spPr bwMode="auto">
          <a:xfrm>
            <a:off x="3024188" y="20812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79" name="Text Box 81"/>
          <p:cNvSpPr txBox="1">
            <a:spLocks noChangeArrowheads="1"/>
          </p:cNvSpPr>
          <p:nvPr/>
        </p:nvSpPr>
        <p:spPr bwMode="auto">
          <a:xfrm>
            <a:off x="3409950" y="21304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d</a:t>
            </a:r>
          </a:p>
        </p:txBody>
      </p:sp>
      <p:sp>
        <p:nvSpPr>
          <p:cNvPr id="28680" name="Text Box 83"/>
          <p:cNvSpPr txBox="1">
            <a:spLocks noChangeArrowheads="1"/>
          </p:cNvSpPr>
          <p:nvPr/>
        </p:nvSpPr>
        <p:spPr bwMode="auto">
          <a:xfrm>
            <a:off x="1431925" y="5943600"/>
            <a:ext cx="15176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Page Map Table</a:t>
            </a:r>
          </a:p>
          <a:p>
            <a:r>
              <a:rPr lang="en-US" altLang="en-US" sz="1600"/>
              <a:t>(all pages)</a:t>
            </a:r>
          </a:p>
        </p:txBody>
      </p:sp>
      <p:sp>
        <p:nvSpPr>
          <p:cNvPr id="28681" name="Line 84"/>
          <p:cNvSpPr>
            <a:spLocks noChangeShapeType="1"/>
          </p:cNvSpPr>
          <p:nvPr/>
        </p:nvSpPr>
        <p:spPr bwMode="auto">
          <a:xfrm>
            <a:off x="2039938" y="5440363"/>
            <a:ext cx="133191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2" name="Line 85"/>
          <p:cNvSpPr>
            <a:spLocks noChangeShapeType="1"/>
          </p:cNvSpPr>
          <p:nvPr/>
        </p:nvSpPr>
        <p:spPr bwMode="auto">
          <a:xfrm flipV="1">
            <a:off x="2039938" y="5746750"/>
            <a:ext cx="1331912"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3" name="Line 86"/>
          <p:cNvSpPr>
            <a:spLocks noChangeShapeType="1"/>
          </p:cNvSpPr>
          <p:nvPr/>
        </p:nvSpPr>
        <p:spPr bwMode="auto">
          <a:xfrm>
            <a:off x="2838450" y="5462588"/>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4" name="Text Box 87"/>
          <p:cNvSpPr txBox="1">
            <a:spLocks noChangeArrowheads="1"/>
          </p:cNvSpPr>
          <p:nvPr/>
        </p:nvSpPr>
        <p:spPr bwMode="auto">
          <a:xfrm>
            <a:off x="2913063" y="5381625"/>
            <a:ext cx="395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p'</a:t>
            </a:r>
          </a:p>
        </p:txBody>
      </p:sp>
      <p:sp>
        <p:nvSpPr>
          <p:cNvPr id="28685" name="Oval 88"/>
          <p:cNvSpPr>
            <a:spLocks noChangeArrowheads="1"/>
          </p:cNvSpPr>
          <p:nvPr/>
        </p:nvSpPr>
        <p:spPr bwMode="auto">
          <a:xfrm>
            <a:off x="2471738" y="2986088"/>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8686" name="Line 89"/>
          <p:cNvSpPr>
            <a:spLocks noChangeShapeType="1"/>
          </p:cNvSpPr>
          <p:nvPr/>
        </p:nvSpPr>
        <p:spPr bwMode="auto">
          <a:xfrm>
            <a:off x="2624138" y="298608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7" name="Line 90"/>
          <p:cNvSpPr>
            <a:spLocks noChangeShapeType="1"/>
          </p:cNvSpPr>
          <p:nvPr/>
        </p:nvSpPr>
        <p:spPr bwMode="auto">
          <a:xfrm>
            <a:off x="2471738" y="3138488"/>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8" name="Text Box 91"/>
          <p:cNvSpPr txBox="1">
            <a:spLocks noChangeArrowheads="1"/>
          </p:cNvSpPr>
          <p:nvPr/>
        </p:nvSpPr>
        <p:spPr bwMode="auto">
          <a:xfrm>
            <a:off x="6692900" y="3722688"/>
            <a:ext cx="11144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  p'      d</a:t>
            </a:r>
          </a:p>
        </p:txBody>
      </p:sp>
      <p:sp>
        <p:nvSpPr>
          <p:cNvPr id="28689" name="Line 94"/>
          <p:cNvSpPr>
            <a:spLocks noChangeShapeType="1"/>
          </p:cNvSpPr>
          <p:nvPr/>
        </p:nvSpPr>
        <p:spPr bwMode="auto">
          <a:xfrm>
            <a:off x="3873500" y="2322513"/>
            <a:ext cx="3808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90" name="Line 96"/>
          <p:cNvSpPr>
            <a:spLocks noChangeShapeType="1"/>
          </p:cNvSpPr>
          <p:nvPr/>
        </p:nvSpPr>
        <p:spPr bwMode="auto">
          <a:xfrm>
            <a:off x="1917700" y="4278313"/>
            <a:ext cx="1588" cy="1198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91" name="Text Box 97"/>
          <p:cNvSpPr txBox="1">
            <a:spLocks noChangeArrowheads="1"/>
          </p:cNvSpPr>
          <p:nvPr/>
        </p:nvSpPr>
        <p:spPr bwMode="auto">
          <a:xfrm>
            <a:off x="490538" y="2413000"/>
            <a:ext cx="13954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Page Map Table </a:t>
            </a:r>
            <a:br>
              <a:rPr lang="en-US" altLang="en-US" sz="1400"/>
            </a:br>
            <a:r>
              <a:rPr lang="en-US" altLang="en-US" sz="1400"/>
              <a:t>Origin Register</a:t>
            </a:r>
          </a:p>
        </p:txBody>
      </p:sp>
      <p:sp>
        <p:nvSpPr>
          <p:cNvPr id="28692" name="Text Box 98"/>
          <p:cNvSpPr txBox="1">
            <a:spLocks noChangeArrowheads="1"/>
          </p:cNvSpPr>
          <p:nvPr/>
        </p:nvSpPr>
        <p:spPr bwMode="auto">
          <a:xfrm>
            <a:off x="619125" y="2914650"/>
            <a:ext cx="1287463"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        b       </a:t>
            </a:r>
          </a:p>
        </p:txBody>
      </p:sp>
      <p:sp>
        <p:nvSpPr>
          <p:cNvPr id="28693" name="Line 100"/>
          <p:cNvSpPr>
            <a:spLocks noChangeShapeType="1"/>
          </p:cNvSpPr>
          <p:nvPr/>
        </p:nvSpPr>
        <p:spPr bwMode="auto">
          <a:xfrm>
            <a:off x="2635250" y="243046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94" name="Line 101"/>
          <p:cNvSpPr>
            <a:spLocks noChangeShapeType="1"/>
          </p:cNvSpPr>
          <p:nvPr/>
        </p:nvSpPr>
        <p:spPr bwMode="auto">
          <a:xfrm flipH="1" flipV="1">
            <a:off x="7294563" y="4138613"/>
            <a:ext cx="115887" cy="808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95" name="Text Box 102"/>
          <p:cNvSpPr txBox="1">
            <a:spLocks noChangeArrowheads="1"/>
          </p:cNvSpPr>
          <p:nvPr/>
        </p:nvSpPr>
        <p:spPr bwMode="auto">
          <a:xfrm>
            <a:off x="6470650" y="4849813"/>
            <a:ext cx="1455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“Real” Address</a:t>
            </a:r>
          </a:p>
        </p:txBody>
      </p:sp>
      <p:cxnSp>
        <p:nvCxnSpPr>
          <p:cNvPr id="28696" name="AutoShape 104"/>
          <p:cNvCxnSpPr>
            <a:cxnSpLocks noChangeShapeType="1"/>
          </p:cNvCxnSpPr>
          <p:nvPr/>
        </p:nvCxnSpPr>
        <p:spPr bwMode="auto">
          <a:xfrm flipV="1">
            <a:off x="1911350" y="3135313"/>
            <a:ext cx="533400" cy="6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7" name="Line 105"/>
          <p:cNvSpPr>
            <a:spLocks noChangeShapeType="1"/>
          </p:cNvSpPr>
          <p:nvPr/>
        </p:nvSpPr>
        <p:spPr bwMode="auto">
          <a:xfrm>
            <a:off x="2041525" y="4287838"/>
            <a:ext cx="133191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98" name="Line 106"/>
          <p:cNvSpPr>
            <a:spLocks noChangeShapeType="1"/>
          </p:cNvSpPr>
          <p:nvPr/>
        </p:nvSpPr>
        <p:spPr bwMode="auto">
          <a:xfrm>
            <a:off x="2066925" y="4587875"/>
            <a:ext cx="133191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99" name="Line 107"/>
          <p:cNvSpPr>
            <a:spLocks noChangeShapeType="1"/>
          </p:cNvSpPr>
          <p:nvPr/>
        </p:nvSpPr>
        <p:spPr bwMode="auto">
          <a:xfrm>
            <a:off x="2054225" y="4856163"/>
            <a:ext cx="133191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00" name="Line 108"/>
          <p:cNvSpPr>
            <a:spLocks noChangeShapeType="1"/>
          </p:cNvSpPr>
          <p:nvPr/>
        </p:nvSpPr>
        <p:spPr bwMode="auto">
          <a:xfrm>
            <a:off x="2078038" y="5156200"/>
            <a:ext cx="133191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01" name="Text Box 111"/>
          <p:cNvSpPr txBox="1">
            <a:spLocks noChangeArrowheads="1"/>
          </p:cNvSpPr>
          <p:nvPr/>
        </p:nvSpPr>
        <p:spPr bwMode="auto">
          <a:xfrm>
            <a:off x="1639888" y="45037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p</a:t>
            </a:r>
          </a:p>
        </p:txBody>
      </p:sp>
      <p:sp>
        <p:nvSpPr>
          <p:cNvPr id="28702" name="Line 114"/>
          <p:cNvSpPr>
            <a:spLocks noChangeShapeType="1"/>
          </p:cNvSpPr>
          <p:nvPr/>
        </p:nvSpPr>
        <p:spPr bwMode="auto">
          <a:xfrm>
            <a:off x="7358063" y="37068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03" name="Text Box 117"/>
          <p:cNvSpPr txBox="1">
            <a:spLocks noChangeArrowheads="1"/>
          </p:cNvSpPr>
          <p:nvPr/>
        </p:nvSpPr>
        <p:spPr bwMode="auto">
          <a:xfrm>
            <a:off x="2233613" y="1751013"/>
            <a:ext cx="192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Virtual Address (p,d)</a:t>
            </a:r>
          </a:p>
        </p:txBody>
      </p:sp>
      <p:sp>
        <p:nvSpPr>
          <p:cNvPr id="28704" name="Line 129"/>
          <p:cNvSpPr>
            <a:spLocks noChangeShapeType="1"/>
          </p:cNvSpPr>
          <p:nvPr/>
        </p:nvSpPr>
        <p:spPr bwMode="auto">
          <a:xfrm>
            <a:off x="2033588" y="4286250"/>
            <a:ext cx="0" cy="1616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05" name="Line 130"/>
          <p:cNvSpPr>
            <a:spLocks noChangeShapeType="1"/>
          </p:cNvSpPr>
          <p:nvPr/>
        </p:nvSpPr>
        <p:spPr bwMode="auto">
          <a:xfrm>
            <a:off x="3384550" y="4279900"/>
            <a:ext cx="0" cy="1616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06" name="Line 131"/>
          <p:cNvSpPr>
            <a:spLocks noChangeShapeType="1"/>
          </p:cNvSpPr>
          <p:nvPr/>
        </p:nvSpPr>
        <p:spPr bwMode="auto">
          <a:xfrm>
            <a:off x="7677150" y="2324100"/>
            <a:ext cx="0" cy="1400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07" name="Rectangle 132"/>
          <p:cNvSpPr>
            <a:spLocks noChangeArrowheads="1"/>
          </p:cNvSpPr>
          <p:nvPr/>
        </p:nvSpPr>
        <p:spPr bwMode="auto">
          <a:xfrm>
            <a:off x="4378325" y="2881313"/>
            <a:ext cx="1331913" cy="1330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8708" name="Text Box 133"/>
          <p:cNvSpPr txBox="1">
            <a:spLocks noChangeArrowheads="1"/>
          </p:cNvSpPr>
          <p:nvPr/>
        </p:nvSpPr>
        <p:spPr bwMode="auto">
          <a:xfrm>
            <a:off x="4284663" y="4165600"/>
            <a:ext cx="15589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t>Partial </a:t>
            </a:r>
          </a:p>
          <a:p>
            <a:pPr algn="ctr"/>
            <a:r>
              <a:rPr lang="en-US" altLang="en-US" sz="1600"/>
              <a:t>Associative Map</a:t>
            </a:r>
          </a:p>
        </p:txBody>
      </p:sp>
      <p:sp>
        <p:nvSpPr>
          <p:cNvPr id="28709" name="Text Box 134"/>
          <p:cNvSpPr txBox="1">
            <a:spLocks noChangeArrowheads="1"/>
          </p:cNvSpPr>
          <p:nvPr/>
        </p:nvSpPr>
        <p:spPr bwMode="auto">
          <a:xfrm>
            <a:off x="5208588" y="3381375"/>
            <a:ext cx="354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p'</a:t>
            </a:r>
          </a:p>
        </p:txBody>
      </p:sp>
      <p:sp>
        <p:nvSpPr>
          <p:cNvPr id="28710" name="Line 135"/>
          <p:cNvSpPr>
            <a:spLocks noChangeShapeType="1"/>
          </p:cNvSpPr>
          <p:nvPr/>
        </p:nvSpPr>
        <p:spPr bwMode="auto">
          <a:xfrm>
            <a:off x="4379913" y="3176588"/>
            <a:ext cx="133191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11" name="Line 136"/>
          <p:cNvSpPr>
            <a:spLocks noChangeShapeType="1"/>
          </p:cNvSpPr>
          <p:nvPr/>
        </p:nvSpPr>
        <p:spPr bwMode="auto">
          <a:xfrm>
            <a:off x="4405313" y="3462338"/>
            <a:ext cx="133191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28712" name="AutoShape 137"/>
          <p:cNvCxnSpPr>
            <a:cxnSpLocks noChangeShapeType="1"/>
            <a:endCxn id="28688" idx="1"/>
          </p:cNvCxnSpPr>
          <p:nvPr/>
        </p:nvCxnSpPr>
        <p:spPr bwMode="auto">
          <a:xfrm>
            <a:off x="5576888" y="3584575"/>
            <a:ext cx="1116012" cy="341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13" name="Line 138"/>
          <p:cNvSpPr>
            <a:spLocks noChangeShapeType="1"/>
          </p:cNvSpPr>
          <p:nvPr/>
        </p:nvSpPr>
        <p:spPr bwMode="auto">
          <a:xfrm>
            <a:off x="5051425" y="2886075"/>
            <a:ext cx="0" cy="132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14" name="Line 139"/>
          <p:cNvSpPr>
            <a:spLocks noChangeShapeType="1"/>
          </p:cNvSpPr>
          <p:nvPr/>
        </p:nvSpPr>
        <p:spPr bwMode="auto">
          <a:xfrm>
            <a:off x="4384675" y="3036888"/>
            <a:ext cx="133191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15" name="Line 140"/>
          <p:cNvSpPr>
            <a:spLocks noChangeShapeType="1"/>
          </p:cNvSpPr>
          <p:nvPr/>
        </p:nvSpPr>
        <p:spPr bwMode="auto">
          <a:xfrm>
            <a:off x="4398963" y="3325813"/>
            <a:ext cx="133191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16" name="Line 141"/>
          <p:cNvSpPr>
            <a:spLocks noChangeShapeType="1"/>
          </p:cNvSpPr>
          <p:nvPr/>
        </p:nvSpPr>
        <p:spPr bwMode="auto">
          <a:xfrm>
            <a:off x="4359275" y="3792538"/>
            <a:ext cx="133191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17" name="Line 142"/>
          <p:cNvSpPr>
            <a:spLocks noChangeShapeType="1"/>
          </p:cNvSpPr>
          <p:nvPr/>
        </p:nvSpPr>
        <p:spPr bwMode="auto">
          <a:xfrm>
            <a:off x="4384675" y="4048125"/>
            <a:ext cx="133191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18" name="Line 143"/>
          <p:cNvSpPr>
            <a:spLocks noChangeShapeType="1"/>
          </p:cNvSpPr>
          <p:nvPr/>
        </p:nvSpPr>
        <p:spPr bwMode="auto">
          <a:xfrm>
            <a:off x="4364038" y="3667125"/>
            <a:ext cx="133191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19" name="Line 144"/>
          <p:cNvSpPr>
            <a:spLocks noChangeShapeType="1"/>
          </p:cNvSpPr>
          <p:nvPr/>
        </p:nvSpPr>
        <p:spPr bwMode="auto">
          <a:xfrm>
            <a:off x="4378325" y="3897313"/>
            <a:ext cx="1331913"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0" name="Line 145"/>
          <p:cNvSpPr>
            <a:spLocks noChangeShapeType="1"/>
          </p:cNvSpPr>
          <p:nvPr/>
        </p:nvSpPr>
        <p:spPr bwMode="auto">
          <a:xfrm>
            <a:off x="3911600" y="2668588"/>
            <a:ext cx="0" cy="147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1" name="Line 146"/>
          <p:cNvSpPr>
            <a:spLocks noChangeShapeType="1"/>
          </p:cNvSpPr>
          <p:nvPr/>
        </p:nvSpPr>
        <p:spPr bwMode="auto">
          <a:xfrm>
            <a:off x="3925888" y="2957513"/>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2" name="Line 147"/>
          <p:cNvSpPr>
            <a:spLocks noChangeShapeType="1"/>
          </p:cNvSpPr>
          <p:nvPr/>
        </p:nvSpPr>
        <p:spPr bwMode="auto">
          <a:xfrm>
            <a:off x="3919538" y="3081338"/>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3" name="Line 148"/>
          <p:cNvSpPr>
            <a:spLocks noChangeShapeType="1"/>
          </p:cNvSpPr>
          <p:nvPr/>
        </p:nvSpPr>
        <p:spPr bwMode="auto">
          <a:xfrm>
            <a:off x="3905250" y="3225800"/>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4" name="Line 149"/>
          <p:cNvSpPr>
            <a:spLocks noChangeShapeType="1"/>
          </p:cNvSpPr>
          <p:nvPr/>
        </p:nvSpPr>
        <p:spPr bwMode="auto">
          <a:xfrm>
            <a:off x="3898900" y="3349625"/>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5" name="Line 150"/>
          <p:cNvSpPr>
            <a:spLocks noChangeShapeType="1"/>
          </p:cNvSpPr>
          <p:nvPr/>
        </p:nvSpPr>
        <p:spPr bwMode="auto">
          <a:xfrm>
            <a:off x="3933825" y="3744913"/>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6" name="Line 151"/>
          <p:cNvSpPr>
            <a:spLocks noChangeShapeType="1"/>
          </p:cNvSpPr>
          <p:nvPr/>
        </p:nvSpPr>
        <p:spPr bwMode="auto">
          <a:xfrm>
            <a:off x="3927475" y="3868738"/>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7" name="Line 152"/>
          <p:cNvSpPr>
            <a:spLocks noChangeShapeType="1"/>
          </p:cNvSpPr>
          <p:nvPr/>
        </p:nvSpPr>
        <p:spPr bwMode="auto">
          <a:xfrm>
            <a:off x="3913188" y="4013200"/>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8" name="Line 153"/>
          <p:cNvSpPr>
            <a:spLocks noChangeShapeType="1"/>
          </p:cNvSpPr>
          <p:nvPr/>
        </p:nvSpPr>
        <p:spPr bwMode="auto">
          <a:xfrm>
            <a:off x="3906838" y="4137025"/>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29" name="Line 154"/>
          <p:cNvSpPr>
            <a:spLocks noChangeShapeType="1"/>
          </p:cNvSpPr>
          <p:nvPr/>
        </p:nvSpPr>
        <p:spPr bwMode="auto">
          <a:xfrm>
            <a:off x="3919538" y="3225800"/>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0" name="Line 155"/>
          <p:cNvSpPr>
            <a:spLocks noChangeShapeType="1"/>
          </p:cNvSpPr>
          <p:nvPr/>
        </p:nvSpPr>
        <p:spPr bwMode="auto">
          <a:xfrm>
            <a:off x="3913188" y="3349625"/>
            <a:ext cx="446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1" name="Line 156"/>
          <p:cNvSpPr>
            <a:spLocks noChangeShapeType="1"/>
          </p:cNvSpPr>
          <p:nvPr/>
        </p:nvSpPr>
        <p:spPr bwMode="auto">
          <a:xfrm>
            <a:off x="3898900" y="3494088"/>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2" name="Line 157"/>
          <p:cNvSpPr>
            <a:spLocks noChangeShapeType="1"/>
          </p:cNvSpPr>
          <p:nvPr/>
        </p:nvSpPr>
        <p:spPr bwMode="auto">
          <a:xfrm>
            <a:off x="3892550" y="3617913"/>
            <a:ext cx="446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3" name="Line 158"/>
          <p:cNvSpPr>
            <a:spLocks noChangeShapeType="1"/>
          </p:cNvSpPr>
          <p:nvPr/>
        </p:nvSpPr>
        <p:spPr bwMode="auto">
          <a:xfrm>
            <a:off x="2798763" y="2468563"/>
            <a:ext cx="1096962" cy="230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4" name="Line 159"/>
          <p:cNvSpPr>
            <a:spLocks noChangeShapeType="1"/>
          </p:cNvSpPr>
          <p:nvPr/>
        </p:nvSpPr>
        <p:spPr bwMode="auto">
          <a:xfrm flipH="1">
            <a:off x="1544638" y="3290888"/>
            <a:ext cx="1023937" cy="1009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5" name="Line 160"/>
          <p:cNvSpPr>
            <a:spLocks noChangeShapeType="1"/>
          </p:cNvSpPr>
          <p:nvPr/>
        </p:nvSpPr>
        <p:spPr bwMode="auto">
          <a:xfrm>
            <a:off x="1544638" y="4344988"/>
            <a:ext cx="0" cy="1298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6" name="Line 161"/>
          <p:cNvSpPr>
            <a:spLocks noChangeShapeType="1"/>
          </p:cNvSpPr>
          <p:nvPr/>
        </p:nvSpPr>
        <p:spPr bwMode="auto">
          <a:xfrm>
            <a:off x="1544638" y="5672138"/>
            <a:ext cx="476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7" name="Line 162"/>
          <p:cNvSpPr>
            <a:spLocks noChangeShapeType="1"/>
          </p:cNvSpPr>
          <p:nvPr/>
        </p:nvSpPr>
        <p:spPr bwMode="auto">
          <a:xfrm>
            <a:off x="3390900" y="5614988"/>
            <a:ext cx="2063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8" name="Line 163"/>
          <p:cNvSpPr>
            <a:spLocks noChangeShapeType="1"/>
          </p:cNvSpPr>
          <p:nvPr/>
        </p:nvSpPr>
        <p:spPr bwMode="auto">
          <a:xfrm flipV="1">
            <a:off x="5468938" y="3983038"/>
            <a:ext cx="1227137" cy="163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39" name="Text Box 164"/>
          <p:cNvSpPr txBox="1">
            <a:spLocks noChangeArrowheads="1"/>
          </p:cNvSpPr>
          <p:nvPr/>
        </p:nvSpPr>
        <p:spPr bwMode="auto">
          <a:xfrm>
            <a:off x="5899150" y="3122613"/>
            <a:ext cx="12858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only if </a:t>
            </a:r>
            <a:br>
              <a:rPr lang="en-US" altLang="en-US" sz="1600" b="1"/>
            </a:br>
            <a:r>
              <a:rPr lang="en-US" altLang="en-US" sz="1600" b="1"/>
              <a:t>match found</a:t>
            </a:r>
          </a:p>
        </p:txBody>
      </p:sp>
      <p:sp>
        <p:nvSpPr>
          <p:cNvPr id="28740" name="Text Box 165"/>
          <p:cNvSpPr txBox="1">
            <a:spLocks noChangeArrowheads="1"/>
          </p:cNvSpPr>
          <p:nvPr/>
        </p:nvSpPr>
        <p:spPr bwMode="auto">
          <a:xfrm>
            <a:off x="3930650" y="2524125"/>
            <a:ext cx="1947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TRY THIS FIRST...</a:t>
            </a:r>
          </a:p>
        </p:txBody>
      </p:sp>
      <p:sp>
        <p:nvSpPr>
          <p:cNvPr id="28741" name="Text Box 166"/>
          <p:cNvSpPr txBox="1">
            <a:spLocks noChangeArrowheads="1"/>
          </p:cNvSpPr>
          <p:nvPr/>
        </p:nvSpPr>
        <p:spPr bwMode="auto">
          <a:xfrm>
            <a:off x="361950" y="3368675"/>
            <a:ext cx="18081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TRY THIS IF NO </a:t>
            </a:r>
            <a:br>
              <a:rPr lang="en-US" altLang="en-US" sz="1600" b="1"/>
            </a:br>
            <a:r>
              <a:rPr lang="en-US" altLang="en-US" sz="1600" b="1"/>
              <a:t>MATCH FOUND </a:t>
            </a:r>
            <a:br>
              <a:rPr lang="en-US" altLang="en-US" sz="1600" b="1"/>
            </a:br>
            <a:r>
              <a:rPr lang="en-US" altLang="en-US" sz="1600" b="1"/>
              <a:t>IN ASS. MAP...</a:t>
            </a:r>
          </a:p>
        </p:txBody>
      </p:sp>
    </p:spTree>
    <p:extLst>
      <p:ext uri="{BB962C8B-B14F-4D97-AF65-F5344CB8AC3E}">
        <p14:creationId xmlns:p14="http://schemas.microsoft.com/office/powerpoint/2010/main" val="419782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5AF93E-FCBA-4005-8548-AD2186939068}" type="slidenum">
              <a:rPr lang="en-GB" altLang="en-US" sz="1400"/>
              <a:pPr/>
              <a:t>13</a:t>
            </a:fld>
            <a:endParaRPr lang="en-GB" altLang="en-US" sz="1400"/>
          </a:p>
        </p:txBody>
      </p:sp>
      <p:sp>
        <p:nvSpPr>
          <p:cNvPr id="33795" name="Rectangle 2"/>
          <p:cNvSpPr>
            <a:spLocks noGrp="1" noChangeArrowheads="1"/>
          </p:cNvSpPr>
          <p:nvPr>
            <p:ph type="title"/>
          </p:nvPr>
        </p:nvSpPr>
        <p:spPr>
          <a:xfrm>
            <a:off x="642938" y="363538"/>
            <a:ext cx="7772400" cy="1143000"/>
          </a:xfrm>
        </p:spPr>
        <p:txBody>
          <a:bodyPr/>
          <a:lstStyle/>
          <a:p>
            <a:r>
              <a:rPr lang="en-GB" altLang="en-US" sz="3600" dirty="0"/>
              <a:t>Virtual Storage Management Strategies</a:t>
            </a:r>
            <a:endParaRPr lang="en-US" altLang="en-US" sz="3600" dirty="0"/>
          </a:p>
        </p:txBody>
      </p:sp>
      <p:sp>
        <p:nvSpPr>
          <p:cNvPr id="33796" name="Rectangle 3"/>
          <p:cNvSpPr>
            <a:spLocks noGrp="1" noChangeArrowheads="1"/>
          </p:cNvSpPr>
          <p:nvPr>
            <p:ph type="body" idx="1"/>
          </p:nvPr>
        </p:nvSpPr>
        <p:spPr>
          <a:xfrm>
            <a:off x="584200" y="1619250"/>
            <a:ext cx="8305800" cy="4114800"/>
          </a:xfrm>
        </p:spPr>
        <p:txBody>
          <a:bodyPr/>
          <a:lstStyle/>
          <a:p>
            <a:r>
              <a:rPr lang="en-GB" altLang="en-US" sz="2400" dirty="0"/>
              <a:t>Virtual Storage Management is the process of controlling what happens when a referenced address is not in main memory. </a:t>
            </a:r>
          </a:p>
          <a:p>
            <a:r>
              <a:rPr lang="en-GB" altLang="en-US" sz="2400" dirty="0"/>
              <a:t>They are divided into the following categories:</a:t>
            </a:r>
          </a:p>
          <a:p>
            <a:pPr lvl="1"/>
            <a:r>
              <a:rPr lang="en-GB" altLang="en-US" sz="2000" dirty="0"/>
              <a:t>Fetch Strategies. These are concerned with when to transfer a page or segment from secondary storage to main storage. Traditionally, demand fetch has been used, </a:t>
            </a:r>
            <a:r>
              <a:rPr lang="en-GB" altLang="en-US" sz="2000" dirty="0" err="1"/>
              <a:t>ie</a:t>
            </a:r>
            <a:r>
              <a:rPr lang="en-GB" altLang="en-US" sz="2000" dirty="0"/>
              <a:t>. a page is transferred when it is referenced. Anticipatory fetching tries to determine in advance what pages or segments will be referenced by a program.</a:t>
            </a:r>
          </a:p>
          <a:p>
            <a:pPr lvl="1"/>
            <a:r>
              <a:rPr lang="en-GB" altLang="en-US" sz="2000" dirty="0"/>
              <a:t>Placement Strategies. These determine where in main storage to place an incoming page or segment. Pages may be placed in any free page frame. With segments, the placement strategies are the same as those discussed for variable partition multiprogramming.</a:t>
            </a:r>
          </a:p>
          <a:p>
            <a:pPr lvl="1"/>
            <a:r>
              <a:rPr lang="en-GB" altLang="en-US" sz="2000" dirty="0"/>
              <a:t>Replacement Strategies. These determine which page or segment to move out of main storage in order to make room for the incoming one.</a:t>
            </a:r>
            <a:endParaRPr lang="en-US" altLang="en-US" sz="2000" dirty="0"/>
          </a:p>
        </p:txBody>
      </p:sp>
    </p:spTree>
    <p:extLst>
      <p:ext uri="{BB962C8B-B14F-4D97-AF65-F5344CB8AC3E}">
        <p14:creationId xmlns:p14="http://schemas.microsoft.com/office/powerpoint/2010/main" val="159564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8D321C-28CD-4112-885E-20582C2BBFC5}" type="slidenum">
              <a:rPr lang="en-GB" altLang="en-US" sz="1400"/>
              <a:pPr/>
              <a:t>14</a:t>
            </a:fld>
            <a:endParaRPr lang="en-GB" altLang="en-US" sz="1400"/>
          </a:p>
        </p:txBody>
      </p:sp>
      <p:sp>
        <p:nvSpPr>
          <p:cNvPr id="34819" name="Rectangle 2"/>
          <p:cNvSpPr>
            <a:spLocks noGrp="1" noChangeArrowheads="1"/>
          </p:cNvSpPr>
          <p:nvPr>
            <p:ph type="title"/>
          </p:nvPr>
        </p:nvSpPr>
        <p:spPr>
          <a:xfrm>
            <a:off x="744810" y="490662"/>
            <a:ext cx="7067550" cy="778098"/>
          </a:xfrm>
        </p:spPr>
        <p:txBody>
          <a:bodyPr/>
          <a:lstStyle/>
          <a:p>
            <a:r>
              <a:rPr lang="en-GB" altLang="en-US" sz="3600" dirty="0"/>
              <a:t>Page Replacement Strategies</a:t>
            </a:r>
            <a:endParaRPr lang="en-US" altLang="en-US" sz="3600" dirty="0"/>
          </a:p>
        </p:txBody>
      </p:sp>
      <p:sp>
        <p:nvSpPr>
          <p:cNvPr id="34820" name="Rectangle 3"/>
          <p:cNvSpPr>
            <a:spLocks noGrp="1" noChangeArrowheads="1"/>
          </p:cNvSpPr>
          <p:nvPr>
            <p:ph type="body" idx="1"/>
          </p:nvPr>
        </p:nvSpPr>
        <p:spPr>
          <a:xfrm>
            <a:off x="685800" y="1981200"/>
            <a:ext cx="8120063" cy="4114800"/>
          </a:xfrm>
        </p:spPr>
        <p:txBody>
          <a:bodyPr/>
          <a:lstStyle/>
          <a:p>
            <a:r>
              <a:rPr lang="en-GB" altLang="en-US" sz="2000"/>
              <a:t>It is common in paging systems for all page frames to be in use. Therefore when a page is to be brought in, another page must be moved out to make way for it. </a:t>
            </a:r>
          </a:p>
          <a:p>
            <a:r>
              <a:rPr lang="en-GB" altLang="en-US" sz="2000"/>
              <a:t>The objectives of a page replacement strategy are to</a:t>
            </a:r>
          </a:p>
          <a:p>
            <a:pPr lvl="1"/>
            <a:r>
              <a:rPr lang="en-GB" altLang="en-US" sz="1800"/>
              <a:t>keep in main memory what is most likely to be used in the near future, and to</a:t>
            </a:r>
          </a:p>
          <a:p>
            <a:pPr lvl="1"/>
            <a:r>
              <a:rPr lang="en-GB" altLang="en-US" sz="1800"/>
              <a:t>replace what won’t be needed for the longest time.</a:t>
            </a:r>
          </a:p>
          <a:p>
            <a:r>
              <a:rPr lang="en-GB" altLang="en-US" sz="2000"/>
              <a:t>Optimum performance cannot be achieved because the OS cannot predict what the system will do, so several sub-optimal replacement strategies exist.</a:t>
            </a:r>
          </a:p>
          <a:p>
            <a:endParaRPr lang="en-GB" altLang="en-US" sz="2000"/>
          </a:p>
        </p:txBody>
      </p:sp>
    </p:spTree>
    <p:extLst>
      <p:ext uri="{BB962C8B-B14F-4D97-AF65-F5344CB8AC3E}">
        <p14:creationId xmlns:p14="http://schemas.microsoft.com/office/powerpoint/2010/main" val="2239915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34B047-25CD-4F39-A105-D568DBF26B10}" type="slidenum">
              <a:rPr lang="en-GB" altLang="en-US" sz="1400"/>
              <a:pPr/>
              <a:t>15</a:t>
            </a:fld>
            <a:endParaRPr lang="en-GB" altLang="en-US" sz="1400"/>
          </a:p>
        </p:txBody>
      </p:sp>
      <p:sp>
        <p:nvSpPr>
          <p:cNvPr id="35843" name="Rectangle 2"/>
          <p:cNvSpPr>
            <a:spLocks noGrp="1" noChangeArrowheads="1"/>
          </p:cNvSpPr>
          <p:nvPr>
            <p:ph type="title"/>
          </p:nvPr>
        </p:nvSpPr>
        <p:spPr>
          <a:xfrm>
            <a:off x="642938" y="261938"/>
            <a:ext cx="7772400" cy="1143000"/>
          </a:xfrm>
        </p:spPr>
        <p:txBody>
          <a:bodyPr/>
          <a:lstStyle/>
          <a:p>
            <a:r>
              <a:rPr lang="en-GB" altLang="en-US" sz="3600" dirty="0"/>
              <a:t>Page Replacement Strategies</a:t>
            </a:r>
            <a:endParaRPr lang="en-US" altLang="en-US" sz="3600" dirty="0"/>
          </a:p>
        </p:txBody>
      </p:sp>
      <p:sp>
        <p:nvSpPr>
          <p:cNvPr id="35844" name="Rectangle 3"/>
          <p:cNvSpPr>
            <a:spLocks noGrp="1" noChangeArrowheads="1"/>
          </p:cNvSpPr>
          <p:nvPr>
            <p:ph type="body" idx="1"/>
          </p:nvPr>
        </p:nvSpPr>
        <p:spPr>
          <a:xfrm>
            <a:off x="398463" y="1690464"/>
            <a:ext cx="8566150" cy="4114800"/>
          </a:xfrm>
        </p:spPr>
        <p:txBody>
          <a:bodyPr/>
          <a:lstStyle/>
          <a:p>
            <a:r>
              <a:rPr lang="en-GB" altLang="en-US" sz="1600" b="1" dirty="0"/>
              <a:t>Random Page Replacement.</a:t>
            </a:r>
          </a:p>
          <a:p>
            <a:pPr lvl="1"/>
            <a:r>
              <a:rPr lang="en-GB" altLang="en-US" sz="1600" dirty="0"/>
              <a:t>Replacement decisions can be made quickly, but is unpredictable and never used.</a:t>
            </a:r>
          </a:p>
          <a:p>
            <a:r>
              <a:rPr lang="en-GB" altLang="en-US" sz="1600" b="1" dirty="0"/>
              <a:t>First-In-First-Out (FIFO) Page Replacement</a:t>
            </a:r>
          </a:p>
          <a:p>
            <a:pPr lvl="1"/>
            <a:r>
              <a:rPr lang="en-GB" altLang="en-US" sz="1600" dirty="0"/>
              <a:t>Choose the page that has been in storage longest. </a:t>
            </a:r>
          </a:p>
          <a:p>
            <a:pPr lvl="1"/>
            <a:r>
              <a:rPr lang="en-GB" altLang="en-US" sz="1600" dirty="0"/>
              <a:t>This will discriminate against pages that are in constant use (</a:t>
            </a:r>
            <a:r>
              <a:rPr lang="en-GB" altLang="en-US" sz="1600" dirty="0" err="1"/>
              <a:t>eg</a:t>
            </a:r>
            <a:r>
              <a:rPr lang="en-GB" altLang="en-US" sz="1600" dirty="0"/>
              <a:t>. a text editor). </a:t>
            </a:r>
          </a:p>
          <a:p>
            <a:pPr lvl="1"/>
            <a:r>
              <a:rPr lang="en-GB" altLang="en-US" sz="1600" dirty="0"/>
              <a:t>This would be a poor choice as the page would need to be recalled to memory almost immediately. </a:t>
            </a:r>
          </a:p>
          <a:p>
            <a:r>
              <a:rPr lang="en-GB" altLang="en-US" sz="1600" b="1" dirty="0"/>
              <a:t>Least Recently Used (LRU) Page Replacement</a:t>
            </a:r>
          </a:p>
          <a:p>
            <a:pPr lvl="1"/>
            <a:r>
              <a:rPr lang="en-GB" altLang="en-US" sz="1600" dirty="0"/>
              <a:t>Choose the page that has not been used for the longest time. </a:t>
            </a:r>
          </a:p>
          <a:p>
            <a:pPr lvl="1"/>
            <a:r>
              <a:rPr lang="en-GB" altLang="en-US" sz="1600" dirty="0"/>
              <a:t>The danger with this strategy is that the page may be about to be referenced, as the program cycles its way around a loop involving several pages. </a:t>
            </a:r>
          </a:p>
          <a:p>
            <a:pPr lvl="1"/>
            <a:r>
              <a:rPr lang="en-GB" altLang="en-US" sz="1600" dirty="0"/>
              <a:t>This is not often used because of the overhead involved in implementing it.</a:t>
            </a:r>
          </a:p>
          <a:p>
            <a:r>
              <a:rPr lang="en-GB" altLang="en-US" sz="1600" b="1" dirty="0"/>
              <a:t>Least Frequently Used (LFU) Page Replacement</a:t>
            </a:r>
          </a:p>
          <a:p>
            <a:pPr lvl="1"/>
            <a:r>
              <a:rPr lang="en-GB" altLang="en-US" sz="1600" dirty="0"/>
              <a:t>Count the number of times a block is used; replace the one with the smallest count. </a:t>
            </a:r>
          </a:p>
          <a:p>
            <a:pPr lvl="1"/>
            <a:r>
              <a:rPr lang="en-GB" altLang="en-US" sz="1600" dirty="0"/>
              <a:t>But this page may be the one that has most recently been loaded, and is likely to be used again soon.</a:t>
            </a:r>
          </a:p>
        </p:txBody>
      </p:sp>
    </p:spTree>
    <p:extLst>
      <p:ext uri="{BB962C8B-B14F-4D97-AF65-F5344CB8AC3E}">
        <p14:creationId xmlns:p14="http://schemas.microsoft.com/office/powerpoint/2010/main" val="143070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14300B-5165-4E90-9F61-C80E1380900A}" type="slidenum">
              <a:rPr lang="en-GB" altLang="en-US" sz="1400"/>
              <a:pPr/>
              <a:t>16</a:t>
            </a:fld>
            <a:endParaRPr lang="en-GB" altLang="en-US" sz="1400"/>
          </a:p>
        </p:txBody>
      </p:sp>
      <p:sp>
        <p:nvSpPr>
          <p:cNvPr id="36867" name="Rectangle 2"/>
          <p:cNvSpPr>
            <a:spLocks noGrp="1" noChangeArrowheads="1"/>
          </p:cNvSpPr>
          <p:nvPr>
            <p:ph type="title"/>
          </p:nvPr>
        </p:nvSpPr>
        <p:spPr>
          <a:xfrm>
            <a:off x="714375" y="263525"/>
            <a:ext cx="7772400" cy="1143000"/>
          </a:xfrm>
        </p:spPr>
        <p:txBody>
          <a:bodyPr/>
          <a:lstStyle/>
          <a:p>
            <a:r>
              <a:rPr lang="en-GB" altLang="en-US" sz="3600" dirty="0"/>
              <a:t>Page Replacement Strategies</a:t>
            </a:r>
            <a:endParaRPr lang="en-US" altLang="en-US" sz="3600" dirty="0"/>
          </a:p>
        </p:txBody>
      </p:sp>
      <p:sp>
        <p:nvSpPr>
          <p:cNvPr id="36868" name="Rectangle 3"/>
          <p:cNvSpPr>
            <a:spLocks noGrp="1" noChangeArrowheads="1"/>
          </p:cNvSpPr>
          <p:nvPr>
            <p:ph type="body" idx="1"/>
          </p:nvPr>
        </p:nvSpPr>
        <p:spPr>
          <a:xfrm>
            <a:off x="700088" y="1462088"/>
            <a:ext cx="7772400" cy="4114800"/>
          </a:xfrm>
        </p:spPr>
        <p:txBody>
          <a:bodyPr/>
          <a:lstStyle/>
          <a:p>
            <a:r>
              <a:rPr lang="en-GB" altLang="en-US" sz="2000" b="1"/>
              <a:t>Not-Used-Recently (NUR) Page Replacement</a:t>
            </a:r>
          </a:p>
          <a:p>
            <a:pPr lvl="1"/>
            <a:r>
              <a:rPr lang="en-GB" altLang="en-US" sz="1800"/>
              <a:t>This scheme tries to approximate the LRU strategy. Each page has two hardware bits:</a:t>
            </a:r>
            <a:br>
              <a:rPr lang="en-GB" altLang="en-US" sz="1800"/>
            </a:br>
            <a:r>
              <a:rPr lang="en-GB" altLang="en-US" sz="1800" i="1"/>
              <a:t>referenced bit</a:t>
            </a:r>
            <a:r>
              <a:rPr lang="en-GB" altLang="en-US" sz="1800"/>
              <a:t>. This is 0 if the page has not been referenced; 1 otherwise.</a:t>
            </a:r>
            <a:br>
              <a:rPr lang="en-GB" altLang="en-US" sz="1800"/>
            </a:br>
            <a:r>
              <a:rPr lang="en-GB" altLang="en-US" sz="1800" i="1"/>
              <a:t>modified bit</a:t>
            </a:r>
            <a:r>
              <a:rPr lang="en-GB" altLang="en-US" sz="1800"/>
              <a:t>. This is 0 if the page has not been modified; 1 otherwise.</a:t>
            </a:r>
          </a:p>
          <a:p>
            <a:pPr lvl="1"/>
            <a:r>
              <a:rPr lang="en-GB" altLang="en-US" sz="1800"/>
              <a:t>Initially, the referenced bits are all set to 0. </a:t>
            </a:r>
          </a:p>
          <a:p>
            <a:pPr lvl="1"/>
            <a:r>
              <a:rPr lang="en-GB" altLang="en-US" sz="1800"/>
              <a:t>When a reference occurs, this bit is set to 1. The modified bits operate in the same way. </a:t>
            </a:r>
          </a:p>
          <a:p>
            <a:pPr lvl="1"/>
            <a:r>
              <a:rPr lang="en-GB" altLang="en-US" sz="1800"/>
              <a:t>When a page is to be replaced, we try to find a page that has not been referenced. </a:t>
            </a:r>
          </a:p>
          <a:p>
            <a:pPr lvl="1"/>
            <a:r>
              <a:rPr lang="en-GB" altLang="en-US" sz="1800"/>
              <a:t>If all pages have been referenced, we choose a page that has not been modified for replacement. This is because there is more overhead involved in moving a modified page back to secondary storage.</a:t>
            </a:r>
          </a:p>
          <a:p>
            <a:pPr lvl="1"/>
            <a:r>
              <a:rPr lang="en-GB" altLang="en-US" sz="1800"/>
              <a:t>Eventually, most pages will have their referenced bits set to 1, at which time it is impossible to distinguish which pages it is desirable to replace. This problem can be overcome by periodically resetting all referenced bits back to 0.</a:t>
            </a:r>
            <a:endParaRPr lang="en-US" altLang="en-US" sz="1800"/>
          </a:p>
          <a:p>
            <a:endParaRPr lang="en-US" altLang="en-US"/>
          </a:p>
        </p:txBody>
      </p:sp>
    </p:spTree>
    <p:extLst>
      <p:ext uri="{BB962C8B-B14F-4D97-AF65-F5344CB8AC3E}">
        <p14:creationId xmlns:p14="http://schemas.microsoft.com/office/powerpoint/2010/main" val="65668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A08F27-C513-4F77-9BC4-CEBBE22CDD15}" type="slidenum">
              <a:rPr lang="en-GB" altLang="en-US" sz="1400"/>
              <a:pPr/>
              <a:t>17</a:t>
            </a:fld>
            <a:endParaRPr lang="en-GB" altLang="en-US" sz="1400"/>
          </a:p>
        </p:txBody>
      </p:sp>
      <p:sp>
        <p:nvSpPr>
          <p:cNvPr id="37891" name="Rectangle 2"/>
          <p:cNvSpPr>
            <a:spLocks noGrp="1" noChangeArrowheads="1"/>
          </p:cNvSpPr>
          <p:nvPr>
            <p:ph type="title"/>
          </p:nvPr>
        </p:nvSpPr>
        <p:spPr/>
        <p:txBody>
          <a:bodyPr/>
          <a:lstStyle/>
          <a:p>
            <a:r>
              <a:rPr lang="en-GB" altLang="en-US" sz="3600" dirty="0"/>
              <a:t>Locality</a:t>
            </a:r>
            <a:endParaRPr lang="en-US" altLang="en-US" sz="3600" dirty="0"/>
          </a:p>
        </p:txBody>
      </p:sp>
      <p:sp>
        <p:nvSpPr>
          <p:cNvPr id="37892" name="Rectangle 3"/>
          <p:cNvSpPr>
            <a:spLocks noGrp="1" noChangeArrowheads="1"/>
          </p:cNvSpPr>
          <p:nvPr>
            <p:ph type="body" idx="1"/>
          </p:nvPr>
        </p:nvSpPr>
        <p:spPr/>
        <p:txBody>
          <a:bodyPr/>
          <a:lstStyle/>
          <a:p>
            <a:r>
              <a:rPr lang="en-GB" altLang="en-US" sz="2000" dirty="0"/>
              <a:t>Central to most storage management strategies is the concept of locality: processes tend to reference storage in non-uniform, </a:t>
            </a:r>
            <a:r>
              <a:rPr lang="en-GB" altLang="en-US" sz="2000" dirty="0" smtClean="0"/>
              <a:t>highly </a:t>
            </a:r>
            <a:r>
              <a:rPr lang="en-GB" altLang="en-US" sz="2000" dirty="0"/>
              <a:t>localised patterns.</a:t>
            </a:r>
          </a:p>
          <a:p>
            <a:r>
              <a:rPr lang="en-GB" altLang="en-US" sz="2000" dirty="0"/>
              <a:t>There are two aspects to </a:t>
            </a:r>
            <a:r>
              <a:rPr lang="en-GB" altLang="en-US" sz="2000" dirty="0" smtClean="0"/>
              <a:t>locality; </a:t>
            </a:r>
            <a:r>
              <a:rPr lang="en-GB" altLang="en-US" sz="2000" dirty="0"/>
              <a:t>temporal and spatial.</a:t>
            </a:r>
          </a:p>
          <a:p>
            <a:pPr lvl="1"/>
            <a:r>
              <a:rPr lang="en-GB" altLang="en-US" sz="1800" dirty="0"/>
              <a:t>Temporal locality means that pages referenced recently are likely to be referenced in the near future (</a:t>
            </a:r>
            <a:r>
              <a:rPr lang="en-GB" altLang="en-US" sz="1800" dirty="0" err="1"/>
              <a:t>eg</a:t>
            </a:r>
            <a:r>
              <a:rPr lang="en-GB" altLang="en-US" sz="1800" dirty="0"/>
              <a:t>. </a:t>
            </a:r>
            <a:r>
              <a:rPr lang="en-GB" altLang="en-US" sz="2000" dirty="0"/>
              <a:t>loops, subroutines, stacks, variables</a:t>
            </a:r>
            <a:r>
              <a:rPr lang="en-GB" altLang="en-US" sz="1800" dirty="0"/>
              <a:t>)</a:t>
            </a:r>
            <a:endParaRPr lang="en-GB" altLang="en-US" sz="2000" dirty="0"/>
          </a:p>
          <a:p>
            <a:pPr lvl="1"/>
            <a:r>
              <a:rPr lang="en-GB" altLang="en-US" sz="2000" dirty="0"/>
              <a:t>Spatial locality means that storage references tend to be clustered so that once a page is referenced, it is highly likely that nearby pages will be referenced</a:t>
            </a:r>
            <a:r>
              <a:rPr lang="en-GB" altLang="en-US" sz="1800" dirty="0"/>
              <a:t> (</a:t>
            </a:r>
            <a:r>
              <a:rPr lang="en-GB" altLang="en-US" sz="1800" dirty="0" err="1"/>
              <a:t>eg</a:t>
            </a:r>
            <a:r>
              <a:rPr lang="en-GB" altLang="en-US" sz="1800" dirty="0"/>
              <a:t>. </a:t>
            </a:r>
            <a:r>
              <a:rPr lang="en-GB" altLang="en-US" sz="2000" dirty="0"/>
              <a:t>sequential code execution; related variables close together</a:t>
            </a:r>
            <a:r>
              <a:rPr lang="en-GB" altLang="en-US" sz="1800" dirty="0"/>
              <a:t>)</a:t>
            </a:r>
            <a:endParaRPr lang="en-GB" altLang="en-US" sz="2000" dirty="0"/>
          </a:p>
          <a:p>
            <a:r>
              <a:rPr lang="en-GB" altLang="en-US" sz="2000" dirty="0"/>
              <a:t>The most important consequence of locality is that a program can run efficiently as long as its favoured subset of pages is in primary memory.</a:t>
            </a:r>
          </a:p>
          <a:p>
            <a:endParaRPr lang="en-US" altLang="en-US" sz="2000" dirty="0"/>
          </a:p>
        </p:txBody>
      </p:sp>
    </p:spTree>
    <p:extLst>
      <p:ext uri="{BB962C8B-B14F-4D97-AF65-F5344CB8AC3E}">
        <p14:creationId xmlns:p14="http://schemas.microsoft.com/office/powerpoint/2010/main" val="2549148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83E5D2-E7C7-49B5-9BEF-42579163AF1C}" type="slidenum">
              <a:rPr lang="en-GB" altLang="en-US" sz="1400"/>
              <a:pPr/>
              <a:t>18</a:t>
            </a:fld>
            <a:endParaRPr lang="en-GB" altLang="en-US" sz="1400"/>
          </a:p>
        </p:txBody>
      </p:sp>
      <p:sp>
        <p:nvSpPr>
          <p:cNvPr id="38915" name="Rectangle 2"/>
          <p:cNvSpPr>
            <a:spLocks noGrp="1" noChangeArrowheads="1"/>
          </p:cNvSpPr>
          <p:nvPr>
            <p:ph type="title"/>
          </p:nvPr>
        </p:nvSpPr>
        <p:spPr/>
        <p:txBody>
          <a:bodyPr/>
          <a:lstStyle/>
          <a:p>
            <a:r>
              <a:rPr lang="en-US" altLang="en-US" sz="3600" dirty="0"/>
              <a:t>Working Sets</a:t>
            </a:r>
          </a:p>
        </p:txBody>
      </p:sp>
      <p:sp>
        <p:nvSpPr>
          <p:cNvPr id="38916" name="Rectangle 3"/>
          <p:cNvSpPr>
            <a:spLocks noGrp="1" noChangeArrowheads="1"/>
          </p:cNvSpPr>
          <p:nvPr>
            <p:ph type="body" idx="1"/>
          </p:nvPr>
        </p:nvSpPr>
        <p:spPr/>
        <p:txBody>
          <a:bodyPr/>
          <a:lstStyle/>
          <a:p>
            <a:r>
              <a:rPr lang="en-GB" altLang="en-US" sz="2000" dirty="0"/>
              <a:t>The pages which have been used most often recently are a program’s working set. </a:t>
            </a:r>
          </a:p>
          <a:p>
            <a:r>
              <a:rPr lang="en-GB" altLang="en-US" sz="2000" dirty="0"/>
              <a:t>The objective of a working set storage management policy would be to maintain the working sets of active processes in primary memory. </a:t>
            </a:r>
          </a:p>
          <a:p>
            <a:pPr lvl="1"/>
            <a:r>
              <a:rPr lang="en-GB" altLang="en-US" sz="1800" dirty="0"/>
              <a:t>A new process can be accommodated if there is enough primary memory available for its working set.</a:t>
            </a:r>
          </a:p>
          <a:p>
            <a:r>
              <a:rPr lang="en-GB" altLang="en-US" sz="2000" dirty="0"/>
              <a:t>How recent is “recent”? </a:t>
            </a:r>
          </a:p>
          <a:p>
            <a:pPr lvl="1"/>
            <a:r>
              <a:rPr lang="en-GB" altLang="en-US" sz="1800" dirty="0"/>
              <a:t>The time into the past the one looks in order to determine the recently accessed pages is called the </a:t>
            </a:r>
            <a:r>
              <a:rPr lang="en-GB" altLang="en-US" sz="1800" b="1" dirty="0"/>
              <a:t>“working set window”.</a:t>
            </a:r>
            <a:r>
              <a:rPr lang="en-GB" altLang="en-US" sz="1800" dirty="0"/>
              <a:t> </a:t>
            </a:r>
          </a:p>
          <a:p>
            <a:pPr lvl="1"/>
            <a:r>
              <a:rPr lang="en-GB" altLang="en-US" sz="1800" dirty="0"/>
              <a:t>The bigger the window, the larger the working set is likely to be. </a:t>
            </a:r>
          </a:p>
        </p:txBody>
      </p:sp>
    </p:spTree>
    <p:extLst>
      <p:ext uri="{BB962C8B-B14F-4D97-AF65-F5344CB8AC3E}">
        <p14:creationId xmlns:p14="http://schemas.microsoft.com/office/powerpoint/2010/main" val="31624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5F98BE-C90D-4056-B106-AB1F27A97377}" type="slidenum">
              <a:rPr lang="en-GB" altLang="en-US" sz="1400"/>
              <a:pPr/>
              <a:t>19</a:t>
            </a:fld>
            <a:endParaRPr lang="en-GB" altLang="en-US" sz="1400"/>
          </a:p>
        </p:txBody>
      </p:sp>
      <p:sp>
        <p:nvSpPr>
          <p:cNvPr id="39939" name="Rectangle 2"/>
          <p:cNvSpPr>
            <a:spLocks noGrp="1" noChangeArrowheads="1"/>
          </p:cNvSpPr>
          <p:nvPr>
            <p:ph type="title"/>
          </p:nvPr>
        </p:nvSpPr>
        <p:spPr/>
        <p:txBody>
          <a:bodyPr/>
          <a:lstStyle/>
          <a:p>
            <a:r>
              <a:rPr lang="en-US" altLang="en-US" sz="3600" dirty="0"/>
              <a:t>Working</a:t>
            </a:r>
            <a:r>
              <a:rPr lang="en-US" altLang="en-US" dirty="0"/>
              <a:t> </a:t>
            </a:r>
            <a:r>
              <a:rPr lang="en-US" altLang="en-US" sz="3600" dirty="0"/>
              <a:t>Sets</a:t>
            </a:r>
          </a:p>
        </p:txBody>
      </p:sp>
      <p:sp>
        <p:nvSpPr>
          <p:cNvPr id="39940" name="Rectangle 3"/>
          <p:cNvSpPr>
            <a:spLocks noGrp="1" noChangeArrowheads="1"/>
          </p:cNvSpPr>
          <p:nvPr>
            <p:ph type="body" idx="1"/>
          </p:nvPr>
        </p:nvSpPr>
        <p:spPr/>
        <p:txBody>
          <a:bodyPr/>
          <a:lstStyle/>
          <a:p>
            <a:r>
              <a:rPr lang="en-GB" altLang="en-US" sz="2000" dirty="0"/>
              <a:t>Working sets change. As a process goes from one phase to another, it is likely to use different variables and call upon different subroutines. </a:t>
            </a:r>
          </a:p>
          <a:p>
            <a:pPr lvl="1"/>
            <a:r>
              <a:rPr lang="en-GB" altLang="en-US" sz="1800" dirty="0"/>
              <a:t>This will mean that the pages in the working set are likely to change, and so is the number of pages in the working set.</a:t>
            </a:r>
          </a:p>
          <a:p>
            <a:pPr lvl="1"/>
            <a:r>
              <a:rPr lang="en-GB" altLang="en-US" sz="1800" dirty="0" err="1"/>
              <a:t>eg</a:t>
            </a:r>
            <a:r>
              <a:rPr lang="en-GB" altLang="en-US" sz="1800" dirty="0"/>
              <a:t>. initialisation, input, calculations, making reports, output...</a:t>
            </a:r>
          </a:p>
          <a:p>
            <a:r>
              <a:rPr lang="en-GB" altLang="en-US" sz="2000" dirty="0"/>
              <a:t>When a process starts moving to a new phase, it starts to use new pages. The working set window will contain the pages of the old working set and the pages which will make up the new working set.</a:t>
            </a:r>
          </a:p>
          <a:p>
            <a:r>
              <a:rPr lang="en-GB" altLang="en-US" sz="2000" dirty="0"/>
              <a:t>During these transitions, the number of pages in the working set will be greater than before or after the transition.</a:t>
            </a:r>
          </a:p>
          <a:p>
            <a:pPr lvl="1"/>
            <a:r>
              <a:rPr lang="en-GB" altLang="en-US" sz="1800" dirty="0"/>
              <a:t>The system doesn’t know whether its a change or an increase </a:t>
            </a:r>
          </a:p>
          <a:p>
            <a:r>
              <a:rPr lang="en-GB" altLang="en-US" sz="2000" dirty="0"/>
              <a:t>EXAMPLE: </a:t>
            </a:r>
            <a:r>
              <a:rPr lang="en-GB" altLang="en-US" sz="2000" dirty="0" err="1"/>
              <a:t>wsw</a:t>
            </a:r>
            <a:r>
              <a:rPr lang="en-GB" altLang="en-US" sz="2000" dirty="0"/>
              <a:t>=10; pages = 2 6 1 5 7 7 7 7 5  1 6 2 3 4 1 2 3 4 4 4 3 4 3 4 4 4  1 ...</a:t>
            </a:r>
            <a:endParaRPr lang="en-US" altLang="en-US" sz="2000" dirty="0"/>
          </a:p>
          <a:p>
            <a:endParaRPr lang="en-US" altLang="en-US" dirty="0"/>
          </a:p>
        </p:txBody>
      </p:sp>
    </p:spTree>
    <p:extLst>
      <p:ext uri="{BB962C8B-B14F-4D97-AF65-F5344CB8AC3E}">
        <p14:creationId xmlns:p14="http://schemas.microsoft.com/office/powerpoint/2010/main" val="72097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400" dirty="0"/>
              <a:t>2</a:t>
            </a:r>
          </a:p>
        </p:txBody>
      </p:sp>
      <p:sp>
        <p:nvSpPr>
          <p:cNvPr id="22531" name="Rectangle 2"/>
          <p:cNvSpPr>
            <a:spLocks noGrp="1" noChangeArrowheads="1"/>
          </p:cNvSpPr>
          <p:nvPr>
            <p:ph type="title"/>
          </p:nvPr>
        </p:nvSpPr>
        <p:spPr>
          <a:xfrm>
            <a:off x="685800" y="277813"/>
            <a:ext cx="7772400" cy="1143000"/>
          </a:xfrm>
        </p:spPr>
        <p:txBody>
          <a:bodyPr/>
          <a:lstStyle/>
          <a:p>
            <a:r>
              <a:rPr lang="en-GB" altLang="en-US" dirty="0">
                <a:solidFill>
                  <a:schemeClr val="tx1"/>
                </a:solidFill>
              </a:rPr>
              <a:t>Paging</a:t>
            </a:r>
            <a:endParaRPr lang="en-US" altLang="en-US" dirty="0">
              <a:solidFill>
                <a:schemeClr val="tx1"/>
              </a:solidFill>
            </a:endParaRPr>
          </a:p>
        </p:txBody>
      </p:sp>
      <p:sp>
        <p:nvSpPr>
          <p:cNvPr id="22532" name="Rectangle 3"/>
          <p:cNvSpPr>
            <a:spLocks noGrp="1" noChangeArrowheads="1"/>
          </p:cNvSpPr>
          <p:nvPr>
            <p:ph type="body" idx="1"/>
          </p:nvPr>
        </p:nvSpPr>
        <p:spPr>
          <a:xfrm>
            <a:off x="657225" y="1577975"/>
            <a:ext cx="7772400" cy="4114800"/>
          </a:xfrm>
        </p:spPr>
        <p:txBody>
          <a:bodyPr/>
          <a:lstStyle/>
          <a:p>
            <a:r>
              <a:rPr lang="en-GB" altLang="en-US" sz="2400" dirty="0"/>
              <a:t>In a Paging System, when a process needs to refer to an address, it specifies the page AND the displacement within the page at which the item resides. </a:t>
            </a:r>
          </a:p>
          <a:p>
            <a:r>
              <a:rPr lang="en-GB" altLang="en-US" sz="2400" dirty="0"/>
              <a:t>In other words, a virtual address is denoted by a pair (</a:t>
            </a:r>
            <a:r>
              <a:rPr lang="en-GB" altLang="en-US" sz="2400" dirty="0" err="1"/>
              <a:t>p,d</a:t>
            </a:r>
            <a:r>
              <a:rPr lang="en-GB" altLang="en-US" sz="2400" dirty="0"/>
              <a:t>) - where p is the page, and d is the displacement.</a:t>
            </a:r>
          </a:p>
          <a:p>
            <a:r>
              <a:rPr lang="en-GB" altLang="en-US" sz="2400" dirty="0"/>
              <a:t>A process can run if its current page is in primary memory. </a:t>
            </a:r>
          </a:p>
          <a:p>
            <a:r>
              <a:rPr lang="en-GB" altLang="en-US" sz="2400" dirty="0"/>
              <a:t>Pages are transferred from secondary to primary memory and placed in blocks called page frames. </a:t>
            </a:r>
          </a:p>
          <a:p>
            <a:r>
              <a:rPr lang="en-GB" altLang="en-US" sz="2400" dirty="0"/>
              <a:t>An incoming page can be placed in any free page frame (page frames and pages are of the same size).</a:t>
            </a:r>
          </a:p>
        </p:txBody>
      </p:sp>
    </p:spTree>
    <p:extLst>
      <p:ext uri="{BB962C8B-B14F-4D97-AF65-F5344CB8AC3E}">
        <p14:creationId xmlns:p14="http://schemas.microsoft.com/office/powerpoint/2010/main" val="51796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556B9E-A27A-4349-B628-82427FACDF70}" type="slidenum">
              <a:rPr lang="en-GB" altLang="en-US" sz="1400"/>
              <a:pPr/>
              <a:t>20</a:t>
            </a:fld>
            <a:endParaRPr lang="en-GB" altLang="en-US" sz="1400"/>
          </a:p>
        </p:txBody>
      </p:sp>
      <p:sp>
        <p:nvSpPr>
          <p:cNvPr id="40963" name="Rectangle 2"/>
          <p:cNvSpPr>
            <a:spLocks noGrp="1" noChangeArrowheads="1"/>
          </p:cNvSpPr>
          <p:nvPr>
            <p:ph type="title"/>
          </p:nvPr>
        </p:nvSpPr>
        <p:spPr/>
        <p:txBody>
          <a:bodyPr/>
          <a:lstStyle/>
          <a:p>
            <a:r>
              <a:rPr lang="en-GB" altLang="en-US" sz="3600" dirty="0"/>
              <a:t>Page Faults and Thrashing</a:t>
            </a:r>
            <a:endParaRPr lang="en-US" altLang="en-US" sz="3600" dirty="0"/>
          </a:p>
        </p:txBody>
      </p:sp>
      <p:sp>
        <p:nvSpPr>
          <p:cNvPr id="40964" name="Rectangle 3"/>
          <p:cNvSpPr>
            <a:spLocks noGrp="1" noChangeArrowheads="1"/>
          </p:cNvSpPr>
          <p:nvPr>
            <p:ph type="body" idx="1"/>
          </p:nvPr>
        </p:nvSpPr>
        <p:spPr/>
        <p:txBody>
          <a:bodyPr/>
          <a:lstStyle/>
          <a:p>
            <a:r>
              <a:rPr lang="en-GB" altLang="en-US" sz="2400"/>
              <a:t>Consider what happens if a process does no have enough page frames allocated to it. </a:t>
            </a:r>
          </a:p>
          <a:p>
            <a:pPr lvl="1"/>
            <a:r>
              <a:rPr lang="en-GB" altLang="en-US" sz="2000"/>
              <a:t>It cannot fit its working set in memory, and it will very quickly page fault (ie. reference a page not currently in memory). </a:t>
            </a:r>
          </a:p>
          <a:p>
            <a:pPr lvl="1"/>
            <a:r>
              <a:rPr lang="en-GB" altLang="en-US" sz="2000"/>
              <a:t>It must replace some page. </a:t>
            </a:r>
          </a:p>
          <a:p>
            <a:pPr lvl="1"/>
            <a:r>
              <a:rPr lang="en-GB" altLang="en-US" sz="2000"/>
              <a:t>However since all pages are in active use, the replaced page will be needed again straight away, causing another page fault. </a:t>
            </a:r>
          </a:p>
          <a:p>
            <a:pPr lvl="1"/>
            <a:r>
              <a:rPr lang="en-GB" altLang="en-US" sz="2000"/>
              <a:t>When a process continues to page fault continuously, this activity is known as thrashing. A process is thrashing if it is spending more time paging than executing.</a:t>
            </a:r>
          </a:p>
        </p:txBody>
      </p:sp>
    </p:spTree>
    <p:extLst>
      <p:ext uri="{BB962C8B-B14F-4D97-AF65-F5344CB8AC3E}">
        <p14:creationId xmlns:p14="http://schemas.microsoft.com/office/powerpoint/2010/main" val="1603209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3455DB-EAA6-437E-BB00-233A9BD54795}" type="slidenum">
              <a:rPr lang="en-GB" altLang="en-US" sz="1400"/>
              <a:pPr/>
              <a:t>21</a:t>
            </a:fld>
            <a:endParaRPr lang="en-GB" altLang="en-US" sz="1400"/>
          </a:p>
        </p:txBody>
      </p:sp>
      <p:sp>
        <p:nvSpPr>
          <p:cNvPr id="41987" name="Rectangle 2"/>
          <p:cNvSpPr>
            <a:spLocks noGrp="1" noChangeArrowheads="1"/>
          </p:cNvSpPr>
          <p:nvPr>
            <p:ph type="title"/>
          </p:nvPr>
        </p:nvSpPr>
        <p:spPr/>
        <p:txBody>
          <a:bodyPr/>
          <a:lstStyle/>
          <a:p>
            <a:r>
              <a:rPr lang="en-GB" altLang="en-US" sz="3600" dirty="0"/>
              <a:t>Page Fault Frequency Algorithm</a:t>
            </a:r>
            <a:endParaRPr lang="en-US" altLang="en-US" sz="3600" dirty="0"/>
          </a:p>
        </p:txBody>
      </p:sp>
      <p:sp>
        <p:nvSpPr>
          <p:cNvPr id="41988" name="Rectangle 3"/>
          <p:cNvSpPr>
            <a:spLocks noGrp="1" noChangeArrowheads="1"/>
          </p:cNvSpPr>
          <p:nvPr>
            <p:ph type="body" idx="1"/>
          </p:nvPr>
        </p:nvSpPr>
        <p:spPr/>
        <p:txBody>
          <a:bodyPr/>
          <a:lstStyle/>
          <a:p>
            <a:r>
              <a:rPr lang="en-GB" altLang="en-US" sz="2400"/>
              <a:t>The performance of the paging system may be measured by the page fault rate. </a:t>
            </a:r>
          </a:p>
          <a:p>
            <a:r>
              <a:rPr lang="en-GB" altLang="en-US" sz="2400"/>
              <a:t>The Page Fault Frequency Algorithm adjusts a process’s resident page set  (those pages currently in memory) based on the frequency at which the process is faulting.</a:t>
            </a:r>
          </a:p>
          <a:p>
            <a:r>
              <a:rPr lang="en-GB" altLang="en-US" sz="2400"/>
              <a:t>The algorithm observes the time between the last and current page faults. </a:t>
            </a:r>
          </a:p>
          <a:p>
            <a:pPr lvl="1"/>
            <a:r>
              <a:rPr lang="en-GB" altLang="en-US" sz="2000"/>
              <a:t>If that time is larger than an upper threshold value then all pages unreferenced in that interval are released. </a:t>
            </a:r>
          </a:p>
          <a:p>
            <a:pPr lvl="1"/>
            <a:r>
              <a:rPr lang="en-GB" altLang="en-US" sz="2000"/>
              <a:t>If it is less than a lower threshold value, the incoming page becomes a member of the process’s resident page set.</a:t>
            </a:r>
          </a:p>
          <a:p>
            <a:endParaRPr lang="en-US" altLang="en-US"/>
          </a:p>
        </p:txBody>
      </p:sp>
    </p:spTree>
    <p:extLst>
      <p:ext uri="{BB962C8B-B14F-4D97-AF65-F5344CB8AC3E}">
        <p14:creationId xmlns:p14="http://schemas.microsoft.com/office/powerpoint/2010/main" val="136694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6A3DD2-360B-44CE-846F-4038730395A0}" type="slidenum">
              <a:rPr lang="en-GB" altLang="en-US" sz="1400"/>
              <a:pPr/>
              <a:t>22</a:t>
            </a:fld>
            <a:endParaRPr lang="en-GB" altLang="en-US" sz="1400"/>
          </a:p>
        </p:txBody>
      </p:sp>
      <p:sp>
        <p:nvSpPr>
          <p:cNvPr id="45059" name="Rectangle 2"/>
          <p:cNvSpPr>
            <a:spLocks noGrp="1" noChangeArrowheads="1"/>
          </p:cNvSpPr>
          <p:nvPr>
            <p:ph type="title"/>
          </p:nvPr>
        </p:nvSpPr>
        <p:spPr/>
        <p:txBody>
          <a:bodyPr/>
          <a:lstStyle/>
          <a:p>
            <a:r>
              <a:rPr lang="en-GB" altLang="en-US" sz="3600" dirty="0"/>
              <a:t>Page Size</a:t>
            </a:r>
            <a:endParaRPr lang="en-US" altLang="en-US" sz="3600" dirty="0"/>
          </a:p>
        </p:txBody>
      </p:sp>
      <p:sp>
        <p:nvSpPr>
          <p:cNvPr id="45060" name="Rectangle 3"/>
          <p:cNvSpPr>
            <a:spLocks noGrp="1" noChangeArrowheads="1"/>
          </p:cNvSpPr>
          <p:nvPr>
            <p:ph type="body" idx="1"/>
          </p:nvPr>
        </p:nvSpPr>
        <p:spPr>
          <a:xfrm>
            <a:off x="685800" y="1649413"/>
            <a:ext cx="7772400" cy="4114800"/>
          </a:xfrm>
        </p:spPr>
        <p:txBody>
          <a:bodyPr/>
          <a:lstStyle/>
          <a:p>
            <a:r>
              <a:rPr lang="en-GB" altLang="en-US" sz="2000" dirty="0"/>
              <a:t>The size of the pages is another (lesser) consideration in virtual storage management. There is no definitive answer as to what is the optimal page size. Some of the arguments are listed below:</a:t>
            </a:r>
          </a:p>
          <a:p>
            <a:r>
              <a:rPr lang="en-GB" altLang="en-US" sz="2000" dirty="0"/>
              <a:t>In favour of small pages:</a:t>
            </a:r>
          </a:p>
          <a:p>
            <a:pPr lvl="1"/>
            <a:r>
              <a:rPr lang="en-GB" altLang="en-US" sz="1800" dirty="0"/>
              <a:t>The larger the pages, the more data in them that will not be referenced by the process.</a:t>
            </a:r>
          </a:p>
          <a:p>
            <a:pPr lvl="1"/>
            <a:r>
              <a:rPr lang="en-GB" altLang="en-US" sz="1800" dirty="0"/>
              <a:t>Smaller pages can establish a tighter working set.</a:t>
            </a:r>
          </a:p>
          <a:p>
            <a:pPr lvl="1"/>
            <a:r>
              <a:rPr lang="en-GB" altLang="en-US" sz="1800" dirty="0"/>
              <a:t>Larger pages exhibit internal fragmentation.</a:t>
            </a:r>
          </a:p>
          <a:p>
            <a:r>
              <a:rPr lang="en-GB" altLang="en-US" sz="2000" dirty="0"/>
              <a:t>In favour of large pages:</a:t>
            </a:r>
          </a:p>
          <a:p>
            <a:pPr lvl="1"/>
            <a:r>
              <a:rPr lang="en-GB" altLang="en-US" sz="1800" dirty="0"/>
              <a:t>The smaller the pages, the larger the page tables need to be.</a:t>
            </a:r>
          </a:p>
          <a:p>
            <a:pPr lvl="1"/>
            <a:r>
              <a:rPr lang="en-GB" altLang="en-US" sz="1800" dirty="0"/>
              <a:t>page tables need to be in MM</a:t>
            </a:r>
          </a:p>
          <a:p>
            <a:pPr lvl="1"/>
            <a:r>
              <a:rPr lang="en-GB" altLang="en-US" sz="1800" dirty="0"/>
              <a:t>As I/O is time consuming, we want to minimise that amount of time performing I/O.</a:t>
            </a:r>
          </a:p>
          <a:p>
            <a:r>
              <a:rPr lang="en-GB" altLang="en-US" sz="2000" dirty="0"/>
              <a:t>Typical page sizes are between 512 bytes (VAX 8800) and 4kbytes (80386).</a:t>
            </a:r>
            <a:endParaRPr lang="en-US" altLang="en-US" sz="2000" dirty="0"/>
          </a:p>
        </p:txBody>
      </p:sp>
    </p:spTree>
    <p:extLst>
      <p:ext uri="{BB962C8B-B14F-4D97-AF65-F5344CB8AC3E}">
        <p14:creationId xmlns:p14="http://schemas.microsoft.com/office/powerpoint/2010/main" val="343090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sz="2000" dirty="0"/>
              <a:t>A computer can address more memory than the amount physically installed on the system. (virtual memory) and it is a section of a hard disk that's set up to emulate the computer's RAM. </a:t>
            </a:r>
          </a:p>
          <a:p>
            <a:r>
              <a:rPr lang="en-IE" sz="2000" dirty="0"/>
              <a:t>Paging technique plays an important role in implementing virtual memory. It is a memory management technique in which </a:t>
            </a:r>
            <a:r>
              <a:rPr lang="en-IE" sz="2000" dirty="0">
                <a:solidFill>
                  <a:srgbClr val="FF0000"/>
                </a:solidFill>
              </a:rPr>
              <a:t>process address space</a:t>
            </a:r>
            <a:r>
              <a:rPr lang="en-IE" sz="2000" dirty="0"/>
              <a:t> is broken into blocks of the same size called </a:t>
            </a:r>
            <a:r>
              <a:rPr lang="en-IE" sz="2000" b="1" dirty="0"/>
              <a:t>pages</a:t>
            </a:r>
          </a:p>
          <a:p>
            <a:r>
              <a:rPr lang="en-IE" sz="2000" b="1" dirty="0"/>
              <a:t>(Page </a:t>
            </a:r>
            <a:r>
              <a:rPr lang="en-IE" sz="2000" dirty="0"/>
              <a:t>size is power of 2, between 512 bytes and 8192 bytes). The size of the process is measured in the number of pages.</a:t>
            </a:r>
          </a:p>
          <a:p>
            <a:r>
              <a:rPr lang="en-IE" sz="2000" dirty="0"/>
              <a:t>Similarly, main memory is divided into small fixed-sized blocks of (physical) memory called </a:t>
            </a:r>
            <a:r>
              <a:rPr lang="en-IE" sz="2000" b="1" dirty="0"/>
              <a:t>frames</a:t>
            </a:r>
            <a:r>
              <a:rPr lang="en-IE" sz="2000" dirty="0"/>
              <a:t> and the size of a frame is kept the same as that of a page to have optimum utilization of the main memory and to avoid external fragmentation.</a:t>
            </a:r>
          </a:p>
          <a:p>
            <a:endParaRPr lang="en-GB" dirty="0"/>
          </a:p>
        </p:txBody>
      </p:sp>
      <p:sp>
        <p:nvSpPr>
          <p:cNvPr id="4" name="Slide Number Placeholder 3"/>
          <p:cNvSpPr>
            <a:spLocks noGrp="1"/>
          </p:cNvSpPr>
          <p:nvPr>
            <p:ph type="sldNum" sz="quarter" idx="12"/>
          </p:nvPr>
        </p:nvSpPr>
        <p:spPr/>
        <p:txBody>
          <a:bodyPr/>
          <a:lstStyle/>
          <a:p>
            <a:r>
              <a:rPr lang="en-GB" altLang="en-US" dirty="0"/>
              <a:t>3</a:t>
            </a:r>
          </a:p>
        </p:txBody>
      </p:sp>
      <p:sp>
        <p:nvSpPr>
          <p:cNvPr id="6" name="Rectangle 2"/>
          <p:cNvSpPr>
            <a:spLocks noGrp="1" noChangeArrowheads="1"/>
          </p:cNvSpPr>
          <p:nvPr>
            <p:ph type="title"/>
          </p:nvPr>
        </p:nvSpPr>
        <p:spPr>
          <a:xfrm>
            <a:off x="685800" y="485800"/>
            <a:ext cx="7772400" cy="1143000"/>
          </a:xfrm>
        </p:spPr>
        <p:txBody>
          <a:bodyPr/>
          <a:lstStyle/>
          <a:p>
            <a:r>
              <a:rPr lang="en-GB" altLang="en-US" dirty="0">
                <a:solidFill>
                  <a:schemeClr val="tx1"/>
                </a:solidFill>
              </a:rPr>
              <a:t>Paging</a:t>
            </a:r>
            <a:endParaRPr lang="en-US" altLang="en-US" dirty="0">
              <a:solidFill>
                <a:schemeClr val="tx1"/>
              </a:solidFill>
            </a:endParaRPr>
          </a:p>
        </p:txBody>
      </p:sp>
    </p:spTree>
    <p:extLst>
      <p:ext uri="{BB962C8B-B14F-4D97-AF65-F5344CB8AC3E}">
        <p14:creationId xmlns:p14="http://schemas.microsoft.com/office/powerpoint/2010/main" val="86111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Process, Pages &amp; Frames</a:t>
            </a:r>
          </a:p>
        </p:txBody>
      </p:sp>
      <p:sp>
        <p:nvSpPr>
          <p:cNvPr id="4" name="Slide Number Placeholder 3"/>
          <p:cNvSpPr>
            <a:spLocks noGrp="1"/>
          </p:cNvSpPr>
          <p:nvPr>
            <p:ph type="sldNum" sz="quarter" idx="12"/>
          </p:nvPr>
        </p:nvSpPr>
        <p:spPr/>
        <p:txBody>
          <a:bodyPr/>
          <a:lstStyle/>
          <a:p>
            <a:fld id="{A2444FA3-825A-467C-AD1E-CD44D6179101}" type="slidenum">
              <a:rPr lang="en-GB" altLang="en-US" smtClean="0"/>
              <a:pPr/>
              <a:t>4</a:t>
            </a:fld>
            <a:endParaRPr lang="en-GB" altLang="en-US"/>
          </a:p>
        </p:txBody>
      </p:sp>
      <p:pic>
        <p:nvPicPr>
          <p:cNvPr id="47106" name="Picture 2" descr="Pa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038350"/>
            <a:ext cx="571500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64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14325"/>
            <a:ext cx="7772400" cy="1143000"/>
          </a:xfrm>
        </p:spPr>
        <p:txBody>
          <a:bodyPr/>
          <a:lstStyle/>
          <a:p>
            <a:r>
              <a:rPr lang="en-GB" altLang="en-US" sz="3200" b="1" dirty="0">
                <a:solidFill>
                  <a:schemeClr val="tx1"/>
                </a:solidFill>
                <a:latin typeface="Arial" panose="020B0604020202020204" pitchFamily="34" charset="0"/>
                <a:cs typeface="Arial" panose="020B0604020202020204" pitchFamily="34" charset="0"/>
              </a:rPr>
              <a:t>Address Translation</a:t>
            </a:r>
            <a:endParaRPr lang="en-GB" sz="3200" dirty="0"/>
          </a:p>
        </p:txBody>
      </p:sp>
      <p:sp>
        <p:nvSpPr>
          <p:cNvPr id="4" name="Slide Number Placeholder 3"/>
          <p:cNvSpPr>
            <a:spLocks noGrp="1"/>
          </p:cNvSpPr>
          <p:nvPr>
            <p:ph type="sldNum" sz="quarter" idx="12"/>
          </p:nvPr>
        </p:nvSpPr>
        <p:spPr/>
        <p:txBody>
          <a:bodyPr/>
          <a:lstStyle/>
          <a:p>
            <a:fld id="{A2444FA3-825A-467C-AD1E-CD44D6179101}" type="slidenum">
              <a:rPr lang="en-GB" altLang="en-US" smtClean="0"/>
              <a:pPr/>
              <a:t>5</a:t>
            </a:fld>
            <a:endParaRPr lang="en-GB" altLang="en-US"/>
          </a:p>
        </p:txBody>
      </p:sp>
      <p:pic>
        <p:nvPicPr>
          <p:cNvPr id="59395" name="Picture 3" descr="Page Map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3352800"/>
            <a:ext cx="5715000" cy="3505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Grp="1" noChangeArrowheads="1"/>
          </p:cNvSpPr>
          <p:nvPr>
            <p:ph idx="1"/>
          </p:nvPr>
        </p:nvSpPr>
        <p:spPr bwMode="auto">
          <a:xfrm>
            <a:off x="447675" y="1461224"/>
            <a:ext cx="766892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Page address is called </a:t>
            </a:r>
            <a:r>
              <a:rPr kumimoji="0" lang="en-GB"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address</a:t>
            </a: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represented by </a:t>
            </a:r>
            <a:r>
              <a:rPr kumimoji="0" lang="en-GB"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page number</a:t>
            </a: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the </a:t>
            </a:r>
            <a:r>
              <a:rPr kumimoji="0" lang="en-GB"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offset</a:t>
            </a: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Address = Page number + page offset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Frame address is called </a:t>
            </a:r>
            <a:r>
              <a:rPr kumimoji="0" lang="en-GB"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address</a:t>
            </a: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represented by a </a:t>
            </a:r>
            <a:r>
              <a:rPr kumimoji="0" lang="en-GB"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frame number</a:t>
            </a: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the </a:t>
            </a:r>
            <a:r>
              <a:rPr kumimoji="0" lang="en-GB"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offset</a:t>
            </a: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Address = Frame number + page offset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data structure called </a:t>
            </a:r>
            <a:r>
              <a:rPr kumimoji="0" lang="en-GB"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page map table</a:t>
            </a:r>
            <a:r>
              <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used to keep track of the relation between a page of a process to a frame in physical memory.</a:t>
            </a:r>
          </a:p>
        </p:txBody>
      </p:sp>
    </p:spTree>
    <p:extLst>
      <p:ext uri="{BB962C8B-B14F-4D97-AF65-F5344CB8AC3E}">
        <p14:creationId xmlns:p14="http://schemas.microsoft.com/office/powerpoint/2010/main" val="255742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lstStyle/>
          <a:p>
            <a:r>
              <a:rPr lang="en-IE" sz="1800" dirty="0"/>
              <a:t>When the system allocates a frame to any page, it translates this logical address into a physical address and create entry into the page table to be used throughout execution of the program.</a:t>
            </a:r>
          </a:p>
          <a:p>
            <a:r>
              <a:rPr lang="en-IE" sz="1800" dirty="0"/>
              <a:t>When a process is to be executed, its corresponding pages are loaded into any available memory frames. </a:t>
            </a:r>
          </a:p>
          <a:p>
            <a:r>
              <a:rPr lang="en-IE" sz="1800" dirty="0"/>
              <a:t>E.g., suppose you have a program of 8Kb but your memory can accommodate only 5Kb at a given point in time, then the paging concept will come into picture. </a:t>
            </a:r>
          </a:p>
          <a:p>
            <a:r>
              <a:rPr lang="en-IE" sz="1800" dirty="0"/>
              <a:t>When a computer runs out of RAM, the operating system (OS) will move idle or unwanted pages of memory to secondary memory to free up RAM for other processes and brings them back when needed by the program.</a:t>
            </a:r>
          </a:p>
          <a:p>
            <a:r>
              <a:rPr lang="en-IE" sz="1800" dirty="0"/>
              <a:t>This process continues during the whole execution of the program where the OS keeps removing idle pages from the main memory and write them onto the secondary memory and bring them back when required by the program.</a:t>
            </a:r>
          </a:p>
          <a:p>
            <a:endParaRPr lang="en-GB" sz="1800" dirty="0"/>
          </a:p>
        </p:txBody>
      </p:sp>
      <p:sp>
        <p:nvSpPr>
          <p:cNvPr id="4" name="Slide Number Placeholder 3"/>
          <p:cNvSpPr>
            <a:spLocks noGrp="1"/>
          </p:cNvSpPr>
          <p:nvPr>
            <p:ph type="sldNum" sz="quarter" idx="12"/>
          </p:nvPr>
        </p:nvSpPr>
        <p:spPr/>
        <p:txBody>
          <a:bodyPr/>
          <a:lstStyle/>
          <a:p>
            <a:fld id="{A2444FA3-825A-467C-AD1E-CD44D6179101}" type="slidenum">
              <a:rPr lang="en-GB" altLang="en-US" smtClean="0"/>
              <a:pPr/>
              <a:t>6</a:t>
            </a:fld>
            <a:endParaRPr lang="en-GB" altLang="en-US"/>
          </a:p>
        </p:txBody>
      </p:sp>
    </p:spTree>
    <p:extLst>
      <p:ext uri="{BB962C8B-B14F-4D97-AF65-F5344CB8AC3E}">
        <p14:creationId xmlns:p14="http://schemas.microsoft.com/office/powerpoint/2010/main" val="226996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1C51F4-DD8F-486E-BC0E-675ED7A98B30}" type="slidenum">
              <a:rPr lang="en-GB" altLang="en-US" sz="1400"/>
              <a:pPr/>
              <a:t>7</a:t>
            </a:fld>
            <a:endParaRPr lang="en-GB" altLang="en-US" sz="1400"/>
          </a:p>
        </p:txBody>
      </p:sp>
      <p:sp>
        <p:nvSpPr>
          <p:cNvPr id="23555" name="Rectangle 2"/>
          <p:cNvSpPr>
            <a:spLocks noGrp="1" noChangeArrowheads="1"/>
          </p:cNvSpPr>
          <p:nvPr>
            <p:ph type="title"/>
          </p:nvPr>
        </p:nvSpPr>
        <p:spPr>
          <a:xfrm>
            <a:off x="1038225" y="332656"/>
            <a:ext cx="7067550" cy="778098"/>
          </a:xfrm>
        </p:spPr>
        <p:txBody>
          <a:bodyPr/>
          <a:lstStyle/>
          <a:p>
            <a:r>
              <a:rPr lang="en-GB" altLang="en-US" sz="3600" dirty="0">
                <a:solidFill>
                  <a:schemeClr val="tx1"/>
                </a:solidFill>
              </a:rPr>
              <a:t>Paging Map Table</a:t>
            </a:r>
            <a:endParaRPr lang="en-US" altLang="en-US" sz="3600" dirty="0">
              <a:solidFill>
                <a:schemeClr val="tx1"/>
              </a:solidFill>
            </a:endParaRPr>
          </a:p>
        </p:txBody>
      </p:sp>
      <p:sp>
        <p:nvSpPr>
          <p:cNvPr id="23556" name="Rectangle 3"/>
          <p:cNvSpPr>
            <a:spLocks noGrp="1" noChangeArrowheads="1"/>
          </p:cNvSpPr>
          <p:nvPr>
            <p:ph type="body" idx="1"/>
          </p:nvPr>
        </p:nvSpPr>
        <p:spPr/>
        <p:txBody>
          <a:bodyPr/>
          <a:lstStyle/>
          <a:p>
            <a:r>
              <a:rPr lang="en-GB" altLang="en-US" sz="2000" dirty="0"/>
              <a:t>Say a running process references a virtual address v = (p, d). A page mapping mechanism looks up page p in a Page Map Table in order to find p. </a:t>
            </a:r>
          </a:p>
          <a:p>
            <a:r>
              <a:rPr lang="en-GB" altLang="en-US" sz="2000" dirty="0"/>
              <a:t>Entries in a Page Map Table have three fields:</a:t>
            </a:r>
          </a:p>
          <a:p>
            <a:pPr lvl="1"/>
            <a:r>
              <a:rPr lang="en-GB" altLang="en-US" sz="1800" dirty="0"/>
              <a:t>Page residence bit. This indicates if the page is in real storage (1), or on secondary storage (0).</a:t>
            </a:r>
          </a:p>
          <a:p>
            <a:pPr lvl="1"/>
            <a:r>
              <a:rPr lang="en-GB" altLang="en-US" sz="1800" dirty="0"/>
              <a:t>Secondary storage address. If the page is not in real storage.</a:t>
            </a:r>
          </a:p>
          <a:p>
            <a:pPr lvl="1"/>
            <a:r>
              <a:rPr lang="en-GB" altLang="en-US" sz="1800" dirty="0"/>
              <a:t>Page frame number. If the page is in real storage.</a:t>
            </a:r>
          </a:p>
          <a:p>
            <a:r>
              <a:rPr lang="en-GB" altLang="en-US" sz="2000" dirty="0"/>
              <a:t>techniques of performing page mapping….</a:t>
            </a:r>
            <a:endParaRPr lang="en-US" altLang="en-US" sz="2000" dirty="0"/>
          </a:p>
          <a:p>
            <a:endParaRPr lang="en-US" altLang="en-US" dirty="0"/>
          </a:p>
        </p:txBody>
      </p:sp>
    </p:spTree>
    <p:extLst>
      <p:ext uri="{BB962C8B-B14F-4D97-AF65-F5344CB8AC3E}">
        <p14:creationId xmlns:p14="http://schemas.microsoft.com/office/powerpoint/2010/main" val="6006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xfrm>
            <a:off x="6553200" y="4941888"/>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E5C1D0-835C-4732-9E2F-CDB20549C7E2}" type="slidenum">
              <a:rPr lang="en-GB" altLang="en-US" sz="1400"/>
              <a:pPr/>
              <a:t>8</a:t>
            </a:fld>
            <a:endParaRPr lang="en-GB" altLang="en-US" sz="1400"/>
          </a:p>
        </p:txBody>
      </p:sp>
      <p:sp>
        <p:nvSpPr>
          <p:cNvPr id="24579" name="Rectangle 2"/>
          <p:cNvSpPr>
            <a:spLocks noGrp="1" noChangeArrowheads="1"/>
          </p:cNvSpPr>
          <p:nvPr>
            <p:ph type="title"/>
          </p:nvPr>
        </p:nvSpPr>
        <p:spPr>
          <a:xfrm>
            <a:off x="457200" y="274638"/>
            <a:ext cx="8001000" cy="778098"/>
          </a:xfrm>
        </p:spPr>
        <p:txBody>
          <a:bodyPr/>
          <a:lstStyle/>
          <a:p>
            <a:r>
              <a:rPr lang="en-US" altLang="en-US" sz="3200" dirty="0"/>
              <a:t>Address Translation by Direct Mapping</a:t>
            </a:r>
          </a:p>
        </p:txBody>
      </p:sp>
      <p:sp>
        <p:nvSpPr>
          <p:cNvPr id="24580" name="Rectangle 3"/>
          <p:cNvSpPr>
            <a:spLocks noGrp="1" noChangeArrowheads="1"/>
          </p:cNvSpPr>
          <p:nvPr>
            <p:ph type="body" idx="1"/>
          </p:nvPr>
        </p:nvSpPr>
        <p:spPr/>
        <p:txBody>
          <a:bodyPr/>
          <a:lstStyle/>
          <a:p>
            <a:r>
              <a:rPr lang="en-GB" altLang="en-US" sz="2000" dirty="0"/>
              <a:t>Before a process begins running, the OS loads the address, b, of the Page Map Table into the Page Map Table Origin Register. </a:t>
            </a:r>
          </a:p>
          <a:p>
            <a:r>
              <a:rPr lang="en-GB" altLang="en-US" sz="2000" dirty="0"/>
              <a:t>Say a running process references a virtual address v = (p, d). </a:t>
            </a:r>
          </a:p>
          <a:p>
            <a:pPr lvl="1"/>
            <a:r>
              <a:rPr lang="en-GB" altLang="en-US" sz="1800" dirty="0"/>
              <a:t>The address of the entry for page p in the Page Map Table is b + p. </a:t>
            </a:r>
          </a:p>
          <a:p>
            <a:pPr lvl="1"/>
            <a:r>
              <a:rPr lang="en-GB" altLang="en-US" sz="1800" dirty="0"/>
              <a:t>This indicates that page p has been loaded into page frame p</a:t>
            </a:r>
            <a:r>
              <a:rPr lang="en-GB" altLang="en-US" sz="1800" dirty="0">
                <a:sym typeface="Symbol" panose="05050102010706020507" pitchFamily="18" charset="2"/>
              </a:rPr>
              <a:t></a:t>
            </a:r>
            <a:r>
              <a:rPr lang="en-GB" altLang="en-US" sz="1800" dirty="0"/>
              <a:t>. </a:t>
            </a:r>
          </a:p>
          <a:p>
            <a:pPr lvl="1"/>
            <a:r>
              <a:rPr lang="en-GB" altLang="en-US" sz="1800" dirty="0"/>
              <a:t>The real address is formed by concatenating p</a:t>
            </a:r>
            <a:r>
              <a:rPr lang="en-GB" altLang="en-US" sz="1800" dirty="0">
                <a:sym typeface="Symbol" panose="05050102010706020507" pitchFamily="18" charset="2"/>
              </a:rPr>
              <a:t></a:t>
            </a:r>
            <a:r>
              <a:rPr lang="en-GB" altLang="en-US" sz="1800" dirty="0"/>
              <a:t> and the displacement d.</a:t>
            </a:r>
          </a:p>
          <a:p>
            <a:r>
              <a:rPr lang="en-GB" altLang="en-US" sz="2000" dirty="0"/>
              <a:t>This is called direct mapping because there is an entry in the Page Map Table for every page in the process’s virtual storage. </a:t>
            </a:r>
          </a:p>
          <a:p>
            <a:r>
              <a:rPr lang="en-GB" altLang="en-US" sz="2000" dirty="0"/>
              <a:t>The problem with direct mapping is the time taken to reference the Page Map Table. </a:t>
            </a:r>
          </a:p>
          <a:p>
            <a:pPr lvl="1"/>
            <a:r>
              <a:rPr lang="en-GB" altLang="en-US" sz="1800" dirty="0"/>
              <a:t>It is quite large, and is usually kept in primary storage, so the operation to access it requires one complete primary storage cycle. </a:t>
            </a:r>
            <a:endParaRPr lang="en-US" altLang="en-US" sz="1800" dirty="0"/>
          </a:p>
        </p:txBody>
      </p:sp>
    </p:spTree>
    <p:extLst>
      <p:ext uri="{BB962C8B-B14F-4D97-AF65-F5344CB8AC3E}">
        <p14:creationId xmlns:p14="http://schemas.microsoft.com/office/powerpoint/2010/main" val="256345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8C62A1-40CD-42B2-A3A9-B8B652792E35}" type="slidenum">
              <a:rPr lang="en-GB" altLang="en-US" sz="1400"/>
              <a:pPr/>
              <a:t>9</a:t>
            </a:fld>
            <a:endParaRPr lang="en-GB" altLang="en-US" sz="1400"/>
          </a:p>
        </p:txBody>
      </p:sp>
      <p:sp>
        <p:nvSpPr>
          <p:cNvPr id="25603" name="Rectangle 2"/>
          <p:cNvSpPr>
            <a:spLocks noGrp="1" noChangeArrowheads="1"/>
          </p:cNvSpPr>
          <p:nvPr>
            <p:ph type="title"/>
          </p:nvPr>
        </p:nvSpPr>
        <p:spPr/>
        <p:txBody>
          <a:bodyPr/>
          <a:lstStyle/>
          <a:p>
            <a:r>
              <a:rPr lang="en-GB" altLang="en-US" dirty="0"/>
              <a:t>Direct </a:t>
            </a:r>
            <a:r>
              <a:rPr lang="en-GB" altLang="en-US" sz="3600" dirty="0"/>
              <a:t>Mapping</a:t>
            </a:r>
          </a:p>
        </p:txBody>
      </p:sp>
      <p:grpSp>
        <p:nvGrpSpPr>
          <p:cNvPr id="25604" name="Group 85"/>
          <p:cNvGrpSpPr>
            <a:grpSpLocks/>
          </p:cNvGrpSpPr>
          <p:nvPr/>
        </p:nvGrpSpPr>
        <p:grpSpPr bwMode="auto">
          <a:xfrm>
            <a:off x="192088" y="1347788"/>
            <a:ext cx="8470900" cy="4799012"/>
            <a:chOff x="248" y="1222"/>
            <a:chExt cx="5336" cy="3023"/>
          </a:xfrm>
        </p:grpSpPr>
        <p:sp>
          <p:nvSpPr>
            <p:cNvPr id="25605" name="Rectangle 4"/>
            <p:cNvSpPr>
              <a:spLocks noChangeArrowheads="1"/>
            </p:cNvSpPr>
            <p:nvPr/>
          </p:nvSpPr>
          <p:spPr bwMode="auto">
            <a:xfrm>
              <a:off x="1470" y="1684"/>
              <a:ext cx="1198"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06" name="Text Box 5"/>
            <p:cNvSpPr txBox="1">
              <a:spLocks noChangeArrowheads="1"/>
            </p:cNvSpPr>
            <p:nvPr/>
          </p:nvSpPr>
          <p:spPr bwMode="auto">
            <a:xfrm>
              <a:off x="1657" y="168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p</a:t>
              </a:r>
            </a:p>
          </p:txBody>
        </p:sp>
        <p:sp>
          <p:nvSpPr>
            <p:cNvPr id="25607" name="Line 6"/>
            <p:cNvSpPr>
              <a:spLocks noChangeShapeType="1"/>
            </p:cNvSpPr>
            <p:nvPr/>
          </p:nvSpPr>
          <p:spPr bwMode="auto">
            <a:xfrm>
              <a:off x="2032" y="16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8" name="Text Box 7"/>
            <p:cNvSpPr txBox="1">
              <a:spLocks noChangeArrowheads="1"/>
            </p:cNvSpPr>
            <p:nvPr/>
          </p:nvSpPr>
          <p:spPr bwMode="auto">
            <a:xfrm>
              <a:off x="2275" y="171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d</a:t>
              </a:r>
            </a:p>
          </p:txBody>
        </p:sp>
        <p:sp>
          <p:nvSpPr>
            <p:cNvPr id="25609" name="Rectangle 9"/>
            <p:cNvSpPr>
              <a:spLocks noChangeArrowheads="1"/>
            </p:cNvSpPr>
            <p:nvPr/>
          </p:nvSpPr>
          <p:spPr bwMode="auto">
            <a:xfrm>
              <a:off x="2194" y="2325"/>
              <a:ext cx="839" cy="19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10" name="Text Box 10"/>
            <p:cNvSpPr txBox="1">
              <a:spLocks noChangeArrowheads="1"/>
            </p:cNvSpPr>
            <p:nvPr/>
          </p:nvSpPr>
          <p:spPr bwMode="auto">
            <a:xfrm>
              <a:off x="2146" y="2123"/>
              <a:ext cx="1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Page Map Table</a:t>
              </a:r>
            </a:p>
          </p:txBody>
        </p:sp>
        <p:sp>
          <p:nvSpPr>
            <p:cNvPr id="25611" name="Line 12"/>
            <p:cNvSpPr>
              <a:spLocks noChangeShapeType="1"/>
            </p:cNvSpPr>
            <p:nvPr/>
          </p:nvSpPr>
          <p:spPr bwMode="auto">
            <a:xfrm>
              <a:off x="2194" y="3237"/>
              <a:ext cx="83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2" name="Line 13"/>
            <p:cNvSpPr>
              <a:spLocks noChangeShapeType="1"/>
            </p:cNvSpPr>
            <p:nvPr/>
          </p:nvSpPr>
          <p:spPr bwMode="auto">
            <a:xfrm flipV="1">
              <a:off x="2194" y="3430"/>
              <a:ext cx="839" cy="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3" name="Line 16"/>
            <p:cNvSpPr>
              <a:spLocks noChangeShapeType="1"/>
            </p:cNvSpPr>
            <p:nvPr/>
          </p:nvSpPr>
          <p:spPr bwMode="auto">
            <a:xfrm>
              <a:off x="2697" y="3251"/>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4" name="Text Box 17"/>
            <p:cNvSpPr txBox="1">
              <a:spLocks noChangeArrowheads="1"/>
            </p:cNvSpPr>
            <p:nvPr/>
          </p:nvSpPr>
          <p:spPr bwMode="auto">
            <a:xfrm>
              <a:off x="2744" y="3200"/>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p'</a:t>
              </a:r>
            </a:p>
          </p:txBody>
        </p:sp>
        <p:sp>
          <p:nvSpPr>
            <p:cNvPr id="25615" name="Oval 21"/>
            <p:cNvSpPr>
              <a:spLocks noChangeArrowheads="1"/>
            </p:cNvSpPr>
            <p:nvPr/>
          </p:nvSpPr>
          <p:spPr bwMode="auto">
            <a:xfrm>
              <a:off x="1684" y="2254"/>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16" name="Line 22"/>
            <p:cNvSpPr>
              <a:spLocks noChangeShapeType="1"/>
            </p:cNvSpPr>
            <p:nvPr/>
          </p:nvSpPr>
          <p:spPr bwMode="auto">
            <a:xfrm>
              <a:off x="1780" y="225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7" name="Line 23"/>
            <p:cNvSpPr>
              <a:spLocks noChangeShapeType="1"/>
            </p:cNvSpPr>
            <p:nvPr/>
          </p:nvSpPr>
          <p:spPr bwMode="auto">
            <a:xfrm>
              <a:off x="1684" y="23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8" name="Text Box 26"/>
            <p:cNvSpPr txBox="1">
              <a:spLocks noChangeArrowheads="1"/>
            </p:cNvSpPr>
            <p:nvPr/>
          </p:nvSpPr>
          <p:spPr bwMode="auto">
            <a:xfrm>
              <a:off x="3316" y="3245"/>
              <a:ext cx="702"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  p'      d</a:t>
              </a:r>
            </a:p>
          </p:txBody>
        </p:sp>
        <p:cxnSp>
          <p:nvCxnSpPr>
            <p:cNvPr id="25619" name="AutoShape 27"/>
            <p:cNvCxnSpPr>
              <a:cxnSpLocks noChangeShapeType="1"/>
            </p:cNvCxnSpPr>
            <p:nvPr/>
          </p:nvCxnSpPr>
          <p:spPr bwMode="auto">
            <a:xfrm>
              <a:off x="3837" y="1863"/>
              <a:ext cx="3" cy="140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20" name="Rectangle 28"/>
            <p:cNvSpPr>
              <a:spLocks noChangeArrowheads="1"/>
            </p:cNvSpPr>
            <p:nvPr/>
          </p:nvSpPr>
          <p:spPr bwMode="auto">
            <a:xfrm>
              <a:off x="4763" y="1657"/>
              <a:ext cx="790" cy="24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21" name="Line 29"/>
            <p:cNvSpPr>
              <a:spLocks noChangeShapeType="1"/>
            </p:cNvSpPr>
            <p:nvPr/>
          </p:nvSpPr>
          <p:spPr bwMode="auto">
            <a:xfrm>
              <a:off x="2567" y="1836"/>
              <a:ext cx="1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25622" name="AutoShape 32"/>
            <p:cNvCxnSpPr>
              <a:cxnSpLocks noChangeShapeType="1"/>
              <a:stCxn id="25618" idx="3"/>
              <a:endCxn id="25620" idx="1"/>
            </p:cNvCxnSpPr>
            <p:nvPr/>
          </p:nvCxnSpPr>
          <p:spPr bwMode="auto">
            <a:xfrm flipV="1">
              <a:off x="4018" y="2905"/>
              <a:ext cx="745" cy="468"/>
            </a:xfrm>
            <a:prstGeom prst="bentConnector3">
              <a:avLst>
                <a:gd name="adj1" fmla="val 4993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23" name="Line 35"/>
            <p:cNvSpPr>
              <a:spLocks noChangeShapeType="1"/>
            </p:cNvSpPr>
            <p:nvPr/>
          </p:nvSpPr>
          <p:spPr bwMode="auto">
            <a:xfrm>
              <a:off x="2090" y="2359"/>
              <a:ext cx="0" cy="86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24" name="Text Box 36"/>
            <p:cNvSpPr txBox="1">
              <a:spLocks noChangeArrowheads="1"/>
            </p:cNvSpPr>
            <p:nvPr/>
          </p:nvSpPr>
          <p:spPr bwMode="auto">
            <a:xfrm>
              <a:off x="436" y="1877"/>
              <a:ext cx="104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Page Map Table </a:t>
              </a:r>
              <a:br>
                <a:rPr lang="en-US" altLang="en-US" sz="1600" b="1"/>
              </a:br>
              <a:r>
                <a:rPr lang="en-US" altLang="en-US" sz="1600" b="1"/>
                <a:t>Origin Register</a:t>
              </a:r>
            </a:p>
          </p:txBody>
        </p:sp>
        <p:sp>
          <p:nvSpPr>
            <p:cNvPr id="25625" name="Text Box 37"/>
            <p:cNvSpPr txBox="1">
              <a:spLocks noChangeArrowheads="1"/>
            </p:cNvSpPr>
            <p:nvPr/>
          </p:nvSpPr>
          <p:spPr bwMode="auto">
            <a:xfrm>
              <a:off x="517" y="2209"/>
              <a:ext cx="811"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        b       </a:t>
              </a:r>
            </a:p>
          </p:txBody>
        </p:sp>
        <p:cxnSp>
          <p:nvCxnSpPr>
            <p:cNvPr id="25626" name="AutoShape 39"/>
            <p:cNvCxnSpPr>
              <a:cxnSpLocks noChangeShapeType="1"/>
              <a:stCxn id="25616" idx="1"/>
              <a:endCxn id="25609" idx="1"/>
            </p:cNvCxnSpPr>
            <p:nvPr/>
          </p:nvCxnSpPr>
          <p:spPr bwMode="auto">
            <a:xfrm rot="16200000" flipH="1">
              <a:off x="1567" y="2659"/>
              <a:ext cx="839" cy="414"/>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27" name="Line 40"/>
            <p:cNvSpPr>
              <a:spLocks noChangeShapeType="1"/>
            </p:cNvSpPr>
            <p:nvPr/>
          </p:nvSpPr>
          <p:spPr bwMode="auto">
            <a:xfrm>
              <a:off x="1787" y="190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28" name="Line 41"/>
            <p:cNvSpPr>
              <a:spLocks noChangeShapeType="1"/>
            </p:cNvSpPr>
            <p:nvPr/>
          </p:nvSpPr>
          <p:spPr bwMode="auto">
            <a:xfrm flipH="1" flipV="1">
              <a:off x="3695" y="3507"/>
              <a:ext cx="73" cy="5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29" name="Text Box 42"/>
            <p:cNvSpPr txBox="1">
              <a:spLocks noChangeArrowheads="1"/>
            </p:cNvSpPr>
            <p:nvPr/>
          </p:nvSpPr>
          <p:spPr bwMode="auto">
            <a:xfrm>
              <a:off x="3176" y="3955"/>
              <a:ext cx="9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“Real” Address</a:t>
              </a:r>
            </a:p>
          </p:txBody>
        </p:sp>
        <p:sp>
          <p:nvSpPr>
            <p:cNvPr id="25630" name="Text Box 43"/>
            <p:cNvSpPr txBox="1">
              <a:spLocks noChangeArrowheads="1"/>
            </p:cNvSpPr>
            <p:nvPr/>
          </p:nvSpPr>
          <p:spPr bwMode="auto">
            <a:xfrm>
              <a:off x="248" y="2739"/>
              <a:ext cx="7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dirty="0"/>
                <a:t>Base address of </a:t>
              </a:r>
              <a:br>
                <a:rPr lang="en-US" altLang="en-US" sz="1200" dirty="0"/>
              </a:br>
              <a:r>
                <a:rPr lang="en-US" altLang="en-US" sz="1200" dirty="0"/>
                <a:t>Page Map Table</a:t>
              </a:r>
            </a:p>
          </p:txBody>
        </p:sp>
        <p:cxnSp>
          <p:nvCxnSpPr>
            <p:cNvPr id="25631" name="AutoShape 44"/>
            <p:cNvCxnSpPr>
              <a:cxnSpLocks noChangeShapeType="1"/>
            </p:cNvCxnSpPr>
            <p:nvPr/>
          </p:nvCxnSpPr>
          <p:spPr bwMode="auto">
            <a:xfrm flipV="1">
              <a:off x="1331" y="2348"/>
              <a:ext cx="336" cy="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32" name="Line 45"/>
            <p:cNvSpPr>
              <a:spLocks noChangeShapeType="1"/>
            </p:cNvSpPr>
            <p:nvPr/>
          </p:nvSpPr>
          <p:spPr bwMode="auto">
            <a:xfrm>
              <a:off x="2195" y="2511"/>
              <a:ext cx="83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3" name="Line 46"/>
            <p:cNvSpPr>
              <a:spLocks noChangeShapeType="1"/>
            </p:cNvSpPr>
            <p:nvPr/>
          </p:nvSpPr>
          <p:spPr bwMode="auto">
            <a:xfrm>
              <a:off x="2211" y="2700"/>
              <a:ext cx="83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4" name="Line 47"/>
            <p:cNvSpPr>
              <a:spLocks noChangeShapeType="1"/>
            </p:cNvSpPr>
            <p:nvPr/>
          </p:nvSpPr>
          <p:spPr bwMode="auto">
            <a:xfrm>
              <a:off x="2203" y="2869"/>
              <a:ext cx="83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5" name="Line 48"/>
            <p:cNvSpPr>
              <a:spLocks noChangeShapeType="1"/>
            </p:cNvSpPr>
            <p:nvPr/>
          </p:nvSpPr>
          <p:spPr bwMode="auto">
            <a:xfrm>
              <a:off x="2218" y="3058"/>
              <a:ext cx="83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6" name="Line 49"/>
            <p:cNvSpPr>
              <a:spLocks noChangeShapeType="1"/>
            </p:cNvSpPr>
            <p:nvPr/>
          </p:nvSpPr>
          <p:spPr bwMode="auto">
            <a:xfrm>
              <a:off x="2211" y="3625"/>
              <a:ext cx="83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7" name="Line 50"/>
            <p:cNvSpPr>
              <a:spLocks noChangeShapeType="1"/>
            </p:cNvSpPr>
            <p:nvPr/>
          </p:nvSpPr>
          <p:spPr bwMode="auto">
            <a:xfrm>
              <a:off x="2226" y="3814"/>
              <a:ext cx="83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38" name="Text Box 51"/>
            <p:cNvSpPr txBox="1">
              <a:spLocks noChangeArrowheads="1"/>
            </p:cNvSpPr>
            <p:nvPr/>
          </p:nvSpPr>
          <p:spPr bwMode="auto">
            <a:xfrm>
              <a:off x="1942" y="2647"/>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p</a:t>
              </a:r>
            </a:p>
          </p:txBody>
        </p:sp>
        <p:sp>
          <p:nvSpPr>
            <p:cNvPr id="25639" name="Text Box 52"/>
            <p:cNvSpPr txBox="1">
              <a:spLocks noChangeArrowheads="1"/>
            </p:cNvSpPr>
            <p:nvPr/>
          </p:nvSpPr>
          <p:spPr bwMode="auto">
            <a:xfrm>
              <a:off x="4801" y="1222"/>
              <a:ext cx="7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Primary </a:t>
              </a:r>
              <a:br>
                <a:rPr lang="en-US" altLang="en-US" sz="2000" b="1"/>
              </a:br>
              <a:r>
                <a:rPr lang="en-US" altLang="en-US" sz="2000" b="1"/>
                <a:t>Memory</a:t>
              </a:r>
            </a:p>
          </p:txBody>
        </p:sp>
        <p:cxnSp>
          <p:nvCxnSpPr>
            <p:cNvPr id="25640" name="AutoShape 53"/>
            <p:cNvCxnSpPr>
              <a:cxnSpLocks noChangeShapeType="1"/>
            </p:cNvCxnSpPr>
            <p:nvPr/>
          </p:nvCxnSpPr>
          <p:spPr bwMode="auto">
            <a:xfrm flipV="1">
              <a:off x="2976" y="3346"/>
              <a:ext cx="336" cy="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41" name="Line 54"/>
            <p:cNvSpPr>
              <a:spLocks noChangeShapeType="1"/>
            </p:cNvSpPr>
            <p:nvPr/>
          </p:nvSpPr>
          <p:spPr bwMode="auto">
            <a:xfrm>
              <a:off x="3735" y="3235"/>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42" name="Line 55"/>
            <p:cNvSpPr>
              <a:spLocks noChangeShapeType="1"/>
            </p:cNvSpPr>
            <p:nvPr/>
          </p:nvSpPr>
          <p:spPr bwMode="auto">
            <a:xfrm>
              <a:off x="4763" y="2505"/>
              <a:ext cx="817"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43" name="Line 56"/>
            <p:cNvSpPr>
              <a:spLocks noChangeShapeType="1"/>
            </p:cNvSpPr>
            <p:nvPr/>
          </p:nvSpPr>
          <p:spPr bwMode="auto">
            <a:xfrm>
              <a:off x="4780" y="3313"/>
              <a:ext cx="77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44" name="Text Box 57"/>
            <p:cNvSpPr txBox="1">
              <a:spLocks noChangeArrowheads="1"/>
            </p:cNvSpPr>
            <p:nvPr/>
          </p:nvSpPr>
          <p:spPr bwMode="auto">
            <a:xfrm>
              <a:off x="1534" y="1476"/>
              <a:ext cx="12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Virtual Address (p,d)</a:t>
              </a:r>
            </a:p>
          </p:txBody>
        </p:sp>
        <p:sp>
          <p:nvSpPr>
            <p:cNvPr id="25645" name="Line 58"/>
            <p:cNvSpPr>
              <a:spLocks noChangeShapeType="1"/>
            </p:cNvSpPr>
            <p:nvPr/>
          </p:nvSpPr>
          <p:spPr bwMode="auto">
            <a:xfrm flipV="1">
              <a:off x="577" y="2380"/>
              <a:ext cx="233" cy="3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46" name="Text Box 75"/>
            <p:cNvSpPr txBox="1">
              <a:spLocks noChangeArrowheads="1"/>
            </p:cNvSpPr>
            <p:nvPr/>
          </p:nvSpPr>
          <p:spPr bwMode="auto">
            <a:xfrm>
              <a:off x="4758" y="2499"/>
              <a:ext cx="8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t>Page Frame </a:t>
              </a:r>
              <a:r>
                <a:rPr lang="en-US" altLang="en-US" sz="1600" b="1"/>
                <a:t>p'</a:t>
              </a:r>
              <a:endParaRPr lang="en-US" altLang="en-US" sz="2000" b="1"/>
            </a:p>
          </p:txBody>
        </p:sp>
        <p:sp>
          <p:nvSpPr>
            <p:cNvPr id="25647" name="Text Box 76"/>
            <p:cNvSpPr txBox="1">
              <a:spLocks noChangeArrowheads="1"/>
            </p:cNvSpPr>
            <p:nvPr/>
          </p:nvSpPr>
          <p:spPr bwMode="auto">
            <a:xfrm>
              <a:off x="4802" y="2212"/>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t>          ...</a:t>
              </a:r>
            </a:p>
          </p:txBody>
        </p:sp>
        <p:sp>
          <p:nvSpPr>
            <p:cNvPr id="25648" name="Text Box 77"/>
            <p:cNvSpPr txBox="1">
              <a:spLocks noChangeArrowheads="1"/>
            </p:cNvSpPr>
            <p:nvPr/>
          </p:nvSpPr>
          <p:spPr bwMode="auto">
            <a:xfrm>
              <a:off x="4942" y="3501"/>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t>          ...</a:t>
              </a:r>
            </a:p>
          </p:txBody>
        </p:sp>
        <p:sp>
          <p:nvSpPr>
            <p:cNvPr id="25649" name="Line 78"/>
            <p:cNvSpPr>
              <a:spLocks noChangeShapeType="1"/>
            </p:cNvSpPr>
            <p:nvPr/>
          </p:nvSpPr>
          <p:spPr bwMode="auto">
            <a:xfrm>
              <a:off x="4673" y="2499"/>
              <a:ext cx="0" cy="42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50" name="Text Box 79"/>
            <p:cNvSpPr txBox="1">
              <a:spLocks noChangeArrowheads="1"/>
            </p:cNvSpPr>
            <p:nvPr/>
          </p:nvSpPr>
          <p:spPr bwMode="auto">
            <a:xfrm>
              <a:off x="4474" y="2561"/>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d</a:t>
              </a:r>
            </a:p>
          </p:txBody>
        </p:sp>
        <p:sp>
          <p:nvSpPr>
            <p:cNvPr id="25651" name="Line 80"/>
            <p:cNvSpPr>
              <a:spLocks noChangeShapeType="1"/>
            </p:cNvSpPr>
            <p:nvPr/>
          </p:nvSpPr>
          <p:spPr bwMode="auto">
            <a:xfrm>
              <a:off x="4775" y="2864"/>
              <a:ext cx="77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52" name="Line 81"/>
            <p:cNvSpPr>
              <a:spLocks noChangeShapeType="1"/>
            </p:cNvSpPr>
            <p:nvPr/>
          </p:nvSpPr>
          <p:spPr bwMode="auto">
            <a:xfrm>
              <a:off x="4768" y="2967"/>
              <a:ext cx="77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53" name="Rectangle 82"/>
            <p:cNvSpPr>
              <a:spLocks noChangeArrowheads="1"/>
            </p:cNvSpPr>
            <p:nvPr/>
          </p:nvSpPr>
          <p:spPr bwMode="auto">
            <a:xfrm>
              <a:off x="4770" y="2851"/>
              <a:ext cx="786" cy="1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54" name="Text Box 83"/>
            <p:cNvSpPr txBox="1">
              <a:spLocks noChangeArrowheads="1"/>
            </p:cNvSpPr>
            <p:nvPr/>
          </p:nvSpPr>
          <p:spPr bwMode="auto">
            <a:xfrm>
              <a:off x="4275" y="3407"/>
              <a:ext cx="45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“Real” </a:t>
              </a:r>
              <a:br>
                <a:rPr lang="en-US" altLang="en-US" sz="1200"/>
              </a:br>
              <a:r>
                <a:rPr lang="en-US" altLang="en-US" sz="1200"/>
                <a:t>Storage</a:t>
              </a:r>
            </a:p>
            <a:p>
              <a:r>
                <a:rPr lang="en-US" altLang="en-US" sz="1200"/>
                <a:t>Location</a:t>
              </a:r>
            </a:p>
          </p:txBody>
        </p:sp>
        <p:sp>
          <p:nvSpPr>
            <p:cNvPr id="25655" name="Line 84"/>
            <p:cNvSpPr>
              <a:spLocks noChangeShapeType="1"/>
            </p:cNvSpPr>
            <p:nvPr/>
          </p:nvSpPr>
          <p:spPr bwMode="auto">
            <a:xfrm flipV="1">
              <a:off x="4656" y="2985"/>
              <a:ext cx="422" cy="6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extLst>
      <p:ext uri="{BB962C8B-B14F-4D97-AF65-F5344CB8AC3E}">
        <p14:creationId xmlns:p14="http://schemas.microsoft.com/office/powerpoint/2010/main" val="325414833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Stack of books design template</Template>
  <TotalTime>7008</TotalTime>
  <Words>2354</Words>
  <Application>Microsoft Office PowerPoint</Application>
  <PresentationFormat>On-screen Show (4:3)</PresentationFormat>
  <Paragraphs>196</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Custom Design</vt:lpstr>
      <vt:lpstr>1_Custom Design</vt:lpstr>
      <vt:lpstr>Memory Management Paging</vt:lpstr>
      <vt:lpstr>Paging</vt:lpstr>
      <vt:lpstr>Paging</vt:lpstr>
      <vt:lpstr>Process, Pages &amp; Frames</vt:lpstr>
      <vt:lpstr>Address Translation</vt:lpstr>
      <vt:lpstr>Example</vt:lpstr>
      <vt:lpstr>Paging Map Table</vt:lpstr>
      <vt:lpstr>Address Translation by Direct Mapping</vt:lpstr>
      <vt:lpstr>Direct Mapping</vt:lpstr>
      <vt:lpstr>Address Translation by  Associative Mapping</vt:lpstr>
      <vt:lpstr>Address Translation by Combined Direct / Associative Mapping </vt:lpstr>
      <vt:lpstr>Combined Direct / Associative Mapping</vt:lpstr>
      <vt:lpstr>Virtual Storage Management Strategies</vt:lpstr>
      <vt:lpstr>Page Replacement Strategies</vt:lpstr>
      <vt:lpstr>Page Replacement Strategies</vt:lpstr>
      <vt:lpstr>Page Replacement Strategies</vt:lpstr>
      <vt:lpstr>Locality</vt:lpstr>
      <vt:lpstr>Working Sets</vt:lpstr>
      <vt:lpstr>Working Sets</vt:lpstr>
      <vt:lpstr>Page Faults and Thrashing</vt:lpstr>
      <vt:lpstr>Page Fault Frequency Algorithm</vt:lpstr>
      <vt:lpstr>Page Size</vt:lpstr>
    </vt:vector>
  </TitlesOfParts>
  <Company>ModusLink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8086 chip set architecture course.</dc:title>
  <dc:creator>oisin_cawley</dc:creator>
  <cp:lastModifiedBy>dwhite</cp:lastModifiedBy>
  <cp:revision>475</cp:revision>
  <cp:lastPrinted>2016-10-18T10:41:27Z</cp:lastPrinted>
  <dcterms:created xsi:type="dcterms:W3CDTF">2007-05-08T17:20:09Z</dcterms:created>
  <dcterms:modified xsi:type="dcterms:W3CDTF">2016-11-11T09:01:23Z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